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5" r:id="rId1"/>
  </p:sldMasterIdLst>
  <p:notesMasterIdLst>
    <p:notesMasterId r:id="rId35"/>
  </p:notesMasterIdLst>
  <p:handoutMasterIdLst>
    <p:handoutMasterId r:id="rId36"/>
  </p:handoutMasterIdLst>
  <p:sldIdLst>
    <p:sldId id="256" r:id="rId2"/>
    <p:sldId id="307" r:id="rId3"/>
    <p:sldId id="301" r:id="rId4"/>
    <p:sldId id="286" r:id="rId5"/>
    <p:sldId id="323" r:id="rId6"/>
    <p:sldId id="322" r:id="rId7"/>
    <p:sldId id="335" r:id="rId8"/>
    <p:sldId id="277" r:id="rId9"/>
    <p:sldId id="331" r:id="rId10"/>
    <p:sldId id="302" r:id="rId11"/>
    <p:sldId id="325" r:id="rId12"/>
    <p:sldId id="329" r:id="rId13"/>
    <p:sldId id="327" r:id="rId14"/>
    <p:sldId id="330" r:id="rId15"/>
    <p:sldId id="321" r:id="rId16"/>
    <p:sldId id="306" r:id="rId17"/>
    <p:sldId id="308" r:id="rId18"/>
    <p:sldId id="333" r:id="rId19"/>
    <p:sldId id="309" r:id="rId20"/>
    <p:sldId id="310" r:id="rId21"/>
    <p:sldId id="312" r:id="rId22"/>
    <p:sldId id="313" r:id="rId23"/>
    <p:sldId id="314" r:id="rId24"/>
    <p:sldId id="315" r:id="rId25"/>
    <p:sldId id="316" r:id="rId26"/>
    <p:sldId id="317" r:id="rId27"/>
    <p:sldId id="336" r:id="rId28"/>
    <p:sldId id="318" r:id="rId29"/>
    <p:sldId id="337" r:id="rId30"/>
    <p:sldId id="338" r:id="rId31"/>
    <p:sldId id="339" r:id="rId32"/>
    <p:sldId id="319" r:id="rId33"/>
    <p:sldId id="332" r:id="rId3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</p:showPr>
  <p:clrMru>
    <a:srgbClr val="215968"/>
    <a:srgbClr val="5BB9FF"/>
    <a:srgbClr val="199CFF"/>
    <a:srgbClr val="FFEBEB"/>
    <a:srgbClr val="FFCDCD"/>
    <a:srgbClr val="66FF33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 snapToGrid="0" snapToObjects="1">
      <p:cViewPr>
        <p:scale>
          <a:sx n="70" d="100"/>
          <a:sy n="70" d="100"/>
        </p:scale>
        <p:origin x="-522" y="-114"/>
      </p:cViewPr>
      <p:guideLst>
        <p:guide orient="horz" pos="2741"/>
        <p:guide pos="2880"/>
      </p:guideLst>
    </p:cSldViewPr>
  </p:slideViewPr>
  <p:outlineViewPr>
    <p:cViewPr>
      <p:scale>
        <a:sx n="33" d="100"/>
        <a:sy n="33" d="100"/>
      </p:scale>
      <p:origin x="0" y="9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defTabSz="955675">
              <a:defRPr sz="1300" i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 i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defTabSz="955675">
              <a:defRPr sz="1300" i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/>
            </a:lvl1pPr>
          </a:lstStyle>
          <a:p>
            <a:pPr>
              <a:defRPr/>
            </a:pPr>
            <a:fld id="{24B83BFF-5CBF-45E6-B695-F2394CAC82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574E0DA-EA00-448E-9D5E-92DA0A9C98C1}" type="datetimeFigureOut">
              <a:rPr lang="en-US"/>
              <a:pPr>
                <a:defRPr/>
              </a:pPr>
              <a:t>1/31/2012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451F061-A469-4CBB-9D54-8EE91A1C97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5B963D-C494-449D-8982-D67EAF450DAA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Char char="-"/>
            </a:pPr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2012 Metamaxim Ltd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1F4D5-1E0E-45F2-ACA7-E3E53DF013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2012 Metamaxim Ltd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71F1B78D-6612-449D-9056-1560CDD33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2012 Metamaxim Ltd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71F1B78D-6612-449D-9056-1560CDD33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2012 Metamaxim Ltd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71F1B78D-6612-449D-9056-1560CDD33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00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2012 Metamaxim Ltd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5FBCF9C2-1A59-4348-A5B8-0931E0046C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2012 Metamaxim Ltd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71F1B78D-6612-449D-9056-1560CDD33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2012 Metamaxim Ltd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71F1B78D-6612-449D-9056-1560CDD33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2012 Metamaxim Ltd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F40E2C08-AB18-4BF0-8ADF-07E177E297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2012 Metamaxim Ltd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71F1B78D-6612-449D-9056-1560CDD33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2012 Metamaxim Ltd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71F1B78D-6612-449D-9056-1560CDD33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2012 Metamaxim Ltd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71F1B78D-6612-449D-9056-1560CDD33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 smtClean="0"/>
              <a:t>Page </a:t>
            </a:r>
            <a:fld id="{71F1B78D-6612-449D-9056-1560CDD33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 smtClean="0"/>
              <a:t>© 2012 Metamaxim Ltd</a:t>
            </a:r>
            <a:endParaRPr lang="en-US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459472" y="634497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© 2012 </a:t>
            </a:r>
            <a:r>
              <a:rPr kumimoji="0" lang="en-GB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Metamaxim</a:t>
            </a:r>
            <a:r>
              <a:rPr kumimoji="0" lang="en-GB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Ltd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b="1" i="1" dirty="0" smtClean="0"/>
              <a:t>Modelling Choreography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/>
              <a:t>Ashley </a:t>
            </a:r>
            <a:r>
              <a:rPr lang="en-GB" sz="2800" dirty="0" err="1" smtClean="0"/>
              <a:t>McNeile</a:t>
            </a:r>
            <a:endParaRPr lang="en-GB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/>
              <a:t>1</a:t>
            </a:r>
            <a:r>
              <a:rPr lang="en-GB" sz="2800" baseline="30000" dirty="0" smtClean="0"/>
              <a:t>st</a:t>
            </a:r>
            <a:r>
              <a:rPr lang="en-GB" sz="2800" dirty="0" smtClean="0"/>
              <a:t> February 2012</a:t>
            </a:r>
          </a:p>
        </p:txBody>
      </p:sp>
    </p:spTree>
  </p:cSld>
  <p:clrMapOvr>
    <a:masterClrMapping/>
  </p:clrMapOvr>
  <p:transition advTm="2496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Protocol Modelling</a:t>
            </a:r>
          </a:p>
        </p:txBody>
      </p:sp>
      <p:sp>
        <p:nvSpPr>
          <p:cNvPr id="64" name="Line 31"/>
          <p:cNvSpPr>
            <a:spLocks noChangeShapeType="1"/>
          </p:cNvSpPr>
          <p:nvPr/>
        </p:nvSpPr>
        <p:spPr bwMode="auto">
          <a:xfrm>
            <a:off x="2490788" y="2733675"/>
            <a:ext cx="1476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grpSp>
        <p:nvGrpSpPr>
          <p:cNvPr id="15364" name="Group 145"/>
          <p:cNvGrpSpPr>
            <a:grpSpLocks/>
          </p:cNvGrpSpPr>
          <p:nvPr/>
        </p:nvGrpSpPr>
        <p:grpSpPr bwMode="auto">
          <a:xfrm>
            <a:off x="2284413" y="2979738"/>
            <a:ext cx="357187" cy="419100"/>
            <a:chOff x="2366323" y="2925236"/>
            <a:chExt cx="357827" cy="419100"/>
          </a:xfrm>
        </p:grpSpPr>
        <p:sp>
          <p:nvSpPr>
            <p:cNvPr id="63" name="Oval 96"/>
            <p:cNvSpPr>
              <a:spLocks noChangeArrowheads="1"/>
            </p:cNvSpPr>
            <p:nvPr/>
          </p:nvSpPr>
          <p:spPr bwMode="auto">
            <a:xfrm>
              <a:off x="2366323" y="2925236"/>
              <a:ext cx="356237" cy="41910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65" name="Line 34"/>
            <p:cNvSpPr>
              <a:spLocks noChangeShapeType="1"/>
            </p:cNvSpPr>
            <p:nvPr/>
          </p:nvSpPr>
          <p:spPr bwMode="auto">
            <a:xfrm rot="720000" flipH="1" flipV="1">
              <a:off x="2673259" y="3023661"/>
              <a:ext cx="50891" cy="1031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</p:grpSp>
      <p:grpSp>
        <p:nvGrpSpPr>
          <p:cNvPr id="15365" name="Group 146"/>
          <p:cNvGrpSpPr>
            <a:grpSpLocks/>
          </p:cNvGrpSpPr>
          <p:nvPr/>
        </p:nvGrpSpPr>
        <p:grpSpPr bwMode="auto">
          <a:xfrm>
            <a:off x="2282825" y="2022475"/>
            <a:ext cx="355600" cy="419100"/>
            <a:chOff x="2351088" y="1994652"/>
            <a:chExt cx="355600" cy="419100"/>
          </a:xfrm>
        </p:grpSpPr>
        <p:sp>
          <p:nvSpPr>
            <p:cNvPr id="66" name="Oval 36"/>
            <p:cNvSpPr>
              <a:spLocks noChangeArrowheads="1"/>
            </p:cNvSpPr>
            <p:nvPr/>
          </p:nvSpPr>
          <p:spPr bwMode="auto">
            <a:xfrm>
              <a:off x="2351088" y="1994652"/>
              <a:ext cx="355600" cy="41910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67" name="Line 37"/>
            <p:cNvSpPr>
              <a:spLocks noChangeShapeType="1"/>
            </p:cNvSpPr>
            <p:nvPr/>
          </p:nvSpPr>
          <p:spPr bwMode="auto">
            <a:xfrm flipH="1">
              <a:off x="2633663" y="2293102"/>
              <a:ext cx="5080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</p:grpSp>
      <p:sp>
        <p:nvSpPr>
          <p:cNvPr id="68" name="Oval 38"/>
          <p:cNvSpPr>
            <a:spLocks noChangeAspect="1" noChangeArrowheads="1"/>
          </p:cNvSpPr>
          <p:nvPr/>
        </p:nvSpPr>
        <p:spPr bwMode="auto">
          <a:xfrm>
            <a:off x="2112963" y="2390775"/>
            <a:ext cx="685800" cy="687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69" name="Oval 39"/>
          <p:cNvSpPr>
            <a:spLocks noChangeArrowheads="1"/>
          </p:cNvSpPr>
          <p:nvPr/>
        </p:nvSpPr>
        <p:spPr bwMode="auto">
          <a:xfrm>
            <a:off x="1169988" y="2654300"/>
            <a:ext cx="157162" cy="1587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70" name="Line 40"/>
          <p:cNvSpPr>
            <a:spLocks noChangeShapeType="1"/>
          </p:cNvSpPr>
          <p:nvPr/>
        </p:nvSpPr>
        <p:spPr bwMode="auto">
          <a:xfrm>
            <a:off x="1312863" y="2733675"/>
            <a:ext cx="7858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72" name="Oval 42"/>
          <p:cNvSpPr>
            <a:spLocks noChangeAspect="1" noChangeArrowheads="1"/>
          </p:cNvSpPr>
          <p:nvPr/>
        </p:nvSpPr>
        <p:spPr bwMode="auto">
          <a:xfrm>
            <a:off x="3959225" y="2406650"/>
            <a:ext cx="652463" cy="654050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73" name="Text Box 43"/>
          <p:cNvSpPr txBox="1">
            <a:spLocks noChangeArrowheads="1"/>
          </p:cNvSpPr>
          <p:nvPr/>
        </p:nvSpPr>
        <p:spPr bwMode="auto">
          <a:xfrm>
            <a:off x="2143125" y="2603500"/>
            <a:ext cx="6286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400" b="1" dirty="0">
                <a:latin typeface="+mn-lt"/>
              </a:rPr>
              <a:t>Active</a:t>
            </a:r>
          </a:p>
        </p:txBody>
      </p:sp>
      <p:sp>
        <p:nvSpPr>
          <p:cNvPr id="74" name="Text Box 44"/>
          <p:cNvSpPr txBox="1">
            <a:spLocks noChangeArrowheads="1"/>
          </p:cNvSpPr>
          <p:nvPr/>
        </p:nvSpPr>
        <p:spPr bwMode="auto">
          <a:xfrm>
            <a:off x="3933825" y="2601913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400" b="1" dirty="0">
                <a:latin typeface="+mn-lt"/>
              </a:rPr>
              <a:t>Closed</a:t>
            </a:r>
          </a:p>
        </p:txBody>
      </p:sp>
      <p:sp>
        <p:nvSpPr>
          <p:cNvPr id="81" name="Rectangle 51"/>
          <p:cNvSpPr>
            <a:spLocks noChangeArrowheads="1"/>
          </p:cNvSpPr>
          <p:nvPr/>
        </p:nvSpPr>
        <p:spPr bwMode="auto">
          <a:xfrm>
            <a:off x="909638" y="1897063"/>
            <a:ext cx="3783012" cy="2189162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82" name="Text Box 52"/>
          <p:cNvSpPr txBox="1">
            <a:spLocks noChangeArrowheads="1"/>
          </p:cNvSpPr>
          <p:nvPr/>
        </p:nvSpPr>
        <p:spPr bwMode="auto">
          <a:xfrm>
            <a:off x="915988" y="3722688"/>
            <a:ext cx="23114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n-lt"/>
              </a:rPr>
              <a:t>Account  Machine  1</a:t>
            </a:r>
          </a:p>
        </p:txBody>
      </p:sp>
      <p:sp>
        <p:nvSpPr>
          <p:cNvPr id="83" name="Oval 55"/>
          <p:cNvSpPr>
            <a:spLocks noChangeArrowheads="1"/>
          </p:cNvSpPr>
          <p:nvPr/>
        </p:nvSpPr>
        <p:spPr bwMode="auto">
          <a:xfrm rot="5400000">
            <a:off x="6553200" y="2465388"/>
            <a:ext cx="581025" cy="84772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84" name="Line 56"/>
          <p:cNvSpPr>
            <a:spLocks noChangeShapeType="1"/>
          </p:cNvSpPr>
          <p:nvPr/>
        </p:nvSpPr>
        <p:spPr bwMode="auto">
          <a:xfrm rot="5400000" flipH="1">
            <a:off x="6518275" y="3044825"/>
            <a:ext cx="53975" cy="9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85" name="Line 57"/>
          <p:cNvSpPr>
            <a:spLocks noChangeShapeType="1"/>
          </p:cNvSpPr>
          <p:nvPr/>
        </p:nvSpPr>
        <p:spPr bwMode="auto">
          <a:xfrm rot="5400000" flipV="1">
            <a:off x="7104857" y="2628106"/>
            <a:ext cx="55562" cy="9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86" name="Oval 58"/>
          <p:cNvSpPr>
            <a:spLocks noChangeArrowheads="1"/>
          </p:cNvSpPr>
          <p:nvPr/>
        </p:nvSpPr>
        <p:spPr bwMode="auto">
          <a:xfrm>
            <a:off x="6086475" y="2189163"/>
            <a:ext cx="355600" cy="44608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87" name="Line 59"/>
          <p:cNvSpPr>
            <a:spLocks noChangeShapeType="1"/>
          </p:cNvSpPr>
          <p:nvPr/>
        </p:nvSpPr>
        <p:spPr bwMode="auto">
          <a:xfrm flipH="1">
            <a:off x="6403975" y="2478088"/>
            <a:ext cx="33338" cy="68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88" name="Oval 60"/>
          <p:cNvSpPr>
            <a:spLocks noChangeAspect="1" noChangeArrowheads="1"/>
          </p:cNvSpPr>
          <p:nvPr/>
        </p:nvSpPr>
        <p:spPr bwMode="auto">
          <a:xfrm>
            <a:off x="5937250" y="2516188"/>
            <a:ext cx="654050" cy="652462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89" name="Oval 61"/>
          <p:cNvSpPr>
            <a:spLocks noChangeArrowheads="1"/>
          </p:cNvSpPr>
          <p:nvPr/>
        </p:nvSpPr>
        <p:spPr bwMode="auto">
          <a:xfrm>
            <a:off x="5313363" y="2733675"/>
            <a:ext cx="157162" cy="1603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90" name="Line 62"/>
          <p:cNvSpPr>
            <a:spLocks noChangeShapeType="1"/>
          </p:cNvSpPr>
          <p:nvPr/>
        </p:nvSpPr>
        <p:spPr bwMode="auto">
          <a:xfrm>
            <a:off x="5419725" y="2813050"/>
            <a:ext cx="514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92" name="Text Box 64"/>
          <p:cNvSpPr txBox="1">
            <a:spLocks noChangeArrowheads="1"/>
          </p:cNvSpPr>
          <p:nvPr/>
        </p:nvSpPr>
        <p:spPr bwMode="auto">
          <a:xfrm>
            <a:off x="5902325" y="2551113"/>
            <a:ext cx="723900" cy="488950"/>
          </a:xfrm>
          <a:prstGeom prst="rect">
            <a:avLst/>
          </a:prstGeom>
          <a:noFill/>
          <a:ln w="9525">
            <a:noFill/>
            <a:round/>
            <a:headEnd/>
            <a:tailEnd type="stealth" w="lg" len="lg"/>
          </a:ln>
        </p:spPr>
        <p:txBody>
          <a:bodyPr/>
          <a:lstStyle/>
          <a:p>
            <a:pPr algn="ctr">
              <a:defRPr/>
            </a:pPr>
            <a:r>
              <a:rPr lang="en-US" sz="1400" b="1">
                <a:latin typeface="+mn-lt"/>
              </a:rPr>
              <a:t>Un-frozen</a:t>
            </a:r>
          </a:p>
        </p:txBody>
      </p:sp>
      <p:sp>
        <p:nvSpPr>
          <p:cNvPr id="94" name="Rectangle 66"/>
          <p:cNvSpPr>
            <a:spLocks noChangeArrowheads="1"/>
          </p:cNvSpPr>
          <p:nvPr/>
        </p:nvSpPr>
        <p:spPr bwMode="auto">
          <a:xfrm>
            <a:off x="4856163" y="1897063"/>
            <a:ext cx="3451225" cy="2189162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95" name="Text Box 67"/>
          <p:cNvSpPr txBox="1">
            <a:spLocks noChangeArrowheads="1"/>
          </p:cNvSpPr>
          <p:nvPr/>
        </p:nvSpPr>
        <p:spPr bwMode="auto">
          <a:xfrm>
            <a:off x="4884738" y="3722688"/>
            <a:ext cx="2190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n-lt"/>
              </a:rPr>
              <a:t>Account  Machine  2</a:t>
            </a:r>
          </a:p>
        </p:txBody>
      </p:sp>
      <p:sp>
        <p:nvSpPr>
          <p:cNvPr id="96" name="Oval 68"/>
          <p:cNvSpPr>
            <a:spLocks noChangeAspect="1" noChangeArrowheads="1"/>
          </p:cNvSpPr>
          <p:nvPr/>
        </p:nvSpPr>
        <p:spPr bwMode="auto">
          <a:xfrm>
            <a:off x="7143750" y="2543175"/>
            <a:ext cx="654050" cy="654050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97" name="Text Box 69"/>
          <p:cNvSpPr txBox="1">
            <a:spLocks noChangeArrowheads="1"/>
          </p:cNvSpPr>
          <p:nvPr/>
        </p:nvSpPr>
        <p:spPr bwMode="auto">
          <a:xfrm>
            <a:off x="7134225" y="2725738"/>
            <a:ext cx="6635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400" b="1">
                <a:latin typeface="+mn-lt"/>
              </a:rPr>
              <a:t>Frozen</a:t>
            </a:r>
          </a:p>
        </p:txBody>
      </p:sp>
      <p:sp>
        <p:nvSpPr>
          <p:cNvPr id="116" name="Rectangle 102"/>
          <p:cNvSpPr>
            <a:spLocks noChangeArrowheads="1"/>
          </p:cNvSpPr>
          <p:nvPr/>
        </p:nvSpPr>
        <p:spPr bwMode="auto">
          <a:xfrm>
            <a:off x="647700" y="1695450"/>
            <a:ext cx="7991475" cy="4559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 sz="1400">
              <a:latin typeface="+mn-lt"/>
            </a:endParaRPr>
          </a:p>
        </p:txBody>
      </p:sp>
      <p:sp>
        <p:nvSpPr>
          <p:cNvPr id="107" name="Line 83"/>
          <p:cNvSpPr>
            <a:spLocks noChangeShapeType="1"/>
          </p:cNvSpPr>
          <p:nvPr/>
        </p:nvSpPr>
        <p:spPr bwMode="auto">
          <a:xfrm>
            <a:off x="3838693" y="5264150"/>
            <a:ext cx="8270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10" name="Line 87"/>
          <p:cNvSpPr>
            <a:spLocks noChangeShapeType="1"/>
          </p:cNvSpPr>
          <p:nvPr/>
        </p:nvSpPr>
        <p:spPr bwMode="auto">
          <a:xfrm>
            <a:off x="3838693" y="5478463"/>
            <a:ext cx="8270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11" name="Oval 88"/>
          <p:cNvSpPr>
            <a:spLocks noChangeAspect="1" noChangeArrowheads="1"/>
          </p:cNvSpPr>
          <p:nvPr/>
        </p:nvSpPr>
        <p:spPr bwMode="auto">
          <a:xfrm>
            <a:off x="3202105" y="5046663"/>
            <a:ext cx="654050" cy="652462"/>
          </a:xfrm>
          <a:prstGeom prst="ellipse">
            <a:avLst/>
          </a:prstGeom>
          <a:solidFill>
            <a:srgbClr val="DDDDDD"/>
          </a:solidFill>
          <a:ln w="38100" cmpd="dbl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12" name="Text Box 89"/>
          <p:cNvSpPr txBox="1">
            <a:spLocks noChangeArrowheads="1"/>
          </p:cNvSpPr>
          <p:nvPr/>
        </p:nvSpPr>
        <p:spPr bwMode="auto">
          <a:xfrm>
            <a:off x="3216393" y="5094288"/>
            <a:ext cx="628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defRPr/>
            </a:pPr>
            <a:r>
              <a:rPr lang="en-US" sz="1400" b="1">
                <a:latin typeface="+mn-lt"/>
              </a:rPr>
              <a:t>In </a:t>
            </a:r>
            <a:br>
              <a:rPr lang="en-US" sz="1400" b="1">
                <a:latin typeface="+mn-lt"/>
              </a:rPr>
            </a:br>
            <a:r>
              <a:rPr lang="en-US" sz="1400" b="1">
                <a:latin typeface="+mn-lt"/>
              </a:rPr>
              <a:t>Credit</a:t>
            </a:r>
          </a:p>
        </p:txBody>
      </p:sp>
      <p:sp>
        <p:nvSpPr>
          <p:cNvPr id="113" name="Rectangle 90"/>
          <p:cNvSpPr>
            <a:spLocks noChangeArrowheads="1"/>
          </p:cNvSpPr>
          <p:nvPr/>
        </p:nvSpPr>
        <p:spPr bwMode="auto">
          <a:xfrm>
            <a:off x="2927686" y="4238625"/>
            <a:ext cx="3783012" cy="1785938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14" name="Text Box 91"/>
          <p:cNvSpPr txBox="1">
            <a:spLocks noChangeArrowheads="1"/>
          </p:cNvSpPr>
          <p:nvPr/>
        </p:nvSpPr>
        <p:spPr bwMode="auto">
          <a:xfrm>
            <a:off x="3063993" y="4291013"/>
            <a:ext cx="3373437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>
              <a:defRPr/>
            </a:pPr>
            <a:r>
              <a:rPr lang="en-US" sz="1400" b="1" dirty="0">
                <a:solidFill>
                  <a:srgbClr val="7030A0"/>
                </a:solidFill>
                <a:latin typeface="+mn-lt"/>
              </a:rPr>
              <a:t>State Function:</a:t>
            </a: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05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i="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if (balance &lt; 0) return “Overdrawn”;</a:t>
            </a:r>
          </a:p>
          <a:p>
            <a:pPr>
              <a:defRPr/>
            </a:pPr>
            <a:r>
              <a:rPr lang="en-US" sz="1050" i="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else return “In Credit”;</a:t>
            </a:r>
          </a:p>
        </p:txBody>
      </p:sp>
      <p:sp>
        <p:nvSpPr>
          <p:cNvPr id="115" name="Text Box 92"/>
          <p:cNvSpPr txBox="1">
            <a:spLocks noChangeArrowheads="1"/>
          </p:cNvSpPr>
          <p:nvPr/>
        </p:nvSpPr>
        <p:spPr bwMode="auto">
          <a:xfrm>
            <a:off x="2959218" y="5727700"/>
            <a:ext cx="22701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n-lt"/>
              </a:rPr>
              <a:t>Account  Machine  3</a:t>
            </a:r>
          </a:p>
        </p:txBody>
      </p:sp>
      <p:grpSp>
        <p:nvGrpSpPr>
          <p:cNvPr id="15395" name="Group 128"/>
          <p:cNvGrpSpPr>
            <a:grpSpLocks/>
          </p:cNvGrpSpPr>
          <p:nvPr/>
        </p:nvGrpSpPr>
        <p:grpSpPr bwMode="auto">
          <a:xfrm>
            <a:off x="5780205" y="5059363"/>
            <a:ext cx="654050" cy="652462"/>
            <a:chOff x="3184684" y="5058728"/>
            <a:chExt cx="653098" cy="653098"/>
          </a:xfrm>
        </p:grpSpPr>
        <p:sp>
          <p:nvSpPr>
            <p:cNvPr id="127" name="Oval 88"/>
            <p:cNvSpPr>
              <a:spLocks noChangeAspect="1" noChangeArrowheads="1"/>
            </p:cNvSpPr>
            <p:nvPr/>
          </p:nvSpPr>
          <p:spPr bwMode="auto">
            <a:xfrm>
              <a:off x="3184684" y="5058728"/>
              <a:ext cx="653098" cy="653098"/>
            </a:xfrm>
            <a:prstGeom prst="ellipse">
              <a:avLst/>
            </a:prstGeom>
            <a:solidFill>
              <a:srgbClr val="DDDDDD"/>
            </a:solidFill>
            <a:ln w="38100" cmpd="dbl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128" name="Text Box 89"/>
            <p:cNvSpPr txBox="1">
              <a:spLocks noChangeArrowheads="1"/>
            </p:cNvSpPr>
            <p:nvPr/>
          </p:nvSpPr>
          <p:spPr bwMode="auto">
            <a:xfrm>
              <a:off x="3186270" y="5107988"/>
              <a:ext cx="627735" cy="460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latin typeface="+mn-lt"/>
                </a:rPr>
                <a:t>Over-</a:t>
              </a:r>
              <a:br>
                <a:rPr lang="en-US" sz="1400" b="1" dirty="0">
                  <a:latin typeface="+mn-lt"/>
                </a:rPr>
              </a:br>
              <a:r>
                <a:rPr lang="en-US" sz="1400" b="1" dirty="0">
                  <a:latin typeface="+mn-lt"/>
                </a:rPr>
                <a:t>drawn</a:t>
              </a:r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647700" y="1171575"/>
            <a:ext cx="28098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i="0" dirty="0">
                <a:latin typeface="+mj-lt"/>
              </a:rPr>
              <a:t>Open</a:t>
            </a:r>
          </a:p>
        </p:txBody>
      </p:sp>
      <p:grpSp>
        <p:nvGrpSpPr>
          <p:cNvPr id="7" name="Group 164"/>
          <p:cNvGrpSpPr>
            <a:grpSpLocks/>
          </p:cNvGrpSpPr>
          <p:nvPr/>
        </p:nvGrpSpPr>
        <p:grpSpPr bwMode="auto">
          <a:xfrm>
            <a:off x="977900" y="2001838"/>
            <a:ext cx="6326188" cy="3684696"/>
            <a:chOff x="977878" y="2001597"/>
            <a:chExt cx="6325901" cy="3684936"/>
          </a:xfrm>
        </p:grpSpPr>
        <p:sp>
          <p:nvSpPr>
            <p:cNvPr id="108" name="Text Box 84"/>
            <p:cNvSpPr txBox="1">
              <a:spLocks noChangeArrowheads="1"/>
            </p:cNvSpPr>
            <p:nvPr/>
          </p:nvSpPr>
          <p:spPr bwMode="auto">
            <a:xfrm>
              <a:off x="3810621" y="4962586"/>
              <a:ext cx="942932" cy="285769"/>
            </a:xfrm>
            <a:prstGeom prst="rect">
              <a:avLst/>
            </a:prstGeom>
            <a:noFill/>
            <a:ln w="9525">
              <a:noFill/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400" b="1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Release</a:t>
              </a:r>
            </a:p>
          </p:txBody>
        </p:sp>
        <p:sp>
          <p:nvSpPr>
            <p:cNvPr id="109" name="Text Box 86"/>
            <p:cNvSpPr txBox="1">
              <a:spLocks noChangeArrowheads="1"/>
            </p:cNvSpPr>
            <p:nvPr/>
          </p:nvSpPr>
          <p:spPr bwMode="auto">
            <a:xfrm>
              <a:off x="3845545" y="5424579"/>
              <a:ext cx="908009" cy="261954"/>
            </a:xfrm>
            <a:prstGeom prst="rect">
              <a:avLst/>
            </a:prstGeom>
            <a:noFill/>
            <a:ln w="9525">
              <a:noFill/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400" b="1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Close</a:t>
              </a:r>
            </a:p>
          </p:txBody>
        </p:sp>
        <p:sp>
          <p:nvSpPr>
            <p:cNvPr id="117" name="Lightning Bolt 116"/>
            <p:cNvSpPr/>
            <p:nvPr/>
          </p:nvSpPr>
          <p:spPr bwMode="auto">
            <a:xfrm>
              <a:off x="977878" y="2292128"/>
              <a:ext cx="265101" cy="330222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8" name="Lightning Bolt 117"/>
            <p:cNvSpPr/>
            <p:nvPr/>
          </p:nvSpPr>
          <p:spPr bwMode="auto">
            <a:xfrm>
              <a:off x="5057568" y="2417549"/>
              <a:ext cx="265101" cy="330222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9" name="Rounded Rectangle 118"/>
            <p:cNvSpPr/>
            <p:nvPr/>
          </p:nvSpPr>
          <p:spPr bwMode="auto">
            <a:xfrm>
              <a:off x="3152654" y="3692394"/>
              <a:ext cx="1357251" cy="32228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tx1"/>
                  </a:solidFill>
                </a:rPr>
                <a:t>balance = ??</a:t>
              </a:r>
            </a:p>
          </p:txBody>
        </p:sp>
        <p:sp>
          <p:nvSpPr>
            <p:cNvPr id="75" name="Text Box 45"/>
            <p:cNvSpPr txBox="1">
              <a:spLocks noChangeArrowheads="1"/>
            </p:cNvSpPr>
            <p:nvPr/>
          </p:nvSpPr>
          <p:spPr bwMode="auto">
            <a:xfrm>
              <a:off x="3073283" y="2733482"/>
              <a:ext cx="628621" cy="261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Close</a:t>
              </a:r>
            </a:p>
          </p:txBody>
        </p:sp>
        <p:sp>
          <p:nvSpPr>
            <p:cNvPr id="76" name="Text Box 46"/>
            <p:cNvSpPr txBox="1">
              <a:spLocks noChangeArrowheads="1"/>
            </p:cNvSpPr>
            <p:nvPr/>
          </p:nvSpPr>
          <p:spPr bwMode="auto">
            <a:xfrm>
              <a:off x="1511254" y="2001597"/>
              <a:ext cx="796889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Deposit</a:t>
              </a:r>
            </a:p>
          </p:txBody>
        </p:sp>
        <p:sp>
          <p:nvSpPr>
            <p:cNvPr id="77" name="Text Box 47"/>
            <p:cNvSpPr txBox="1">
              <a:spLocks noChangeArrowheads="1"/>
            </p:cNvSpPr>
            <p:nvPr/>
          </p:nvSpPr>
          <p:spPr bwMode="auto">
            <a:xfrm>
              <a:off x="1647773" y="3393925"/>
              <a:ext cx="1068340" cy="261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Withdraw</a:t>
              </a:r>
            </a:p>
          </p:txBody>
        </p:sp>
        <p:sp>
          <p:nvSpPr>
            <p:cNvPr id="124" name="Text Box 41"/>
            <p:cNvSpPr txBox="1">
              <a:spLocks noChangeArrowheads="1"/>
            </p:cNvSpPr>
            <p:nvPr/>
          </p:nvSpPr>
          <p:spPr bwMode="auto">
            <a:xfrm>
              <a:off x="1319176" y="2449301"/>
              <a:ext cx="630208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Open</a:t>
              </a:r>
            </a:p>
          </p:txBody>
        </p:sp>
        <p:sp>
          <p:nvSpPr>
            <p:cNvPr id="91" name="Text Box 63"/>
            <p:cNvSpPr txBox="1">
              <a:spLocks noChangeArrowheads="1"/>
            </p:cNvSpPr>
            <p:nvPr/>
          </p:nvSpPr>
          <p:spPr bwMode="auto">
            <a:xfrm>
              <a:off x="5382991" y="2906531"/>
              <a:ext cx="628621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Open</a:t>
              </a:r>
            </a:p>
          </p:txBody>
        </p:sp>
        <p:sp>
          <p:nvSpPr>
            <p:cNvPr id="93" name="Text Box 65"/>
            <p:cNvSpPr txBox="1">
              <a:spLocks noChangeArrowheads="1"/>
            </p:cNvSpPr>
            <p:nvPr/>
          </p:nvSpPr>
          <p:spPr bwMode="auto">
            <a:xfrm>
              <a:off x="5229010" y="2028586"/>
              <a:ext cx="901659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Withdraw</a:t>
              </a:r>
            </a:p>
          </p:txBody>
        </p:sp>
        <p:sp>
          <p:nvSpPr>
            <p:cNvPr id="98" name="Text Box 70"/>
            <p:cNvSpPr txBox="1">
              <a:spLocks noChangeArrowheads="1"/>
            </p:cNvSpPr>
            <p:nvPr/>
          </p:nvSpPr>
          <p:spPr bwMode="auto">
            <a:xfrm>
              <a:off x="6465617" y="3224052"/>
              <a:ext cx="838162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Release</a:t>
              </a:r>
            </a:p>
          </p:txBody>
        </p:sp>
        <p:sp>
          <p:nvSpPr>
            <p:cNvPr id="99" name="Text Box 71"/>
            <p:cNvSpPr txBox="1">
              <a:spLocks noChangeArrowheads="1"/>
            </p:cNvSpPr>
            <p:nvPr/>
          </p:nvSpPr>
          <p:spPr bwMode="auto">
            <a:xfrm>
              <a:off x="6587848" y="2254025"/>
              <a:ext cx="628621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Freeze</a:t>
              </a:r>
            </a:p>
          </p:txBody>
        </p:sp>
      </p:grpSp>
      <p:pic>
        <p:nvPicPr>
          <p:cNvPr id="144" name="Picture 143" descr="tick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500" y="1055688"/>
            <a:ext cx="5588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07" name="AutoShape 48"/>
          <p:cNvSpPr>
            <a:spLocks noChangeArrowheads="1"/>
          </p:cNvSpPr>
          <p:nvPr/>
        </p:nvSpPr>
        <p:spPr bwMode="auto">
          <a:xfrm>
            <a:off x="2873375" y="1976438"/>
            <a:ext cx="1763713" cy="360362"/>
          </a:xfrm>
          <a:prstGeom prst="wedgeRoundRectCallout">
            <a:avLst>
              <a:gd name="adj1" fmla="val -63935"/>
              <a:gd name="adj2" fmla="val 19440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US" sz="1000" i="0">
                <a:latin typeface="Courier New" pitchFamily="49" charset="0"/>
                <a:cs typeface="Courier New" pitchFamily="49" charset="0"/>
              </a:rPr>
              <a:t>balance := balance + Deposit.amount;</a:t>
            </a:r>
          </a:p>
        </p:txBody>
      </p:sp>
      <p:sp>
        <p:nvSpPr>
          <p:cNvPr id="15408" name="AutoShape 49"/>
          <p:cNvSpPr>
            <a:spLocks noChangeArrowheads="1"/>
          </p:cNvSpPr>
          <p:nvPr/>
        </p:nvSpPr>
        <p:spPr bwMode="auto">
          <a:xfrm>
            <a:off x="2882900" y="3189288"/>
            <a:ext cx="1763713" cy="360362"/>
          </a:xfrm>
          <a:prstGeom prst="wedgeRoundRectCallout">
            <a:avLst>
              <a:gd name="adj1" fmla="val -65051"/>
              <a:gd name="adj2" fmla="val -30616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US" sz="1000" i="0">
                <a:latin typeface="Courier New" pitchFamily="49" charset="0"/>
                <a:cs typeface="Courier New" pitchFamily="49" charset="0"/>
              </a:rPr>
              <a:t>balance := balance - Withdraw.amount;</a:t>
            </a:r>
          </a:p>
          <a:p>
            <a:endParaRPr lang="en-US" sz="1000" b="1">
              <a:latin typeface="Calibri" pitchFamily="34" charset="0"/>
            </a:endParaRPr>
          </a:p>
        </p:txBody>
      </p:sp>
      <p:sp>
        <p:nvSpPr>
          <p:cNvPr id="15409" name="AutoShape 50"/>
          <p:cNvSpPr>
            <a:spLocks noChangeArrowheads="1"/>
          </p:cNvSpPr>
          <p:nvPr/>
        </p:nvSpPr>
        <p:spPr bwMode="auto">
          <a:xfrm>
            <a:off x="977900" y="3000375"/>
            <a:ext cx="1187450" cy="220663"/>
          </a:xfrm>
          <a:prstGeom prst="wedgeRoundRectCallout">
            <a:avLst>
              <a:gd name="adj1" fmla="val 4741"/>
              <a:gd name="adj2" fmla="val -169620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US" sz="1000" i="0">
                <a:latin typeface="Courier New" pitchFamily="49" charset="0"/>
                <a:cs typeface="Courier New" pitchFamily="49" charset="0"/>
              </a:rPr>
              <a:t>balance := 0;</a:t>
            </a:r>
          </a:p>
        </p:txBody>
      </p:sp>
      <p:grpSp>
        <p:nvGrpSpPr>
          <p:cNvPr id="8" name="Group 200"/>
          <p:cNvGrpSpPr>
            <a:grpSpLocks/>
          </p:cNvGrpSpPr>
          <p:nvPr/>
        </p:nvGrpSpPr>
        <p:grpSpPr bwMode="auto">
          <a:xfrm>
            <a:off x="1311273" y="1992313"/>
            <a:ext cx="5984867" cy="3700462"/>
            <a:chOff x="1471531" y="2153997"/>
            <a:chExt cx="5984648" cy="3700703"/>
          </a:xfrm>
        </p:grpSpPr>
        <p:sp>
          <p:nvSpPr>
            <p:cNvPr id="186" name="Text Box 84"/>
            <p:cNvSpPr txBox="1">
              <a:spLocks noChangeArrowheads="1"/>
            </p:cNvSpPr>
            <p:nvPr/>
          </p:nvSpPr>
          <p:spPr bwMode="auto">
            <a:xfrm>
              <a:off x="3978766" y="5130753"/>
              <a:ext cx="942940" cy="285769"/>
            </a:xfrm>
            <a:prstGeom prst="rect">
              <a:avLst/>
            </a:prstGeom>
            <a:noFill/>
            <a:ln w="9525">
              <a:noFill/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Release</a:t>
              </a:r>
            </a:p>
          </p:txBody>
        </p:sp>
        <p:sp>
          <p:nvSpPr>
            <p:cNvPr id="187" name="Text Box 86"/>
            <p:cNvSpPr txBox="1">
              <a:spLocks noChangeArrowheads="1"/>
            </p:cNvSpPr>
            <p:nvPr/>
          </p:nvSpPr>
          <p:spPr bwMode="auto">
            <a:xfrm>
              <a:off x="4013690" y="5592746"/>
              <a:ext cx="908017" cy="261954"/>
            </a:xfrm>
            <a:prstGeom prst="rect">
              <a:avLst/>
            </a:prstGeom>
            <a:noFill/>
            <a:ln w="9525">
              <a:noFill/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Close</a:t>
              </a:r>
            </a:p>
          </p:txBody>
        </p:sp>
        <p:sp>
          <p:nvSpPr>
            <p:cNvPr id="188" name="Lightning Bolt 187"/>
            <p:cNvSpPr/>
            <p:nvPr/>
          </p:nvSpPr>
          <p:spPr bwMode="auto">
            <a:xfrm>
              <a:off x="2017611" y="2444528"/>
              <a:ext cx="265103" cy="330222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9" name="Lightning Bolt 188"/>
            <p:cNvSpPr/>
            <p:nvPr/>
          </p:nvSpPr>
          <p:spPr bwMode="auto">
            <a:xfrm>
              <a:off x="5878264" y="2541372"/>
              <a:ext cx="265103" cy="330222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0" name="Rounded Rectangle 189"/>
            <p:cNvSpPr/>
            <p:nvPr/>
          </p:nvSpPr>
          <p:spPr bwMode="auto">
            <a:xfrm>
              <a:off x="3305025" y="3844794"/>
              <a:ext cx="1357260" cy="32228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tx1"/>
                  </a:solidFill>
                </a:rPr>
                <a:t>balance = 0</a:t>
              </a:r>
            </a:p>
          </p:txBody>
        </p:sp>
        <p:sp>
          <p:nvSpPr>
            <p:cNvPr id="191" name="Text Box 45"/>
            <p:cNvSpPr txBox="1">
              <a:spLocks noChangeArrowheads="1"/>
            </p:cNvSpPr>
            <p:nvPr/>
          </p:nvSpPr>
          <p:spPr bwMode="auto">
            <a:xfrm>
              <a:off x="3225653" y="2885882"/>
              <a:ext cx="628626" cy="261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Close</a:t>
              </a:r>
            </a:p>
          </p:txBody>
        </p:sp>
        <p:sp>
          <p:nvSpPr>
            <p:cNvPr id="192" name="Text Box 46"/>
            <p:cNvSpPr txBox="1">
              <a:spLocks noChangeArrowheads="1"/>
            </p:cNvSpPr>
            <p:nvPr/>
          </p:nvSpPr>
          <p:spPr bwMode="auto">
            <a:xfrm>
              <a:off x="1663612" y="2153997"/>
              <a:ext cx="796895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Deposit</a:t>
              </a:r>
            </a:p>
          </p:txBody>
        </p:sp>
        <p:sp>
          <p:nvSpPr>
            <p:cNvPr id="193" name="Text Box 47"/>
            <p:cNvSpPr txBox="1">
              <a:spLocks noChangeArrowheads="1"/>
            </p:cNvSpPr>
            <p:nvPr/>
          </p:nvSpPr>
          <p:spPr bwMode="auto">
            <a:xfrm>
              <a:off x="1800132" y="3546325"/>
              <a:ext cx="1068346" cy="261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Withdraw</a:t>
              </a:r>
            </a:p>
          </p:txBody>
        </p:sp>
        <p:sp>
          <p:nvSpPr>
            <p:cNvPr id="194" name="Text Box 41"/>
            <p:cNvSpPr txBox="1">
              <a:spLocks noChangeArrowheads="1"/>
            </p:cNvSpPr>
            <p:nvPr/>
          </p:nvSpPr>
          <p:spPr bwMode="auto">
            <a:xfrm>
              <a:off x="1471531" y="2601701"/>
              <a:ext cx="630214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Open</a:t>
              </a:r>
            </a:p>
          </p:txBody>
        </p:sp>
        <p:sp>
          <p:nvSpPr>
            <p:cNvPr id="195" name="Text Box 63"/>
            <p:cNvSpPr txBox="1">
              <a:spLocks noChangeArrowheads="1"/>
            </p:cNvSpPr>
            <p:nvPr/>
          </p:nvSpPr>
          <p:spPr bwMode="auto">
            <a:xfrm>
              <a:off x="5535377" y="3058931"/>
              <a:ext cx="628626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Open</a:t>
              </a:r>
            </a:p>
          </p:txBody>
        </p:sp>
        <p:sp>
          <p:nvSpPr>
            <p:cNvPr id="196" name="Text Box 65"/>
            <p:cNvSpPr txBox="1">
              <a:spLocks noChangeArrowheads="1"/>
            </p:cNvSpPr>
            <p:nvPr/>
          </p:nvSpPr>
          <p:spPr bwMode="auto">
            <a:xfrm>
              <a:off x="5381396" y="2180986"/>
              <a:ext cx="901666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Withdraw</a:t>
              </a:r>
            </a:p>
          </p:txBody>
        </p:sp>
        <p:sp>
          <p:nvSpPr>
            <p:cNvPr id="197" name="Text Box 70"/>
            <p:cNvSpPr txBox="1">
              <a:spLocks noChangeArrowheads="1"/>
            </p:cNvSpPr>
            <p:nvPr/>
          </p:nvSpPr>
          <p:spPr bwMode="auto">
            <a:xfrm>
              <a:off x="6618011" y="3376452"/>
              <a:ext cx="838168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Release</a:t>
              </a:r>
            </a:p>
          </p:txBody>
        </p:sp>
        <p:sp>
          <p:nvSpPr>
            <p:cNvPr id="198" name="Text Box 71"/>
            <p:cNvSpPr txBox="1">
              <a:spLocks noChangeArrowheads="1"/>
            </p:cNvSpPr>
            <p:nvPr/>
          </p:nvSpPr>
          <p:spPr bwMode="auto">
            <a:xfrm>
              <a:off x="6740244" y="2406425"/>
              <a:ext cx="628626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Freeze</a:t>
              </a:r>
            </a:p>
          </p:txBody>
        </p:sp>
        <p:sp>
          <p:nvSpPr>
            <p:cNvPr id="199" name="Lightning Bolt 198"/>
            <p:cNvSpPr/>
            <p:nvPr/>
          </p:nvSpPr>
          <p:spPr bwMode="auto">
            <a:xfrm>
              <a:off x="3226926" y="4964055"/>
              <a:ext cx="265102" cy="330222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</p:spTree>
    <p:custDataLst>
      <p:tags r:id="rId1"/>
    </p:custDataLst>
  </p:cSld>
  <p:clrMapOvr>
    <a:masterClrMapping/>
  </p:clrMapOvr>
  <p:transition advTm="503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  <p:bldP spid="12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Protocol Modelling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647700" y="1171575"/>
            <a:ext cx="28098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i="0" dirty="0">
                <a:latin typeface="+mj-lt"/>
              </a:rPr>
              <a:t>Withdraw 20 </a:t>
            </a:r>
          </a:p>
        </p:txBody>
      </p:sp>
      <p:pic>
        <p:nvPicPr>
          <p:cNvPr id="219" name="Picture 218" descr="tick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24150" y="1055688"/>
            <a:ext cx="5588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" name="Line 31"/>
          <p:cNvSpPr>
            <a:spLocks noChangeShapeType="1"/>
          </p:cNvSpPr>
          <p:nvPr/>
        </p:nvSpPr>
        <p:spPr bwMode="auto">
          <a:xfrm>
            <a:off x="2490788" y="2733675"/>
            <a:ext cx="1476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grpSp>
        <p:nvGrpSpPr>
          <p:cNvPr id="16390" name="Group 235"/>
          <p:cNvGrpSpPr>
            <a:grpSpLocks/>
          </p:cNvGrpSpPr>
          <p:nvPr/>
        </p:nvGrpSpPr>
        <p:grpSpPr bwMode="auto">
          <a:xfrm>
            <a:off x="2284413" y="2979738"/>
            <a:ext cx="357187" cy="419100"/>
            <a:chOff x="2366323" y="2925236"/>
            <a:chExt cx="357827" cy="419100"/>
          </a:xfrm>
        </p:grpSpPr>
        <p:sp>
          <p:nvSpPr>
            <p:cNvPr id="237" name="Oval 96"/>
            <p:cNvSpPr>
              <a:spLocks noChangeArrowheads="1"/>
            </p:cNvSpPr>
            <p:nvPr/>
          </p:nvSpPr>
          <p:spPr bwMode="auto">
            <a:xfrm>
              <a:off x="2366323" y="2925236"/>
              <a:ext cx="356237" cy="41910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238" name="Line 34"/>
            <p:cNvSpPr>
              <a:spLocks noChangeShapeType="1"/>
            </p:cNvSpPr>
            <p:nvPr/>
          </p:nvSpPr>
          <p:spPr bwMode="auto">
            <a:xfrm rot="720000" flipH="1" flipV="1">
              <a:off x="2673259" y="3023661"/>
              <a:ext cx="50891" cy="1031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</p:grpSp>
      <p:grpSp>
        <p:nvGrpSpPr>
          <p:cNvPr id="16391" name="Group 238"/>
          <p:cNvGrpSpPr>
            <a:grpSpLocks/>
          </p:cNvGrpSpPr>
          <p:nvPr/>
        </p:nvGrpSpPr>
        <p:grpSpPr bwMode="auto">
          <a:xfrm>
            <a:off x="2282825" y="2022475"/>
            <a:ext cx="355600" cy="419100"/>
            <a:chOff x="2351088" y="1994652"/>
            <a:chExt cx="355600" cy="419100"/>
          </a:xfrm>
        </p:grpSpPr>
        <p:sp>
          <p:nvSpPr>
            <p:cNvPr id="240" name="Oval 36"/>
            <p:cNvSpPr>
              <a:spLocks noChangeArrowheads="1"/>
            </p:cNvSpPr>
            <p:nvPr/>
          </p:nvSpPr>
          <p:spPr bwMode="auto">
            <a:xfrm>
              <a:off x="2351088" y="1994652"/>
              <a:ext cx="355600" cy="41910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241" name="Line 37"/>
            <p:cNvSpPr>
              <a:spLocks noChangeShapeType="1"/>
            </p:cNvSpPr>
            <p:nvPr/>
          </p:nvSpPr>
          <p:spPr bwMode="auto">
            <a:xfrm flipH="1">
              <a:off x="2633663" y="2293102"/>
              <a:ext cx="5080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</p:grpSp>
      <p:sp>
        <p:nvSpPr>
          <p:cNvPr id="242" name="Oval 38"/>
          <p:cNvSpPr>
            <a:spLocks noChangeAspect="1" noChangeArrowheads="1"/>
          </p:cNvSpPr>
          <p:nvPr/>
        </p:nvSpPr>
        <p:spPr bwMode="auto">
          <a:xfrm>
            <a:off x="2112963" y="2390775"/>
            <a:ext cx="685800" cy="687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43" name="Oval 39"/>
          <p:cNvSpPr>
            <a:spLocks noChangeArrowheads="1"/>
          </p:cNvSpPr>
          <p:nvPr/>
        </p:nvSpPr>
        <p:spPr bwMode="auto">
          <a:xfrm>
            <a:off x="1169988" y="2654300"/>
            <a:ext cx="157162" cy="1587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44" name="Line 40"/>
          <p:cNvSpPr>
            <a:spLocks noChangeShapeType="1"/>
          </p:cNvSpPr>
          <p:nvPr/>
        </p:nvSpPr>
        <p:spPr bwMode="auto">
          <a:xfrm>
            <a:off x="1312863" y="2733675"/>
            <a:ext cx="7858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45" name="Oval 42"/>
          <p:cNvSpPr>
            <a:spLocks noChangeAspect="1" noChangeArrowheads="1"/>
          </p:cNvSpPr>
          <p:nvPr/>
        </p:nvSpPr>
        <p:spPr bwMode="auto">
          <a:xfrm>
            <a:off x="3959225" y="2406650"/>
            <a:ext cx="652463" cy="654050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46" name="Text Box 43"/>
          <p:cNvSpPr txBox="1">
            <a:spLocks noChangeArrowheads="1"/>
          </p:cNvSpPr>
          <p:nvPr/>
        </p:nvSpPr>
        <p:spPr bwMode="auto">
          <a:xfrm>
            <a:off x="2143125" y="2603500"/>
            <a:ext cx="6286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400" b="1" dirty="0">
                <a:latin typeface="+mn-lt"/>
              </a:rPr>
              <a:t>Active</a:t>
            </a:r>
          </a:p>
        </p:txBody>
      </p:sp>
      <p:sp>
        <p:nvSpPr>
          <p:cNvPr id="247" name="Text Box 44"/>
          <p:cNvSpPr txBox="1">
            <a:spLocks noChangeArrowheads="1"/>
          </p:cNvSpPr>
          <p:nvPr/>
        </p:nvSpPr>
        <p:spPr bwMode="auto">
          <a:xfrm>
            <a:off x="3933825" y="2601913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400" b="1" dirty="0">
                <a:latin typeface="+mn-lt"/>
              </a:rPr>
              <a:t>Closed</a:t>
            </a:r>
          </a:p>
        </p:txBody>
      </p:sp>
      <p:sp>
        <p:nvSpPr>
          <p:cNvPr id="248" name="Rectangle 51"/>
          <p:cNvSpPr>
            <a:spLocks noChangeArrowheads="1"/>
          </p:cNvSpPr>
          <p:nvPr/>
        </p:nvSpPr>
        <p:spPr bwMode="auto">
          <a:xfrm>
            <a:off x="909638" y="1897063"/>
            <a:ext cx="3783012" cy="2189162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49" name="Text Box 52"/>
          <p:cNvSpPr txBox="1">
            <a:spLocks noChangeArrowheads="1"/>
          </p:cNvSpPr>
          <p:nvPr/>
        </p:nvSpPr>
        <p:spPr bwMode="auto">
          <a:xfrm>
            <a:off x="915988" y="3722688"/>
            <a:ext cx="23114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n-lt"/>
              </a:rPr>
              <a:t>Account  Machine  1</a:t>
            </a:r>
          </a:p>
        </p:txBody>
      </p:sp>
      <p:sp>
        <p:nvSpPr>
          <p:cNvPr id="250" name="Oval 55"/>
          <p:cNvSpPr>
            <a:spLocks noChangeArrowheads="1"/>
          </p:cNvSpPr>
          <p:nvPr/>
        </p:nvSpPr>
        <p:spPr bwMode="auto">
          <a:xfrm rot="5400000">
            <a:off x="6553200" y="2465388"/>
            <a:ext cx="581025" cy="84772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51" name="Line 56"/>
          <p:cNvSpPr>
            <a:spLocks noChangeShapeType="1"/>
          </p:cNvSpPr>
          <p:nvPr/>
        </p:nvSpPr>
        <p:spPr bwMode="auto">
          <a:xfrm rot="5400000" flipH="1">
            <a:off x="6518275" y="3044825"/>
            <a:ext cx="53975" cy="9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52" name="Line 57"/>
          <p:cNvSpPr>
            <a:spLocks noChangeShapeType="1"/>
          </p:cNvSpPr>
          <p:nvPr/>
        </p:nvSpPr>
        <p:spPr bwMode="auto">
          <a:xfrm rot="5400000" flipV="1">
            <a:off x="7104857" y="2628106"/>
            <a:ext cx="55562" cy="9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53" name="Oval 58"/>
          <p:cNvSpPr>
            <a:spLocks noChangeArrowheads="1"/>
          </p:cNvSpPr>
          <p:nvPr/>
        </p:nvSpPr>
        <p:spPr bwMode="auto">
          <a:xfrm>
            <a:off x="6086475" y="2189163"/>
            <a:ext cx="355600" cy="44608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54" name="Line 59"/>
          <p:cNvSpPr>
            <a:spLocks noChangeShapeType="1"/>
          </p:cNvSpPr>
          <p:nvPr/>
        </p:nvSpPr>
        <p:spPr bwMode="auto">
          <a:xfrm flipH="1">
            <a:off x="6403975" y="2478088"/>
            <a:ext cx="33338" cy="68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55" name="Oval 60"/>
          <p:cNvSpPr>
            <a:spLocks noChangeAspect="1" noChangeArrowheads="1"/>
          </p:cNvSpPr>
          <p:nvPr/>
        </p:nvSpPr>
        <p:spPr bwMode="auto">
          <a:xfrm>
            <a:off x="5937250" y="2516188"/>
            <a:ext cx="654050" cy="652462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56" name="Oval 61"/>
          <p:cNvSpPr>
            <a:spLocks noChangeArrowheads="1"/>
          </p:cNvSpPr>
          <p:nvPr/>
        </p:nvSpPr>
        <p:spPr bwMode="auto">
          <a:xfrm>
            <a:off x="5313363" y="2733675"/>
            <a:ext cx="157162" cy="1603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57" name="Line 62"/>
          <p:cNvSpPr>
            <a:spLocks noChangeShapeType="1"/>
          </p:cNvSpPr>
          <p:nvPr/>
        </p:nvSpPr>
        <p:spPr bwMode="auto">
          <a:xfrm>
            <a:off x="5419725" y="2813050"/>
            <a:ext cx="514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58" name="Text Box 64"/>
          <p:cNvSpPr txBox="1">
            <a:spLocks noChangeArrowheads="1"/>
          </p:cNvSpPr>
          <p:nvPr/>
        </p:nvSpPr>
        <p:spPr bwMode="auto">
          <a:xfrm>
            <a:off x="5902325" y="2551113"/>
            <a:ext cx="723900" cy="488950"/>
          </a:xfrm>
          <a:prstGeom prst="rect">
            <a:avLst/>
          </a:prstGeom>
          <a:noFill/>
          <a:ln w="9525">
            <a:noFill/>
            <a:round/>
            <a:headEnd/>
            <a:tailEnd type="stealth" w="lg" len="lg"/>
          </a:ln>
        </p:spPr>
        <p:txBody>
          <a:bodyPr/>
          <a:lstStyle/>
          <a:p>
            <a:pPr algn="ctr">
              <a:defRPr/>
            </a:pPr>
            <a:r>
              <a:rPr lang="en-US" sz="1400" b="1">
                <a:latin typeface="+mn-lt"/>
              </a:rPr>
              <a:t>Un-frozen</a:t>
            </a:r>
          </a:p>
        </p:txBody>
      </p:sp>
      <p:sp>
        <p:nvSpPr>
          <p:cNvPr id="259" name="Rectangle 66"/>
          <p:cNvSpPr>
            <a:spLocks noChangeArrowheads="1"/>
          </p:cNvSpPr>
          <p:nvPr/>
        </p:nvSpPr>
        <p:spPr bwMode="auto">
          <a:xfrm>
            <a:off x="4856163" y="1897063"/>
            <a:ext cx="3451225" cy="2189162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60" name="Text Box 67"/>
          <p:cNvSpPr txBox="1">
            <a:spLocks noChangeArrowheads="1"/>
          </p:cNvSpPr>
          <p:nvPr/>
        </p:nvSpPr>
        <p:spPr bwMode="auto">
          <a:xfrm>
            <a:off x="4884738" y="3722688"/>
            <a:ext cx="2190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n-lt"/>
              </a:rPr>
              <a:t>Account  Machine  2</a:t>
            </a:r>
          </a:p>
        </p:txBody>
      </p:sp>
      <p:sp>
        <p:nvSpPr>
          <p:cNvPr id="261" name="Oval 68"/>
          <p:cNvSpPr>
            <a:spLocks noChangeAspect="1" noChangeArrowheads="1"/>
          </p:cNvSpPr>
          <p:nvPr/>
        </p:nvSpPr>
        <p:spPr bwMode="auto">
          <a:xfrm>
            <a:off x="7143750" y="2543175"/>
            <a:ext cx="654050" cy="654050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62" name="Text Box 69"/>
          <p:cNvSpPr txBox="1">
            <a:spLocks noChangeArrowheads="1"/>
          </p:cNvSpPr>
          <p:nvPr/>
        </p:nvSpPr>
        <p:spPr bwMode="auto">
          <a:xfrm>
            <a:off x="7134225" y="2725738"/>
            <a:ext cx="6635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400" b="1">
                <a:latin typeface="+mn-lt"/>
              </a:rPr>
              <a:t>Frozen</a:t>
            </a:r>
          </a:p>
        </p:txBody>
      </p:sp>
      <p:sp>
        <p:nvSpPr>
          <p:cNvPr id="263" name="Rectangle 102"/>
          <p:cNvSpPr>
            <a:spLocks noChangeArrowheads="1"/>
          </p:cNvSpPr>
          <p:nvPr/>
        </p:nvSpPr>
        <p:spPr bwMode="auto">
          <a:xfrm>
            <a:off x="647700" y="1695450"/>
            <a:ext cx="7991475" cy="4559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 sz="1400">
              <a:latin typeface="+mn-lt"/>
            </a:endParaRPr>
          </a:p>
        </p:txBody>
      </p:sp>
      <p:sp>
        <p:nvSpPr>
          <p:cNvPr id="264" name="Line 83"/>
          <p:cNvSpPr>
            <a:spLocks noChangeShapeType="1"/>
          </p:cNvSpPr>
          <p:nvPr/>
        </p:nvSpPr>
        <p:spPr bwMode="auto">
          <a:xfrm>
            <a:off x="3822927" y="5264150"/>
            <a:ext cx="8270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65" name="Line 87"/>
          <p:cNvSpPr>
            <a:spLocks noChangeShapeType="1"/>
          </p:cNvSpPr>
          <p:nvPr/>
        </p:nvSpPr>
        <p:spPr bwMode="auto">
          <a:xfrm>
            <a:off x="3822927" y="5478463"/>
            <a:ext cx="8270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66" name="Oval 88"/>
          <p:cNvSpPr>
            <a:spLocks noChangeAspect="1" noChangeArrowheads="1"/>
          </p:cNvSpPr>
          <p:nvPr/>
        </p:nvSpPr>
        <p:spPr bwMode="auto">
          <a:xfrm>
            <a:off x="3186339" y="5046663"/>
            <a:ext cx="654050" cy="652462"/>
          </a:xfrm>
          <a:prstGeom prst="ellipse">
            <a:avLst/>
          </a:prstGeom>
          <a:solidFill>
            <a:srgbClr val="DDDDDD"/>
          </a:solidFill>
          <a:ln w="38100" cmpd="dbl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67" name="Text Box 89"/>
          <p:cNvSpPr txBox="1">
            <a:spLocks noChangeArrowheads="1"/>
          </p:cNvSpPr>
          <p:nvPr/>
        </p:nvSpPr>
        <p:spPr bwMode="auto">
          <a:xfrm>
            <a:off x="3200627" y="5094288"/>
            <a:ext cx="628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defRPr/>
            </a:pPr>
            <a:r>
              <a:rPr lang="en-US" sz="1400" b="1">
                <a:latin typeface="+mn-lt"/>
              </a:rPr>
              <a:t>In </a:t>
            </a:r>
            <a:br>
              <a:rPr lang="en-US" sz="1400" b="1">
                <a:latin typeface="+mn-lt"/>
              </a:rPr>
            </a:br>
            <a:r>
              <a:rPr lang="en-US" sz="1400" b="1">
                <a:latin typeface="+mn-lt"/>
              </a:rPr>
              <a:t>Credit</a:t>
            </a:r>
          </a:p>
        </p:txBody>
      </p:sp>
      <p:sp>
        <p:nvSpPr>
          <p:cNvPr id="268" name="Rectangle 90"/>
          <p:cNvSpPr>
            <a:spLocks noChangeArrowheads="1"/>
          </p:cNvSpPr>
          <p:nvPr/>
        </p:nvSpPr>
        <p:spPr bwMode="auto">
          <a:xfrm>
            <a:off x="2943452" y="4238625"/>
            <a:ext cx="3783012" cy="1785938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69" name="Text Box 91"/>
          <p:cNvSpPr txBox="1">
            <a:spLocks noChangeArrowheads="1"/>
          </p:cNvSpPr>
          <p:nvPr/>
        </p:nvSpPr>
        <p:spPr bwMode="auto">
          <a:xfrm>
            <a:off x="3048227" y="4291013"/>
            <a:ext cx="3373437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>
              <a:defRPr/>
            </a:pPr>
            <a:r>
              <a:rPr lang="en-US" sz="1400" b="1" dirty="0">
                <a:solidFill>
                  <a:srgbClr val="7030A0"/>
                </a:solidFill>
                <a:latin typeface="+mn-lt"/>
              </a:rPr>
              <a:t>State Function:</a:t>
            </a: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05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i="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if (balance &lt; 0) return “Overdrawn”;</a:t>
            </a:r>
          </a:p>
          <a:p>
            <a:pPr>
              <a:defRPr/>
            </a:pPr>
            <a:r>
              <a:rPr lang="en-US" sz="1050" i="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else return “In Credit”;</a:t>
            </a:r>
          </a:p>
        </p:txBody>
      </p:sp>
      <p:sp>
        <p:nvSpPr>
          <p:cNvPr id="270" name="Text Box 92"/>
          <p:cNvSpPr txBox="1">
            <a:spLocks noChangeArrowheads="1"/>
          </p:cNvSpPr>
          <p:nvPr/>
        </p:nvSpPr>
        <p:spPr bwMode="auto">
          <a:xfrm>
            <a:off x="2943452" y="5727700"/>
            <a:ext cx="22701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n-lt"/>
              </a:rPr>
              <a:t>Account  Machine  3</a:t>
            </a:r>
          </a:p>
        </p:txBody>
      </p:sp>
      <p:grpSp>
        <p:nvGrpSpPr>
          <p:cNvPr id="16421" name="Group 128"/>
          <p:cNvGrpSpPr>
            <a:grpSpLocks/>
          </p:cNvGrpSpPr>
          <p:nvPr/>
        </p:nvGrpSpPr>
        <p:grpSpPr bwMode="auto">
          <a:xfrm>
            <a:off x="5764439" y="5059363"/>
            <a:ext cx="654050" cy="652462"/>
            <a:chOff x="3184684" y="5058728"/>
            <a:chExt cx="653098" cy="653098"/>
          </a:xfrm>
        </p:grpSpPr>
        <p:sp>
          <p:nvSpPr>
            <p:cNvPr id="272" name="Oval 88"/>
            <p:cNvSpPr>
              <a:spLocks noChangeAspect="1" noChangeArrowheads="1"/>
            </p:cNvSpPr>
            <p:nvPr/>
          </p:nvSpPr>
          <p:spPr bwMode="auto">
            <a:xfrm>
              <a:off x="3184684" y="5058728"/>
              <a:ext cx="653098" cy="653098"/>
            </a:xfrm>
            <a:prstGeom prst="ellipse">
              <a:avLst/>
            </a:prstGeom>
            <a:solidFill>
              <a:srgbClr val="DDDDDD"/>
            </a:solidFill>
            <a:ln w="38100" cmpd="dbl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273" name="Text Box 89"/>
            <p:cNvSpPr txBox="1">
              <a:spLocks noChangeArrowheads="1"/>
            </p:cNvSpPr>
            <p:nvPr/>
          </p:nvSpPr>
          <p:spPr bwMode="auto">
            <a:xfrm>
              <a:off x="3186270" y="5107988"/>
              <a:ext cx="627735" cy="460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latin typeface="+mn-lt"/>
                </a:rPr>
                <a:t>Over-</a:t>
              </a:r>
              <a:br>
                <a:rPr lang="en-US" sz="1400" b="1" dirty="0">
                  <a:latin typeface="+mn-lt"/>
                </a:rPr>
              </a:br>
              <a:r>
                <a:rPr lang="en-US" sz="1400" b="1" dirty="0">
                  <a:latin typeface="+mn-lt"/>
                </a:rPr>
                <a:t>drawn</a:t>
              </a:r>
            </a:p>
          </p:txBody>
        </p:sp>
      </p:grpSp>
      <p:sp>
        <p:nvSpPr>
          <p:cNvPr id="16428" name="AutoShape 48"/>
          <p:cNvSpPr>
            <a:spLocks noChangeArrowheads="1"/>
          </p:cNvSpPr>
          <p:nvPr/>
        </p:nvSpPr>
        <p:spPr bwMode="auto">
          <a:xfrm>
            <a:off x="2873375" y="1976438"/>
            <a:ext cx="1763713" cy="360362"/>
          </a:xfrm>
          <a:prstGeom prst="wedgeRoundRectCallout">
            <a:avLst>
              <a:gd name="adj1" fmla="val -63935"/>
              <a:gd name="adj2" fmla="val 19440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US" sz="1000" i="0">
                <a:latin typeface="Courier New" pitchFamily="49" charset="0"/>
                <a:cs typeface="Courier New" pitchFamily="49" charset="0"/>
              </a:rPr>
              <a:t>balance := balance + Deposit.amount;</a:t>
            </a:r>
          </a:p>
        </p:txBody>
      </p:sp>
      <p:sp>
        <p:nvSpPr>
          <p:cNvPr id="16429" name="AutoShape 49"/>
          <p:cNvSpPr>
            <a:spLocks noChangeArrowheads="1"/>
          </p:cNvSpPr>
          <p:nvPr/>
        </p:nvSpPr>
        <p:spPr bwMode="auto">
          <a:xfrm>
            <a:off x="2882900" y="3189288"/>
            <a:ext cx="1763713" cy="360362"/>
          </a:xfrm>
          <a:prstGeom prst="wedgeRoundRectCallout">
            <a:avLst>
              <a:gd name="adj1" fmla="val -65051"/>
              <a:gd name="adj2" fmla="val -30616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US" sz="1000" i="0">
                <a:latin typeface="Courier New" pitchFamily="49" charset="0"/>
                <a:cs typeface="Courier New" pitchFamily="49" charset="0"/>
              </a:rPr>
              <a:t>balance := balance - Withdraw.amount;</a:t>
            </a:r>
          </a:p>
          <a:p>
            <a:endParaRPr lang="en-US" sz="1000" b="1">
              <a:latin typeface="Calibri" pitchFamily="34" charset="0"/>
            </a:endParaRPr>
          </a:p>
        </p:txBody>
      </p:sp>
      <p:sp>
        <p:nvSpPr>
          <p:cNvPr id="16430" name="AutoShape 50"/>
          <p:cNvSpPr>
            <a:spLocks noChangeArrowheads="1"/>
          </p:cNvSpPr>
          <p:nvPr/>
        </p:nvSpPr>
        <p:spPr bwMode="auto">
          <a:xfrm>
            <a:off x="977900" y="3000375"/>
            <a:ext cx="1187450" cy="220663"/>
          </a:xfrm>
          <a:prstGeom prst="wedgeRoundRectCallout">
            <a:avLst>
              <a:gd name="adj1" fmla="val 4741"/>
              <a:gd name="adj2" fmla="val -169620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US" sz="1000" i="0">
                <a:latin typeface="Courier New" pitchFamily="49" charset="0"/>
                <a:cs typeface="Courier New" pitchFamily="49" charset="0"/>
              </a:rPr>
              <a:t>balance := 0;</a:t>
            </a:r>
          </a:p>
        </p:txBody>
      </p:sp>
      <p:grpSp>
        <p:nvGrpSpPr>
          <p:cNvPr id="7" name="Group 351"/>
          <p:cNvGrpSpPr>
            <a:grpSpLocks/>
          </p:cNvGrpSpPr>
          <p:nvPr/>
        </p:nvGrpSpPr>
        <p:grpSpPr bwMode="auto">
          <a:xfrm>
            <a:off x="1312875" y="1995488"/>
            <a:ext cx="5984885" cy="3700462"/>
            <a:chOff x="1313470" y="1994847"/>
            <a:chExt cx="5984701" cy="3700703"/>
          </a:xfrm>
        </p:grpSpPr>
        <p:sp>
          <p:nvSpPr>
            <p:cNvPr id="322" name="Lightning Bolt 321"/>
            <p:cNvSpPr/>
            <p:nvPr/>
          </p:nvSpPr>
          <p:spPr bwMode="auto">
            <a:xfrm>
              <a:off x="1859554" y="2285378"/>
              <a:ext cx="265104" cy="330222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0" name="Text Box 84"/>
            <p:cNvSpPr txBox="1">
              <a:spLocks noChangeArrowheads="1"/>
            </p:cNvSpPr>
            <p:nvPr/>
          </p:nvSpPr>
          <p:spPr bwMode="auto">
            <a:xfrm>
              <a:off x="3931065" y="4971603"/>
              <a:ext cx="942946" cy="285769"/>
            </a:xfrm>
            <a:prstGeom prst="rect">
              <a:avLst/>
            </a:prstGeom>
            <a:noFill/>
            <a:ln w="9525">
              <a:noFill/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Release</a:t>
              </a:r>
            </a:p>
          </p:txBody>
        </p:sp>
        <p:sp>
          <p:nvSpPr>
            <p:cNvPr id="321" name="Text Box 86"/>
            <p:cNvSpPr txBox="1">
              <a:spLocks noChangeArrowheads="1"/>
            </p:cNvSpPr>
            <p:nvPr/>
          </p:nvSpPr>
          <p:spPr bwMode="auto">
            <a:xfrm>
              <a:off x="3965988" y="5433596"/>
              <a:ext cx="908022" cy="261954"/>
            </a:xfrm>
            <a:prstGeom prst="rect">
              <a:avLst/>
            </a:prstGeom>
            <a:noFill/>
            <a:ln w="9525">
              <a:noFill/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Close</a:t>
              </a:r>
            </a:p>
          </p:txBody>
        </p:sp>
        <p:sp>
          <p:nvSpPr>
            <p:cNvPr id="323" name="Lightning Bolt 322"/>
            <p:cNvSpPr/>
            <p:nvPr/>
          </p:nvSpPr>
          <p:spPr bwMode="auto">
            <a:xfrm>
              <a:off x="5720242" y="2382222"/>
              <a:ext cx="265104" cy="330222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4" name="Rounded Rectangle 323"/>
            <p:cNvSpPr/>
            <p:nvPr/>
          </p:nvSpPr>
          <p:spPr bwMode="auto">
            <a:xfrm>
              <a:off x="3134279" y="3685644"/>
              <a:ext cx="1357274" cy="32228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tx1"/>
                  </a:solidFill>
                </a:rPr>
                <a:t>balance = 0</a:t>
              </a:r>
            </a:p>
          </p:txBody>
        </p:sp>
        <p:sp>
          <p:nvSpPr>
            <p:cNvPr id="325" name="Text Box 45"/>
            <p:cNvSpPr txBox="1">
              <a:spLocks noChangeArrowheads="1"/>
            </p:cNvSpPr>
            <p:nvPr/>
          </p:nvSpPr>
          <p:spPr bwMode="auto">
            <a:xfrm>
              <a:off x="3067606" y="2726732"/>
              <a:ext cx="628632" cy="261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Close</a:t>
              </a:r>
            </a:p>
          </p:txBody>
        </p:sp>
        <p:sp>
          <p:nvSpPr>
            <p:cNvPr id="326" name="Text Box 46"/>
            <p:cNvSpPr txBox="1">
              <a:spLocks noChangeArrowheads="1"/>
            </p:cNvSpPr>
            <p:nvPr/>
          </p:nvSpPr>
          <p:spPr bwMode="auto">
            <a:xfrm>
              <a:off x="1505551" y="1994847"/>
              <a:ext cx="796902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Deposit</a:t>
              </a:r>
            </a:p>
          </p:txBody>
        </p:sp>
        <p:sp>
          <p:nvSpPr>
            <p:cNvPr id="327" name="Text Box 47"/>
            <p:cNvSpPr txBox="1">
              <a:spLocks noChangeArrowheads="1"/>
            </p:cNvSpPr>
            <p:nvPr/>
          </p:nvSpPr>
          <p:spPr bwMode="auto">
            <a:xfrm>
              <a:off x="1642072" y="3387175"/>
              <a:ext cx="1068357" cy="261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Withdraw</a:t>
              </a:r>
            </a:p>
          </p:txBody>
        </p:sp>
        <p:sp>
          <p:nvSpPr>
            <p:cNvPr id="328" name="Text Box 41"/>
            <p:cNvSpPr txBox="1">
              <a:spLocks noChangeArrowheads="1"/>
            </p:cNvSpPr>
            <p:nvPr/>
          </p:nvSpPr>
          <p:spPr bwMode="auto">
            <a:xfrm>
              <a:off x="1313470" y="2442551"/>
              <a:ext cx="630219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Open</a:t>
              </a:r>
            </a:p>
          </p:txBody>
        </p:sp>
        <p:sp>
          <p:nvSpPr>
            <p:cNvPr id="329" name="Text Box 63"/>
            <p:cNvSpPr txBox="1">
              <a:spLocks noChangeArrowheads="1"/>
            </p:cNvSpPr>
            <p:nvPr/>
          </p:nvSpPr>
          <p:spPr bwMode="auto">
            <a:xfrm>
              <a:off x="5377352" y="2899781"/>
              <a:ext cx="628632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Open</a:t>
              </a:r>
            </a:p>
          </p:txBody>
        </p:sp>
        <p:sp>
          <p:nvSpPr>
            <p:cNvPr id="330" name="Text Box 65"/>
            <p:cNvSpPr txBox="1">
              <a:spLocks noChangeArrowheads="1"/>
            </p:cNvSpPr>
            <p:nvPr/>
          </p:nvSpPr>
          <p:spPr bwMode="auto">
            <a:xfrm>
              <a:off x="5223368" y="2021836"/>
              <a:ext cx="901674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Withdraw</a:t>
              </a:r>
            </a:p>
          </p:txBody>
        </p:sp>
        <p:sp>
          <p:nvSpPr>
            <p:cNvPr id="331" name="Text Box 70"/>
            <p:cNvSpPr txBox="1">
              <a:spLocks noChangeArrowheads="1"/>
            </p:cNvSpPr>
            <p:nvPr/>
          </p:nvSpPr>
          <p:spPr bwMode="auto">
            <a:xfrm>
              <a:off x="6459995" y="3217302"/>
              <a:ext cx="838176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Release</a:t>
              </a:r>
            </a:p>
          </p:txBody>
        </p:sp>
        <p:sp>
          <p:nvSpPr>
            <p:cNvPr id="332" name="Text Box 71"/>
            <p:cNvSpPr txBox="1">
              <a:spLocks noChangeArrowheads="1"/>
            </p:cNvSpPr>
            <p:nvPr/>
          </p:nvSpPr>
          <p:spPr bwMode="auto">
            <a:xfrm>
              <a:off x="6582229" y="2247275"/>
              <a:ext cx="628632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Freeze</a:t>
              </a:r>
            </a:p>
          </p:txBody>
        </p:sp>
        <p:sp>
          <p:nvSpPr>
            <p:cNvPr id="333" name="Lightning Bolt 332"/>
            <p:cNvSpPr/>
            <p:nvPr/>
          </p:nvSpPr>
          <p:spPr bwMode="auto">
            <a:xfrm>
              <a:off x="3045267" y="4804905"/>
              <a:ext cx="265104" cy="330222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8" name="Group 352"/>
          <p:cNvGrpSpPr>
            <a:grpSpLocks/>
          </p:cNvGrpSpPr>
          <p:nvPr/>
        </p:nvGrpSpPr>
        <p:grpSpPr bwMode="auto">
          <a:xfrm>
            <a:off x="1309688" y="1990725"/>
            <a:ext cx="5984875" cy="3700463"/>
            <a:chOff x="1313852" y="1994847"/>
            <a:chExt cx="5984319" cy="3700703"/>
          </a:xfrm>
        </p:grpSpPr>
        <p:sp>
          <p:nvSpPr>
            <p:cNvPr id="354" name="Lightning Bolt 353"/>
            <p:cNvSpPr/>
            <p:nvPr/>
          </p:nvSpPr>
          <p:spPr bwMode="auto">
            <a:xfrm>
              <a:off x="1859901" y="2285379"/>
              <a:ext cx="265087" cy="330221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6" name="Text Box 84"/>
            <p:cNvSpPr txBox="1">
              <a:spLocks noChangeArrowheads="1"/>
            </p:cNvSpPr>
            <p:nvPr/>
          </p:nvSpPr>
          <p:spPr bwMode="auto">
            <a:xfrm>
              <a:off x="3931296" y="4971603"/>
              <a:ext cx="942887" cy="285769"/>
            </a:xfrm>
            <a:prstGeom prst="rect">
              <a:avLst/>
            </a:prstGeom>
            <a:noFill/>
            <a:ln w="9525">
              <a:noFill/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Release</a:t>
              </a:r>
            </a:p>
          </p:txBody>
        </p:sp>
        <p:sp>
          <p:nvSpPr>
            <p:cNvPr id="357" name="Text Box 86"/>
            <p:cNvSpPr txBox="1">
              <a:spLocks noChangeArrowheads="1"/>
            </p:cNvSpPr>
            <p:nvPr/>
          </p:nvSpPr>
          <p:spPr bwMode="auto">
            <a:xfrm>
              <a:off x="3981982" y="5433595"/>
              <a:ext cx="907966" cy="261955"/>
            </a:xfrm>
            <a:prstGeom prst="rect">
              <a:avLst/>
            </a:prstGeom>
            <a:noFill/>
            <a:ln w="9525">
              <a:noFill/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Close</a:t>
              </a:r>
            </a:p>
          </p:txBody>
        </p:sp>
        <p:sp>
          <p:nvSpPr>
            <p:cNvPr id="358" name="Lightning Bolt 357"/>
            <p:cNvSpPr/>
            <p:nvPr/>
          </p:nvSpPr>
          <p:spPr bwMode="auto">
            <a:xfrm>
              <a:off x="5720343" y="2382222"/>
              <a:ext cx="265087" cy="330221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9" name="Rounded Rectangle 358"/>
            <p:cNvSpPr/>
            <p:nvPr/>
          </p:nvSpPr>
          <p:spPr bwMode="auto">
            <a:xfrm>
              <a:off x="3132958" y="3685645"/>
              <a:ext cx="1357186" cy="32228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tx1"/>
                  </a:solidFill>
                </a:rPr>
                <a:t>balance = -20</a:t>
              </a:r>
            </a:p>
          </p:txBody>
        </p:sp>
        <p:sp>
          <p:nvSpPr>
            <p:cNvPr id="360" name="Text Box 45"/>
            <p:cNvSpPr txBox="1">
              <a:spLocks noChangeArrowheads="1"/>
            </p:cNvSpPr>
            <p:nvPr/>
          </p:nvSpPr>
          <p:spPr bwMode="auto">
            <a:xfrm>
              <a:off x="3067876" y="2726732"/>
              <a:ext cx="628592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Close</a:t>
              </a:r>
            </a:p>
          </p:txBody>
        </p:sp>
        <p:sp>
          <p:nvSpPr>
            <p:cNvPr id="361" name="Text Box 46"/>
            <p:cNvSpPr txBox="1">
              <a:spLocks noChangeArrowheads="1"/>
            </p:cNvSpPr>
            <p:nvPr/>
          </p:nvSpPr>
          <p:spPr bwMode="auto">
            <a:xfrm>
              <a:off x="1505921" y="1994847"/>
              <a:ext cx="796851" cy="261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Deposit</a:t>
              </a:r>
            </a:p>
          </p:txBody>
        </p:sp>
        <p:sp>
          <p:nvSpPr>
            <p:cNvPr id="362" name="Text Box 47"/>
            <p:cNvSpPr txBox="1">
              <a:spLocks noChangeArrowheads="1"/>
            </p:cNvSpPr>
            <p:nvPr/>
          </p:nvSpPr>
          <p:spPr bwMode="auto">
            <a:xfrm>
              <a:off x="1642433" y="3387175"/>
              <a:ext cx="1068289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Withdraw</a:t>
              </a:r>
            </a:p>
          </p:txBody>
        </p:sp>
        <p:sp>
          <p:nvSpPr>
            <p:cNvPr id="363" name="Text Box 41"/>
            <p:cNvSpPr txBox="1">
              <a:spLocks noChangeArrowheads="1"/>
            </p:cNvSpPr>
            <p:nvPr/>
          </p:nvSpPr>
          <p:spPr bwMode="auto">
            <a:xfrm>
              <a:off x="1313852" y="2442551"/>
              <a:ext cx="630178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Open</a:t>
              </a:r>
            </a:p>
          </p:txBody>
        </p:sp>
        <p:sp>
          <p:nvSpPr>
            <p:cNvPr id="364" name="Text Box 63"/>
            <p:cNvSpPr txBox="1">
              <a:spLocks noChangeArrowheads="1"/>
            </p:cNvSpPr>
            <p:nvPr/>
          </p:nvSpPr>
          <p:spPr bwMode="auto">
            <a:xfrm>
              <a:off x="5377474" y="2899781"/>
              <a:ext cx="628592" cy="261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Open</a:t>
              </a:r>
            </a:p>
          </p:txBody>
        </p:sp>
        <p:sp>
          <p:nvSpPr>
            <p:cNvPr id="365" name="Text Box 65"/>
            <p:cNvSpPr txBox="1">
              <a:spLocks noChangeArrowheads="1"/>
            </p:cNvSpPr>
            <p:nvPr/>
          </p:nvSpPr>
          <p:spPr bwMode="auto">
            <a:xfrm>
              <a:off x="5223501" y="2021837"/>
              <a:ext cx="901616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Withdraw</a:t>
              </a:r>
            </a:p>
          </p:txBody>
        </p:sp>
        <p:sp>
          <p:nvSpPr>
            <p:cNvPr id="366" name="Text Box 70"/>
            <p:cNvSpPr txBox="1">
              <a:spLocks noChangeArrowheads="1"/>
            </p:cNvSpPr>
            <p:nvPr/>
          </p:nvSpPr>
          <p:spPr bwMode="auto">
            <a:xfrm>
              <a:off x="6460049" y="3217301"/>
              <a:ext cx="838122" cy="261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Release</a:t>
              </a:r>
            </a:p>
          </p:txBody>
        </p:sp>
        <p:sp>
          <p:nvSpPr>
            <p:cNvPr id="367" name="Text Box 71"/>
            <p:cNvSpPr txBox="1">
              <a:spLocks noChangeArrowheads="1"/>
            </p:cNvSpPr>
            <p:nvPr/>
          </p:nvSpPr>
          <p:spPr bwMode="auto">
            <a:xfrm>
              <a:off x="6582275" y="2247276"/>
              <a:ext cx="628592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Freeze</a:t>
              </a:r>
            </a:p>
          </p:txBody>
        </p:sp>
        <p:sp>
          <p:nvSpPr>
            <p:cNvPr id="368" name="Lightning Bolt 367"/>
            <p:cNvSpPr/>
            <p:nvPr/>
          </p:nvSpPr>
          <p:spPr bwMode="auto">
            <a:xfrm>
              <a:off x="5625000" y="4804904"/>
              <a:ext cx="265088" cy="330221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91" name="Oval 90"/>
          <p:cNvSpPr/>
          <p:nvPr/>
        </p:nvSpPr>
        <p:spPr>
          <a:xfrm>
            <a:off x="3692525" y="3549650"/>
            <a:ext cx="841375" cy="57147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</p:cSld>
  <p:clrMapOvr>
    <a:masterClrMapping/>
  </p:clrMapOvr>
  <p:transition advTm="503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  <p:bldP spid="9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Protocol Modelling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647700" y="1171575"/>
            <a:ext cx="114141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i="0" dirty="0">
                <a:latin typeface="+mj-lt"/>
              </a:rPr>
              <a:t>Close</a:t>
            </a:r>
          </a:p>
        </p:txBody>
      </p:sp>
      <p:sp>
        <p:nvSpPr>
          <p:cNvPr id="235" name="Line 31"/>
          <p:cNvSpPr>
            <a:spLocks noChangeShapeType="1"/>
          </p:cNvSpPr>
          <p:nvPr/>
        </p:nvSpPr>
        <p:spPr bwMode="auto">
          <a:xfrm>
            <a:off x="2490788" y="2733675"/>
            <a:ext cx="1476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grpSp>
        <p:nvGrpSpPr>
          <p:cNvPr id="17413" name="Group 235"/>
          <p:cNvGrpSpPr>
            <a:grpSpLocks/>
          </p:cNvGrpSpPr>
          <p:nvPr/>
        </p:nvGrpSpPr>
        <p:grpSpPr bwMode="auto">
          <a:xfrm>
            <a:off x="2284413" y="2979738"/>
            <a:ext cx="357187" cy="419100"/>
            <a:chOff x="2366323" y="2925236"/>
            <a:chExt cx="357827" cy="419100"/>
          </a:xfrm>
        </p:grpSpPr>
        <p:sp>
          <p:nvSpPr>
            <p:cNvPr id="237" name="Oval 96"/>
            <p:cNvSpPr>
              <a:spLocks noChangeArrowheads="1"/>
            </p:cNvSpPr>
            <p:nvPr/>
          </p:nvSpPr>
          <p:spPr bwMode="auto">
            <a:xfrm>
              <a:off x="2366323" y="2925236"/>
              <a:ext cx="356237" cy="41910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238" name="Line 34"/>
            <p:cNvSpPr>
              <a:spLocks noChangeShapeType="1"/>
            </p:cNvSpPr>
            <p:nvPr/>
          </p:nvSpPr>
          <p:spPr bwMode="auto">
            <a:xfrm rot="720000" flipH="1" flipV="1">
              <a:off x="2673259" y="3023661"/>
              <a:ext cx="50891" cy="1031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</p:grpSp>
      <p:grpSp>
        <p:nvGrpSpPr>
          <p:cNvPr id="17414" name="Group 238"/>
          <p:cNvGrpSpPr>
            <a:grpSpLocks/>
          </p:cNvGrpSpPr>
          <p:nvPr/>
        </p:nvGrpSpPr>
        <p:grpSpPr bwMode="auto">
          <a:xfrm>
            <a:off x="2282825" y="2022475"/>
            <a:ext cx="355600" cy="419100"/>
            <a:chOff x="2351088" y="1994652"/>
            <a:chExt cx="355600" cy="419100"/>
          </a:xfrm>
        </p:grpSpPr>
        <p:sp>
          <p:nvSpPr>
            <p:cNvPr id="240" name="Oval 36"/>
            <p:cNvSpPr>
              <a:spLocks noChangeArrowheads="1"/>
            </p:cNvSpPr>
            <p:nvPr/>
          </p:nvSpPr>
          <p:spPr bwMode="auto">
            <a:xfrm>
              <a:off x="2351088" y="1994652"/>
              <a:ext cx="355600" cy="41910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241" name="Line 37"/>
            <p:cNvSpPr>
              <a:spLocks noChangeShapeType="1"/>
            </p:cNvSpPr>
            <p:nvPr/>
          </p:nvSpPr>
          <p:spPr bwMode="auto">
            <a:xfrm flipH="1">
              <a:off x="2633663" y="2293102"/>
              <a:ext cx="5080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</p:grpSp>
      <p:sp>
        <p:nvSpPr>
          <p:cNvPr id="242" name="Oval 38"/>
          <p:cNvSpPr>
            <a:spLocks noChangeAspect="1" noChangeArrowheads="1"/>
          </p:cNvSpPr>
          <p:nvPr/>
        </p:nvSpPr>
        <p:spPr bwMode="auto">
          <a:xfrm>
            <a:off x="2112963" y="2390775"/>
            <a:ext cx="685800" cy="687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43" name="Oval 39"/>
          <p:cNvSpPr>
            <a:spLocks noChangeArrowheads="1"/>
          </p:cNvSpPr>
          <p:nvPr/>
        </p:nvSpPr>
        <p:spPr bwMode="auto">
          <a:xfrm>
            <a:off x="1169988" y="2654300"/>
            <a:ext cx="157162" cy="1587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44" name="Line 40"/>
          <p:cNvSpPr>
            <a:spLocks noChangeShapeType="1"/>
          </p:cNvSpPr>
          <p:nvPr/>
        </p:nvSpPr>
        <p:spPr bwMode="auto">
          <a:xfrm>
            <a:off x="1312863" y="2733675"/>
            <a:ext cx="7858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45" name="Oval 42"/>
          <p:cNvSpPr>
            <a:spLocks noChangeAspect="1" noChangeArrowheads="1"/>
          </p:cNvSpPr>
          <p:nvPr/>
        </p:nvSpPr>
        <p:spPr bwMode="auto">
          <a:xfrm>
            <a:off x="3959225" y="2406650"/>
            <a:ext cx="652463" cy="654050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46" name="Text Box 43"/>
          <p:cNvSpPr txBox="1">
            <a:spLocks noChangeArrowheads="1"/>
          </p:cNvSpPr>
          <p:nvPr/>
        </p:nvSpPr>
        <p:spPr bwMode="auto">
          <a:xfrm>
            <a:off x="2143125" y="2603500"/>
            <a:ext cx="6286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400" b="1" dirty="0">
                <a:latin typeface="+mn-lt"/>
              </a:rPr>
              <a:t>Active</a:t>
            </a:r>
          </a:p>
        </p:txBody>
      </p:sp>
      <p:sp>
        <p:nvSpPr>
          <p:cNvPr id="247" name="Text Box 44"/>
          <p:cNvSpPr txBox="1">
            <a:spLocks noChangeArrowheads="1"/>
          </p:cNvSpPr>
          <p:nvPr/>
        </p:nvSpPr>
        <p:spPr bwMode="auto">
          <a:xfrm>
            <a:off x="3933825" y="2601913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400" b="1" dirty="0">
                <a:latin typeface="+mn-lt"/>
              </a:rPr>
              <a:t>Closed</a:t>
            </a:r>
          </a:p>
        </p:txBody>
      </p:sp>
      <p:sp>
        <p:nvSpPr>
          <p:cNvPr id="248" name="Rectangle 51"/>
          <p:cNvSpPr>
            <a:spLocks noChangeArrowheads="1"/>
          </p:cNvSpPr>
          <p:nvPr/>
        </p:nvSpPr>
        <p:spPr bwMode="auto">
          <a:xfrm>
            <a:off x="909638" y="1897063"/>
            <a:ext cx="3783012" cy="2189162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49" name="Text Box 52"/>
          <p:cNvSpPr txBox="1">
            <a:spLocks noChangeArrowheads="1"/>
          </p:cNvSpPr>
          <p:nvPr/>
        </p:nvSpPr>
        <p:spPr bwMode="auto">
          <a:xfrm>
            <a:off x="915988" y="3722688"/>
            <a:ext cx="23114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n-lt"/>
              </a:rPr>
              <a:t>Account  Machine  1</a:t>
            </a:r>
          </a:p>
        </p:txBody>
      </p:sp>
      <p:sp>
        <p:nvSpPr>
          <p:cNvPr id="250" name="Oval 55"/>
          <p:cNvSpPr>
            <a:spLocks noChangeArrowheads="1"/>
          </p:cNvSpPr>
          <p:nvPr/>
        </p:nvSpPr>
        <p:spPr bwMode="auto">
          <a:xfrm rot="5400000">
            <a:off x="6553200" y="2465388"/>
            <a:ext cx="581025" cy="84772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51" name="Line 56"/>
          <p:cNvSpPr>
            <a:spLocks noChangeShapeType="1"/>
          </p:cNvSpPr>
          <p:nvPr/>
        </p:nvSpPr>
        <p:spPr bwMode="auto">
          <a:xfrm rot="5400000" flipH="1">
            <a:off x="6518275" y="3044825"/>
            <a:ext cx="53975" cy="9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52" name="Line 57"/>
          <p:cNvSpPr>
            <a:spLocks noChangeShapeType="1"/>
          </p:cNvSpPr>
          <p:nvPr/>
        </p:nvSpPr>
        <p:spPr bwMode="auto">
          <a:xfrm rot="5400000" flipV="1">
            <a:off x="7104857" y="2628106"/>
            <a:ext cx="55562" cy="9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53" name="Oval 58"/>
          <p:cNvSpPr>
            <a:spLocks noChangeArrowheads="1"/>
          </p:cNvSpPr>
          <p:nvPr/>
        </p:nvSpPr>
        <p:spPr bwMode="auto">
          <a:xfrm>
            <a:off x="6086475" y="2189163"/>
            <a:ext cx="355600" cy="44608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54" name="Line 59"/>
          <p:cNvSpPr>
            <a:spLocks noChangeShapeType="1"/>
          </p:cNvSpPr>
          <p:nvPr/>
        </p:nvSpPr>
        <p:spPr bwMode="auto">
          <a:xfrm flipH="1">
            <a:off x="6403975" y="2478088"/>
            <a:ext cx="33338" cy="68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55" name="Oval 60"/>
          <p:cNvSpPr>
            <a:spLocks noChangeAspect="1" noChangeArrowheads="1"/>
          </p:cNvSpPr>
          <p:nvPr/>
        </p:nvSpPr>
        <p:spPr bwMode="auto">
          <a:xfrm>
            <a:off x="5937250" y="2516188"/>
            <a:ext cx="654050" cy="652462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56" name="Oval 61"/>
          <p:cNvSpPr>
            <a:spLocks noChangeArrowheads="1"/>
          </p:cNvSpPr>
          <p:nvPr/>
        </p:nvSpPr>
        <p:spPr bwMode="auto">
          <a:xfrm>
            <a:off x="5313363" y="2733675"/>
            <a:ext cx="157162" cy="1603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57" name="Line 62"/>
          <p:cNvSpPr>
            <a:spLocks noChangeShapeType="1"/>
          </p:cNvSpPr>
          <p:nvPr/>
        </p:nvSpPr>
        <p:spPr bwMode="auto">
          <a:xfrm>
            <a:off x="5419725" y="2813050"/>
            <a:ext cx="514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58" name="Text Box 64"/>
          <p:cNvSpPr txBox="1">
            <a:spLocks noChangeArrowheads="1"/>
          </p:cNvSpPr>
          <p:nvPr/>
        </p:nvSpPr>
        <p:spPr bwMode="auto">
          <a:xfrm>
            <a:off x="5902325" y="2551113"/>
            <a:ext cx="723900" cy="488950"/>
          </a:xfrm>
          <a:prstGeom prst="rect">
            <a:avLst/>
          </a:prstGeom>
          <a:noFill/>
          <a:ln w="9525">
            <a:noFill/>
            <a:round/>
            <a:headEnd/>
            <a:tailEnd type="stealth" w="lg" len="lg"/>
          </a:ln>
        </p:spPr>
        <p:txBody>
          <a:bodyPr/>
          <a:lstStyle/>
          <a:p>
            <a:pPr algn="ctr">
              <a:defRPr/>
            </a:pPr>
            <a:r>
              <a:rPr lang="en-US" sz="1400" b="1">
                <a:latin typeface="+mn-lt"/>
              </a:rPr>
              <a:t>Un-frozen</a:t>
            </a:r>
          </a:p>
        </p:txBody>
      </p:sp>
      <p:sp>
        <p:nvSpPr>
          <p:cNvPr id="259" name="Rectangle 66"/>
          <p:cNvSpPr>
            <a:spLocks noChangeArrowheads="1"/>
          </p:cNvSpPr>
          <p:nvPr/>
        </p:nvSpPr>
        <p:spPr bwMode="auto">
          <a:xfrm>
            <a:off x="4856163" y="1897063"/>
            <a:ext cx="3451225" cy="2189162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60" name="Text Box 67"/>
          <p:cNvSpPr txBox="1">
            <a:spLocks noChangeArrowheads="1"/>
          </p:cNvSpPr>
          <p:nvPr/>
        </p:nvSpPr>
        <p:spPr bwMode="auto">
          <a:xfrm>
            <a:off x="4884738" y="3722688"/>
            <a:ext cx="2190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n-lt"/>
              </a:rPr>
              <a:t>Account  Machine  2</a:t>
            </a:r>
          </a:p>
        </p:txBody>
      </p:sp>
      <p:sp>
        <p:nvSpPr>
          <p:cNvPr id="261" name="Oval 68"/>
          <p:cNvSpPr>
            <a:spLocks noChangeAspect="1" noChangeArrowheads="1"/>
          </p:cNvSpPr>
          <p:nvPr/>
        </p:nvSpPr>
        <p:spPr bwMode="auto">
          <a:xfrm>
            <a:off x="7143750" y="2543175"/>
            <a:ext cx="654050" cy="654050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62" name="Text Box 69"/>
          <p:cNvSpPr txBox="1">
            <a:spLocks noChangeArrowheads="1"/>
          </p:cNvSpPr>
          <p:nvPr/>
        </p:nvSpPr>
        <p:spPr bwMode="auto">
          <a:xfrm>
            <a:off x="7134225" y="2725738"/>
            <a:ext cx="6635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400" b="1">
                <a:latin typeface="+mn-lt"/>
              </a:rPr>
              <a:t>Frozen</a:t>
            </a:r>
          </a:p>
        </p:txBody>
      </p:sp>
      <p:sp>
        <p:nvSpPr>
          <p:cNvPr id="263" name="Rectangle 102"/>
          <p:cNvSpPr>
            <a:spLocks noChangeArrowheads="1"/>
          </p:cNvSpPr>
          <p:nvPr/>
        </p:nvSpPr>
        <p:spPr bwMode="auto">
          <a:xfrm>
            <a:off x="647700" y="1695450"/>
            <a:ext cx="7991475" cy="4559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 sz="1400">
              <a:latin typeface="+mn-lt"/>
            </a:endParaRPr>
          </a:p>
        </p:txBody>
      </p:sp>
      <p:sp>
        <p:nvSpPr>
          <p:cNvPr id="264" name="Line 83"/>
          <p:cNvSpPr>
            <a:spLocks noChangeShapeType="1"/>
          </p:cNvSpPr>
          <p:nvPr/>
        </p:nvSpPr>
        <p:spPr bwMode="auto">
          <a:xfrm>
            <a:off x="3822927" y="5264150"/>
            <a:ext cx="8270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65" name="Line 87"/>
          <p:cNvSpPr>
            <a:spLocks noChangeShapeType="1"/>
          </p:cNvSpPr>
          <p:nvPr/>
        </p:nvSpPr>
        <p:spPr bwMode="auto">
          <a:xfrm>
            <a:off x="3822927" y="5478463"/>
            <a:ext cx="8270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66" name="Oval 88"/>
          <p:cNvSpPr>
            <a:spLocks noChangeAspect="1" noChangeArrowheads="1"/>
          </p:cNvSpPr>
          <p:nvPr/>
        </p:nvSpPr>
        <p:spPr bwMode="auto">
          <a:xfrm>
            <a:off x="3186339" y="5046663"/>
            <a:ext cx="654050" cy="652462"/>
          </a:xfrm>
          <a:prstGeom prst="ellipse">
            <a:avLst/>
          </a:prstGeom>
          <a:solidFill>
            <a:srgbClr val="DDDDDD"/>
          </a:solidFill>
          <a:ln w="38100" cmpd="dbl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67" name="Text Box 89"/>
          <p:cNvSpPr txBox="1">
            <a:spLocks noChangeArrowheads="1"/>
          </p:cNvSpPr>
          <p:nvPr/>
        </p:nvSpPr>
        <p:spPr bwMode="auto">
          <a:xfrm>
            <a:off x="3200627" y="5094288"/>
            <a:ext cx="628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defRPr/>
            </a:pPr>
            <a:r>
              <a:rPr lang="en-US" sz="1400" b="1">
                <a:latin typeface="+mn-lt"/>
              </a:rPr>
              <a:t>In </a:t>
            </a:r>
            <a:br>
              <a:rPr lang="en-US" sz="1400" b="1">
                <a:latin typeface="+mn-lt"/>
              </a:rPr>
            </a:br>
            <a:r>
              <a:rPr lang="en-US" sz="1400" b="1">
                <a:latin typeface="+mn-lt"/>
              </a:rPr>
              <a:t>Credit</a:t>
            </a:r>
          </a:p>
        </p:txBody>
      </p:sp>
      <p:sp>
        <p:nvSpPr>
          <p:cNvPr id="268" name="Rectangle 90"/>
          <p:cNvSpPr>
            <a:spLocks noChangeArrowheads="1"/>
          </p:cNvSpPr>
          <p:nvPr/>
        </p:nvSpPr>
        <p:spPr bwMode="auto">
          <a:xfrm>
            <a:off x="2943452" y="4238625"/>
            <a:ext cx="3783012" cy="1785938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269" name="Text Box 91"/>
          <p:cNvSpPr txBox="1">
            <a:spLocks noChangeArrowheads="1"/>
          </p:cNvSpPr>
          <p:nvPr/>
        </p:nvSpPr>
        <p:spPr bwMode="auto">
          <a:xfrm>
            <a:off x="3048227" y="4291013"/>
            <a:ext cx="3373437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>
              <a:defRPr/>
            </a:pPr>
            <a:r>
              <a:rPr lang="en-US" sz="1400" b="1" dirty="0">
                <a:solidFill>
                  <a:srgbClr val="7030A0"/>
                </a:solidFill>
                <a:latin typeface="+mn-lt"/>
              </a:rPr>
              <a:t>State Function:</a:t>
            </a: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05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i="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if (balance &lt; 0) return “Overdrawn”;</a:t>
            </a:r>
          </a:p>
          <a:p>
            <a:pPr>
              <a:defRPr/>
            </a:pPr>
            <a:r>
              <a:rPr lang="en-US" sz="1050" i="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else return “In Credit”;</a:t>
            </a:r>
          </a:p>
        </p:txBody>
      </p:sp>
      <p:sp>
        <p:nvSpPr>
          <p:cNvPr id="270" name="Text Box 92"/>
          <p:cNvSpPr txBox="1">
            <a:spLocks noChangeArrowheads="1"/>
          </p:cNvSpPr>
          <p:nvPr/>
        </p:nvSpPr>
        <p:spPr bwMode="auto">
          <a:xfrm>
            <a:off x="2943452" y="5727700"/>
            <a:ext cx="22701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n-lt"/>
              </a:rPr>
              <a:t>Account  Machine  3</a:t>
            </a:r>
          </a:p>
        </p:txBody>
      </p:sp>
      <p:grpSp>
        <p:nvGrpSpPr>
          <p:cNvPr id="17444" name="Group 128"/>
          <p:cNvGrpSpPr>
            <a:grpSpLocks/>
          </p:cNvGrpSpPr>
          <p:nvPr/>
        </p:nvGrpSpPr>
        <p:grpSpPr bwMode="auto">
          <a:xfrm>
            <a:off x="5764439" y="5059363"/>
            <a:ext cx="654050" cy="652462"/>
            <a:chOff x="3184684" y="5058728"/>
            <a:chExt cx="653098" cy="653098"/>
          </a:xfrm>
        </p:grpSpPr>
        <p:sp>
          <p:nvSpPr>
            <p:cNvPr id="272" name="Oval 88"/>
            <p:cNvSpPr>
              <a:spLocks noChangeAspect="1" noChangeArrowheads="1"/>
            </p:cNvSpPr>
            <p:nvPr/>
          </p:nvSpPr>
          <p:spPr bwMode="auto">
            <a:xfrm>
              <a:off x="3184684" y="5058728"/>
              <a:ext cx="653098" cy="653098"/>
            </a:xfrm>
            <a:prstGeom prst="ellipse">
              <a:avLst/>
            </a:prstGeom>
            <a:solidFill>
              <a:srgbClr val="DDDDDD"/>
            </a:solidFill>
            <a:ln w="38100" cmpd="dbl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273" name="Text Box 89"/>
            <p:cNvSpPr txBox="1">
              <a:spLocks noChangeArrowheads="1"/>
            </p:cNvSpPr>
            <p:nvPr/>
          </p:nvSpPr>
          <p:spPr bwMode="auto">
            <a:xfrm>
              <a:off x="3186270" y="5107988"/>
              <a:ext cx="627735" cy="460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latin typeface="+mn-lt"/>
                </a:rPr>
                <a:t>Over-</a:t>
              </a:r>
              <a:br>
                <a:rPr lang="en-US" sz="1400" b="1" dirty="0">
                  <a:latin typeface="+mn-lt"/>
                </a:rPr>
              </a:br>
              <a:r>
                <a:rPr lang="en-US" sz="1400" b="1" dirty="0">
                  <a:latin typeface="+mn-lt"/>
                </a:rPr>
                <a:t>drawn</a:t>
              </a:r>
            </a:p>
          </p:txBody>
        </p:sp>
      </p:grpSp>
      <p:sp>
        <p:nvSpPr>
          <p:cNvPr id="17451" name="AutoShape 48"/>
          <p:cNvSpPr>
            <a:spLocks noChangeArrowheads="1"/>
          </p:cNvSpPr>
          <p:nvPr/>
        </p:nvSpPr>
        <p:spPr bwMode="auto">
          <a:xfrm>
            <a:off x="2873375" y="1976438"/>
            <a:ext cx="1763713" cy="360362"/>
          </a:xfrm>
          <a:prstGeom prst="wedgeRoundRectCallout">
            <a:avLst>
              <a:gd name="adj1" fmla="val -63935"/>
              <a:gd name="adj2" fmla="val 19440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US" sz="1000" i="0">
                <a:latin typeface="Courier New" pitchFamily="49" charset="0"/>
                <a:cs typeface="Courier New" pitchFamily="49" charset="0"/>
              </a:rPr>
              <a:t>balance := balance + Deposit.amount;</a:t>
            </a:r>
          </a:p>
        </p:txBody>
      </p:sp>
      <p:sp>
        <p:nvSpPr>
          <p:cNvPr id="17452" name="AutoShape 49"/>
          <p:cNvSpPr>
            <a:spLocks noChangeArrowheads="1"/>
          </p:cNvSpPr>
          <p:nvPr/>
        </p:nvSpPr>
        <p:spPr bwMode="auto">
          <a:xfrm>
            <a:off x="2882900" y="3189288"/>
            <a:ext cx="1763713" cy="360362"/>
          </a:xfrm>
          <a:prstGeom prst="wedgeRoundRectCallout">
            <a:avLst>
              <a:gd name="adj1" fmla="val -65051"/>
              <a:gd name="adj2" fmla="val -30616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US" sz="1000" i="0">
                <a:latin typeface="Courier New" pitchFamily="49" charset="0"/>
                <a:cs typeface="Courier New" pitchFamily="49" charset="0"/>
              </a:rPr>
              <a:t>balance := balance - Withdraw.amount;</a:t>
            </a:r>
          </a:p>
          <a:p>
            <a:endParaRPr lang="en-US" sz="1000" b="1">
              <a:latin typeface="Calibri" pitchFamily="34" charset="0"/>
            </a:endParaRPr>
          </a:p>
        </p:txBody>
      </p:sp>
      <p:sp>
        <p:nvSpPr>
          <p:cNvPr id="17453" name="AutoShape 50"/>
          <p:cNvSpPr>
            <a:spLocks noChangeArrowheads="1"/>
          </p:cNvSpPr>
          <p:nvPr/>
        </p:nvSpPr>
        <p:spPr bwMode="auto">
          <a:xfrm>
            <a:off x="977900" y="3000375"/>
            <a:ext cx="1187450" cy="220663"/>
          </a:xfrm>
          <a:prstGeom prst="wedgeRoundRectCallout">
            <a:avLst>
              <a:gd name="adj1" fmla="val 4741"/>
              <a:gd name="adj2" fmla="val -169620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US" sz="1000" i="0">
                <a:latin typeface="Courier New" pitchFamily="49" charset="0"/>
                <a:cs typeface="Courier New" pitchFamily="49" charset="0"/>
              </a:rPr>
              <a:t>balance := 0;</a:t>
            </a:r>
          </a:p>
        </p:txBody>
      </p:sp>
      <p:grpSp>
        <p:nvGrpSpPr>
          <p:cNvPr id="17454" name="Group 352"/>
          <p:cNvGrpSpPr>
            <a:grpSpLocks/>
          </p:cNvGrpSpPr>
          <p:nvPr/>
        </p:nvGrpSpPr>
        <p:grpSpPr bwMode="auto">
          <a:xfrm>
            <a:off x="1309688" y="1990725"/>
            <a:ext cx="5984875" cy="3700463"/>
            <a:chOff x="1313852" y="1994847"/>
            <a:chExt cx="5984319" cy="3700703"/>
          </a:xfrm>
        </p:grpSpPr>
        <p:sp>
          <p:nvSpPr>
            <p:cNvPr id="354" name="Lightning Bolt 353"/>
            <p:cNvSpPr/>
            <p:nvPr/>
          </p:nvSpPr>
          <p:spPr bwMode="auto">
            <a:xfrm>
              <a:off x="1859901" y="2285379"/>
              <a:ext cx="265087" cy="330221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6" name="Text Box 84"/>
            <p:cNvSpPr txBox="1">
              <a:spLocks noChangeArrowheads="1"/>
            </p:cNvSpPr>
            <p:nvPr/>
          </p:nvSpPr>
          <p:spPr bwMode="auto">
            <a:xfrm>
              <a:off x="3899767" y="4971603"/>
              <a:ext cx="942887" cy="285769"/>
            </a:xfrm>
            <a:prstGeom prst="rect">
              <a:avLst/>
            </a:prstGeom>
            <a:noFill/>
            <a:ln w="9525">
              <a:noFill/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Release</a:t>
              </a:r>
            </a:p>
          </p:txBody>
        </p:sp>
        <p:sp>
          <p:nvSpPr>
            <p:cNvPr id="357" name="Text Box 86"/>
            <p:cNvSpPr txBox="1">
              <a:spLocks noChangeArrowheads="1"/>
            </p:cNvSpPr>
            <p:nvPr/>
          </p:nvSpPr>
          <p:spPr bwMode="auto">
            <a:xfrm>
              <a:off x="3934688" y="5433595"/>
              <a:ext cx="907966" cy="261955"/>
            </a:xfrm>
            <a:prstGeom prst="rect">
              <a:avLst/>
            </a:prstGeom>
            <a:noFill/>
            <a:ln w="9525">
              <a:noFill/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Close</a:t>
              </a:r>
            </a:p>
          </p:txBody>
        </p:sp>
        <p:sp>
          <p:nvSpPr>
            <p:cNvPr id="358" name="Lightning Bolt 357"/>
            <p:cNvSpPr/>
            <p:nvPr/>
          </p:nvSpPr>
          <p:spPr bwMode="auto">
            <a:xfrm>
              <a:off x="5720343" y="2382222"/>
              <a:ext cx="265087" cy="330221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9" name="Rounded Rectangle 358"/>
            <p:cNvSpPr/>
            <p:nvPr/>
          </p:nvSpPr>
          <p:spPr bwMode="auto">
            <a:xfrm>
              <a:off x="3132958" y="3685645"/>
              <a:ext cx="1357186" cy="32228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tx1"/>
                  </a:solidFill>
                </a:rPr>
                <a:t>balance = -20</a:t>
              </a:r>
            </a:p>
          </p:txBody>
        </p:sp>
        <p:sp>
          <p:nvSpPr>
            <p:cNvPr id="360" name="Text Box 45"/>
            <p:cNvSpPr txBox="1">
              <a:spLocks noChangeArrowheads="1"/>
            </p:cNvSpPr>
            <p:nvPr/>
          </p:nvSpPr>
          <p:spPr bwMode="auto">
            <a:xfrm>
              <a:off x="3067876" y="2726732"/>
              <a:ext cx="628592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Close</a:t>
              </a:r>
            </a:p>
          </p:txBody>
        </p:sp>
        <p:sp>
          <p:nvSpPr>
            <p:cNvPr id="361" name="Text Box 46"/>
            <p:cNvSpPr txBox="1">
              <a:spLocks noChangeArrowheads="1"/>
            </p:cNvSpPr>
            <p:nvPr/>
          </p:nvSpPr>
          <p:spPr bwMode="auto">
            <a:xfrm>
              <a:off x="1505921" y="1994847"/>
              <a:ext cx="796851" cy="261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Deposit</a:t>
              </a:r>
            </a:p>
          </p:txBody>
        </p:sp>
        <p:sp>
          <p:nvSpPr>
            <p:cNvPr id="362" name="Text Box 47"/>
            <p:cNvSpPr txBox="1">
              <a:spLocks noChangeArrowheads="1"/>
            </p:cNvSpPr>
            <p:nvPr/>
          </p:nvSpPr>
          <p:spPr bwMode="auto">
            <a:xfrm>
              <a:off x="1642433" y="3387175"/>
              <a:ext cx="1068289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Withdraw</a:t>
              </a:r>
            </a:p>
          </p:txBody>
        </p:sp>
        <p:sp>
          <p:nvSpPr>
            <p:cNvPr id="363" name="Text Box 41"/>
            <p:cNvSpPr txBox="1">
              <a:spLocks noChangeArrowheads="1"/>
            </p:cNvSpPr>
            <p:nvPr/>
          </p:nvSpPr>
          <p:spPr bwMode="auto">
            <a:xfrm>
              <a:off x="1313852" y="2442551"/>
              <a:ext cx="630178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Open</a:t>
              </a:r>
            </a:p>
          </p:txBody>
        </p:sp>
        <p:sp>
          <p:nvSpPr>
            <p:cNvPr id="364" name="Text Box 63"/>
            <p:cNvSpPr txBox="1">
              <a:spLocks noChangeArrowheads="1"/>
            </p:cNvSpPr>
            <p:nvPr/>
          </p:nvSpPr>
          <p:spPr bwMode="auto">
            <a:xfrm>
              <a:off x="5377474" y="2899781"/>
              <a:ext cx="628592" cy="261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Open</a:t>
              </a:r>
            </a:p>
          </p:txBody>
        </p:sp>
        <p:sp>
          <p:nvSpPr>
            <p:cNvPr id="365" name="Text Box 65"/>
            <p:cNvSpPr txBox="1">
              <a:spLocks noChangeArrowheads="1"/>
            </p:cNvSpPr>
            <p:nvPr/>
          </p:nvSpPr>
          <p:spPr bwMode="auto">
            <a:xfrm>
              <a:off x="5223501" y="2021837"/>
              <a:ext cx="901616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Withdraw</a:t>
              </a:r>
            </a:p>
          </p:txBody>
        </p:sp>
        <p:sp>
          <p:nvSpPr>
            <p:cNvPr id="366" name="Text Box 70"/>
            <p:cNvSpPr txBox="1">
              <a:spLocks noChangeArrowheads="1"/>
            </p:cNvSpPr>
            <p:nvPr/>
          </p:nvSpPr>
          <p:spPr bwMode="auto">
            <a:xfrm>
              <a:off x="6460049" y="3217301"/>
              <a:ext cx="838122" cy="261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Release</a:t>
              </a:r>
            </a:p>
          </p:txBody>
        </p:sp>
        <p:sp>
          <p:nvSpPr>
            <p:cNvPr id="367" name="Text Box 71"/>
            <p:cNvSpPr txBox="1">
              <a:spLocks noChangeArrowheads="1"/>
            </p:cNvSpPr>
            <p:nvPr/>
          </p:nvSpPr>
          <p:spPr bwMode="auto">
            <a:xfrm>
              <a:off x="6582275" y="2247276"/>
              <a:ext cx="628592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Freeze</a:t>
              </a:r>
            </a:p>
          </p:txBody>
        </p:sp>
        <p:sp>
          <p:nvSpPr>
            <p:cNvPr id="368" name="Lightning Bolt 367"/>
            <p:cNvSpPr/>
            <p:nvPr/>
          </p:nvSpPr>
          <p:spPr bwMode="auto">
            <a:xfrm>
              <a:off x="5609236" y="4804904"/>
              <a:ext cx="265088" cy="330221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91" name="TextBox 90"/>
          <p:cNvSpPr txBox="1">
            <a:spLocks noChangeArrowheads="1"/>
          </p:cNvSpPr>
          <p:nvPr/>
        </p:nvSpPr>
        <p:spPr bwMode="auto">
          <a:xfrm>
            <a:off x="1547813" y="1049338"/>
            <a:ext cx="750887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400" b="1" i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</p:spTree>
    <p:custDataLst>
      <p:tags r:id="rId1"/>
    </p:custDataLst>
  </p:cSld>
  <p:clrMapOvr>
    <a:masterClrMapping/>
  </p:clrMapOvr>
  <p:transition advTm="503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  <p:bldP spid="91" grpId="0"/>
      <p:bldP spid="91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Protocol Modelling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647700" y="1171575"/>
            <a:ext cx="28098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i="0" dirty="0">
                <a:latin typeface="+mj-lt"/>
              </a:rPr>
              <a:t>Freeze</a:t>
            </a:r>
          </a:p>
        </p:txBody>
      </p:sp>
      <p:pic>
        <p:nvPicPr>
          <p:cNvPr id="144" name="Picture 143" descr="tick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500" y="1055688"/>
            <a:ext cx="5588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" name="Line 31"/>
          <p:cNvSpPr>
            <a:spLocks noChangeShapeType="1"/>
          </p:cNvSpPr>
          <p:nvPr/>
        </p:nvSpPr>
        <p:spPr bwMode="auto">
          <a:xfrm>
            <a:off x="2490788" y="2733675"/>
            <a:ext cx="1476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grpSp>
        <p:nvGrpSpPr>
          <p:cNvPr id="19462" name="Group 235"/>
          <p:cNvGrpSpPr>
            <a:grpSpLocks/>
          </p:cNvGrpSpPr>
          <p:nvPr/>
        </p:nvGrpSpPr>
        <p:grpSpPr bwMode="auto">
          <a:xfrm>
            <a:off x="2284413" y="2979738"/>
            <a:ext cx="357187" cy="419100"/>
            <a:chOff x="2366323" y="2925236"/>
            <a:chExt cx="357827" cy="419100"/>
          </a:xfrm>
        </p:grpSpPr>
        <p:sp>
          <p:nvSpPr>
            <p:cNvPr id="123" name="Oval 96"/>
            <p:cNvSpPr>
              <a:spLocks noChangeArrowheads="1"/>
            </p:cNvSpPr>
            <p:nvPr/>
          </p:nvSpPr>
          <p:spPr bwMode="auto">
            <a:xfrm>
              <a:off x="2366323" y="2925236"/>
              <a:ext cx="356237" cy="41910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125" name="Line 34"/>
            <p:cNvSpPr>
              <a:spLocks noChangeShapeType="1"/>
            </p:cNvSpPr>
            <p:nvPr/>
          </p:nvSpPr>
          <p:spPr bwMode="auto">
            <a:xfrm rot="720000" flipH="1" flipV="1">
              <a:off x="2673259" y="3023661"/>
              <a:ext cx="50891" cy="1031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</p:grpSp>
      <p:grpSp>
        <p:nvGrpSpPr>
          <p:cNvPr id="19463" name="Group 238"/>
          <p:cNvGrpSpPr>
            <a:grpSpLocks/>
          </p:cNvGrpSpPr>
          <p:nvPr/>
        </p:nvGrpSpPr>
        <p:grpSpPr bwMode="auto">
          <a:xfrm>
            <a:off x="2282825" y="2022475"/>
            <a:ext cx="355600" cy="419100"/>
            <a:chOff x="2351088" y="1994652"/>
            <a:chExt cx="355600" cy="419100"/>
          </a:xfrm>
        </p:grpSpPr>
        <p:sp>
          <p:nvSpPr>
            <p:cNvPr id="129" name="Oval 36"/>
            <p:cNvSpPr>
              <a:spLocks noChangeArrowheads="1"/>
            </p:cNvSpPr>
            <p:nvPr/>
          </p:nvSpPr>
          <p:spPr bwMode="auto">
            <a:xfrm>
              <a:off x="2351088" y="1994652"/>
              <a:ext cx="355600" cy="41910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130" name="Line 37"/>
            <p:cNvSpPr>
              <a:spLocks noChangeShapeType="1"/>
            </p:cNvSpPr>
            <p:nvPr/>
          </p:nvSpPr>
          <p:spPr bwMode="auto">
            <a:xfrm flipH="1">
              <a:off x="2633663" y="2293102"/>
              <a:ext cx="5080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</p:grpSp>
      <p:sp>
        <p:nvSpPr>
          <p:cNvPr id="131" name="Oval 38"/>
          <p:cNvSpPr>
            <a:spLocks noChangeAspect="1" noChangeArrowheads="1"/>
          </p:cNvSpPr>
          <p:nvPr/>
        </p:nvSpPr>
        <p:spPr bwMode="auto">
          <a:xfrm>
            <a:off x="2112963" y="2390775"/>
            <a:ext cx="685800" cy="687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32" name="Oval 39"/>
          <p:cNvSpPr>
            <a:spLocks noChangeArrowheads="1"/>
          </p:cNvSpPr>
          <p:nvPr/>
        </p:nvSpPr>
        <p:spPr bwMode="auto">
          <a:xfrm>
            <a:off x="1169988" y="2654300"/>
            <a:ext cx="157162" cy="1587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33" name="Line 40"/>
          <p:cNvSpPr>
            <a:spLocks noChangeShapeType="1"/>
          </p:cNvSpPr>
          <p:nvPr/>
        </p:nvSpPr>
        <p:spPr bwMode="auto">
          <a:xfrm>
            <a:off x="1312863" y="2733675"/>
            <a:ext cx="7858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36" name="Oval 42"/>
          <p:cNvSpPr>
            <a:spLocks noChangeAspect="1" noChangeArrowheads="1"/>
          </p:cNvSpPr>
          <p:nvPr/>
        </p:nvSpPr>
        <p:spPr bwMode="auto">
          <a:xfrm>
            <a:off x="3959225" y="2406650"/>
            <a:ext cx="652463" cy="654050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37" name="Text Box 43"/>
          <p:cNvSpPr txBox="1">
            <a:spLocks noChangeArrowheads="1"/>
          </p:cNvSpPr>
          <p:nvPr/>
        </p:nvSpPr>
        <p:spPr bwMode="auto">
          <a:xfrm>
            <a:off x="2143125" y="2603500"/>
            <a:ext cx="6286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400" b="1" dirty="0">
                <a:latin typeface="+mn-lt"/>
              </a:rPr>
              <a:t>Active</a:t>
            </a:r>
          </a:p>
        </p:txBody>
      </p:sp>
      <p:sp>
        <p:nvSpPr>
          <p:cNvPr id="139" name="Text Box 44"/>
          <p:cNvSpPr txBox="1">
            <a:spLocks noChangeArrowheads="1"/>
          </p:cNvSpPr>
          <p:nvPr/>
        </p:nvSpPr>
        <p:spPr bwMode="auto">
          <a:xfrm>
            <a:off x="3933825" y="2601913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400" b="1" dirty="0">
                <a:latin typeface="+mn-lt"/>
              </a:rPr>
              <a:t>Closed</a:t>
            </a:r>
          </a:p>
        </p:txBody>
      </p:sp>
      <p:sp>
        <p:nvSpPr>
          <p:cNvPr id="140" name="Rectangle 51"/>
          <p:cNvSpPr>
            <a:spLocks noChangeArrowheads="1"/>
          </p:cNvSpPr>
          <p:nvPr/>
        </p:nvSpPr>
        <p:spPr bwMode="auto">
          <a:xfrm>
            <a:off x="909638" y="1897063"/>
            <a:ext cx="3783012" cy="2189162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41" name="Text Box 52"/>
          <p:cNvSpPr txBox="1">
            <a:spLocks noChangeArrowheads="1"/>
          </p:cNvSpPr>
          <p:nvPr/>
        </p:nvSpPr>
        <p:spPr bwMode="auto">
          <a:xfrm>
            <a:off x="915988" y="3722688"/>
            <a:ext cx="23114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n-lt"/>
              </a:rPr>
              <a:t>Account  Machine  1</a:t>
            </a:r>
          </a:p>
        </p:txBody>
      </p:sp>
      <p:sp>
        <p:nvSpPr>
          <p:cNvPr id="142" name="Oval 55"/>
          <p:cNvSpPr>
            <a:spLocks noChangeArrowheads="1"/>
          </p:cNvSpPr>
          <p:nvPr/>
        </p:nvSpPr>
        <p:spPr bwMode="auto">
          <a:xfrm rot="5400000">
            <a:off x="6553200" y="2465388"/>
            <a:ext cx="581025" cy="84772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43" name="Line 56"/>
          <p:cNvSpPr>
            <a:spLocks noChangeShapeType="1"/>
          </p:cNvSpPr>
          <p:nvPr/>
        </p:nvSpPr>
        <p:spPr bwMode="auto">
          <a:xfrm rot="5400000" flipH="1">
            <a:off x="6518275" y="3044825"/>
            <a:ext cx="53975" cy="9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45" name="Line 57"/>
          <p:cNvSpPr>
            <a:spLocks noChangeShapeType="1"/>
          </p:cNvSpPr>
          <p:nvPr/>
        </p:nvSpPr>
        <p:spPr bwMode="auto">
          <a:xfrm rot="5400000" flipV="1">
            <a:off x="7104857" y="2628106"/>
            <a:ext cx="55562" cy="9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46" name="Oval 58"/>
          <p:cNvSpPr>
            <a:spLocks noChangeArrowheads="1"/>
          </p:cNvSpPr>
          <p:nvPr/>
        </p:nvSpPr>
        <p:spPr bwMode="auto">
          <a:xfrm>
            <a:off x="6086475" y="2189163"/>
            <a:ext cx="355600" cy="44608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47" name="Line 59"/>
          <p:cNvSpPr>
            <a:spLocks noChangeShapeType="1"/>
          </p:cNvSpPr>
          <p:nvPr/>
        </p:nvSpPr>
        <p:spPr bwMode="auto">
          <a:xfrm flipH="1">
            <a:off x="6403975" y="2478088"/>
            <a:ext cx="33338" cy="68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48" name="Oval 60"/>
          <p:cNvSpPr>
            <a:spLocks noChangeAspect="1" noChangeArrowheads="1"/>
          </p:cNvSpPr>
          <p:nvPr/>
        </p:nvSpPr>
        <p:spPr bwMode="auto">
          <a:xfrm>
            <a:off x="5937250" y="2516188"/>
            <a:ext cx="654050" cy="652462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49" name="Oval 61"/>
          <p:cNvSpPr>
            <a:spLocks noChangeArrowheads="1"/>
          </p:cNvSpPr>
          <p:nvPr/>
        </p:nvSpPr>
        <p:spPr bwMode="auto">
          <a:xfrm>
            <a:off x="5313363" y="2733675"/>
            <a:ext cx="157162" cy="1603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50" name="Line 62"/>
          <p:cNvSpPr>
            <a:spLocks noChangeShapeType="1"/>
          </p:cNvSpPr>
          <p:nvPr/>
        </p:nvSpPr>
        <p:spPr bwMode="auto">
          <a:xfrm>
            <a:off x="5419725" y="2813050"/>
            <a:ext cx="514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51" name="Text Box 64"/>
          <p:cNvSpPr txBox="1">
            <a:spLocks noChangeArrowheads="1"/>
          </p:cNvSpPr>
          <p:nvPr/>
        </p:nvSpPr>
        <p:spPr bwMode="auto">
          <a:xfrm>
            <a:off x="5902325" y="2551113"/>
            <a:ext cx="723900" cy="488950"/>
          </a:xfrm>
          <a:prstGeom prst="rect">
            <a:avLst/>
          </a:prstGeom>
          <a:noFill/>
          <a:ln w="9525">
            <a:noFill/>
            <a:round/>
            <a:headEnd/>
            <a:tailEnd type="stealth" w="lg" len="lg"/>
          </a:ln>
        </p:spPr>
        <p:txBody>
          <a:bodyPr/>
          <a:lstStyle/>
          <a:p>
            <a:pPr algn="ctr">
              <a:defRPr/>
            </a:pPr>
            <a:r>
              <a:rPr lang="en-US" sz="1400" b="1">
                <a:latin typeface="+mn-lt"/>
              </a:rPr>
              <a:t>Un-frozen</a:t>
            </a:r>
          </a:p>
        </p:txBody>
      </p:sp>
      <p:sp>
        <p:nvSpPr>
          <p:cNvPr id="152" name="Rectangle 66"/>
          <p:cNvSpPr>
            <a:spLocks noChangeArrowheads="1"/>
          </p:cNvSpPr>
          <p:nvPr/>
        </p:nvSpPr>
        <p:spPr bwMode="auto">
          <a:xfrm>
            <a:off x="4856163" y="1897063"/>
            <a:ext cx="3451225" cy="2189162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53" name="Text Box 67"/>
          <p:cNvSpPr txBox="1">
            <a:spLocks noChangeArrowheads="1"/>
          </p:cNvSpPr>
          <p:nvPr/>
        </p:nvSpPr>
        <p:spPr bwMode="auto">
          <a:xfrm>
            <a:off x="4884738" y="3722688"/>
            <a:ext cx="2190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n-lt"/>
              </a:rPr>
              <a:t>Account  Machine  2</a:t>
            </a:r>
          </a:p>
        </p:txBody>
      </p:sp>
      <p:sp>
        <p:nvSpPr>
          <p:cNvPr id="154" name="Oval 68"/>
          <p:cNvSpPr>
            <a:spLocks noChangeAspect="1" noChangeArrowheads="1"/>
          </p:cNvSpPr>
          <p:nvPr/>
        </p:nvSpPr>
        <p:spPr bwMode="auto">
          <a:xfrm>
            <a:off x="7143750" y="2543175"/>
            <a:ext cx="654050" cy="654050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55" name="Text Box 69"/>
          <p:cNvSpPr txBox="1">
            <a:spLocks noChangeArrowheads="1"/>
          </p:cNvSpPr>
          <p:nvPr/>
        </p:nvSpPr>
        <p:spPr bwMode="auto">
          <a:xfrm>
            <a:off x="7134225" y="2725738"/>
            <a:ext cx="6635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400" b="1">
                <a:latin typeface="+mn-lt"/>
              </a:rPr>
              <a:t>Frozen</a:t>
            </a:r>
          </a:p>
        </p:txBody>
      </p:sp>
      <p:sp>
        <p:nvSpPr>
          <p:cNvPr id="156" name="Rectangle 102"/>
          <p:cNvSpPr>
            <a:spLocks noChangeArrowheads="1"/>
          </p:cNvSpPr>
          <p:nvPr/>
        </p:nvSpPr>
        <p:spPr bwMode="auto">
          <a:xfrm>
            <a:off x="647700" y="1695450"/>
            <a:ext cx="7991475" cy="4559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 sz="1400">
              <a:latin typeface="+mn-lt"/>
            </a:endParaRPr>
          </a:p>
        </p:txBody>
      </p:sp>
      <p:sp>
        <p:nvSpPr>
          <p:cNvPr id="157" name="Line 83"/>
          <p:cNvSpPr>
            <a:spLocks noChangeShapeType="1"/>
          </p:cNvSpPr>
          <p:nvPr/>
        </p:nvSpPr>
        <p:spPr bwMode="auto">
          <a:xfrm>
            <a:off x="3822927" y="5264150"/>
            <a:ext cx="8270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58" name="Line 87"/>
          <p:cNvSpPr>
            <a:spLocks noChangeShapeType="1"/>
          </p:cNvSpPr>
          <p:nvPr/>
        </p:nvSpPr>
        <p:spPr bwMode="auto">
          <a:xfrm>
            <a:off x="3822927" y="5478463"/>
            <a:ext cx="8270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59" name="Oval 88"/>
          <p:cNvSpPr>
            <a:spLocks noChangeAspect="1" noChangeArrowheads="1"/>
          </p:cNvSpPr>
          <p:nvPr/>
        </p:nvSpPr>
        <p:spPr bwMode="auto">
          <a:xfrm>
            <a:off x="3186339" y="5046663"/>
            <a:ext cx="654050" cy="652462"/>
          </a:xfrm>
          <a:prstGeom prst="ellipse">
            <a:avLst/>
          </a:prstGeom>
          <a:solidFill>
            <a:srgbClr val="DDDDDD"/>
          </a:solidFill>
          <a:ln w="38100" cmpd="dbl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60" name="Text Box 89"/>
          <p:cNvSpPr txBox="1">
            <a:spLocks noChangeArrowheads="1"/>
          </p:cNvSpPr>
          <p:nvPr/>
        </p:nvSpPr>
        <p:spPr bwMode="auto">
          <a:xfrm>
            <a:off x="3200627" y="5094288"/>
            <a:ext cx="628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defRPr/>
            </a:pPr>
            <a:r>
              <a:rPr lang="en-US" sz="1400" b="1">
                <a:latin typeface="+mn-lt"/>
              </a:rPr>
              <a:t>In </a:t>
            </a:r>
            <a:br>
              <a:rPr lang="en-US" sz="1400" b="1">
                <a:latin typeface="+mn-lt"/>
              </a:rPr>
            </a:br>
            <a:r>
              <a:rPr lang="en-US" sz="1400" b="1">
                <a:latin typeface="+mn-lt"/>
              </a:rPr>
              <a:t>Credit</a:t>
            </a:r>
          </a:p>
        </p:txBody>
      </p:sp>
      <p:sp>
        <p:nvSpPr>
          <p:cNvPr id="161" name="Rectangle 90"/>
          <p:cNvSpPr>
            <a:spLocks noChangeArrowheads="1"/>
          </p:cNvSpPr>
          <p:nvPr/>
        </p:nvSpPr>
        <p:spPr bwMode="auto">
          <a:xfrm>
            <a:off x="2943452" y="4238625"/>
            <a:ext cx="3783012" cy="1785938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62" name="Text Box 91"/>
          <p:cNvSpPr txBox="1">
            <a:spLocks noChangeArrowheads="1"/>
          </p:cNvSpPr>
          <p:nvPr/>
        </p:nvSpPr>
        <p:spPr bwMode="auto">
          <a:xfrm>
            <a:off x="3048227" y="4291013"/>
            <a:ext cx="3373437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>
              <a:defRPr/>
            </a:pPr>
            <a:r>
              <a:rPr lang="en-US" sz="1400" b="1" dirty="0">
                <a:solidFill>
                  <a:srgbClr val="7030A0"/>
                </a:solidFill>
                <a:latin typeface="+mn-lt"/>
              </a:rPr>
              <a:t>State Function:</a:t>
            </a: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05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i="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if (balance &lt; 0) return “Overdrawn”;</a:t>
            </a:r>
          </a:p>
          <a:p>
            <a:pPr>
              <a:defRPr/>
            </a:pPr>
            <a:r>
              <a:rPr lang="en-US" sz="1050" i="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else return “In Credit”;</a:t>
            </a:r>
          </a:p>
        </p:txBody>
      </p:sp>
      <p:sp>
        <p:nvSpPr>
          <p:cNvPr id="163" name="Text Box 92"/>
          <p:cNvSpPr txBox="1">
            <a:spLocks noChangeArrowheads="1"/>
          </p:cNvSpPr>
          <p:nvPr/>
        </p:nvSpPr>
        <p:spPr bwMode="auto">
          <a:xfrm>
            <a:off x="2943452" y="5727700"/>
            <a:ext cx="22701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n-lt"/>
              </a:rPr>
              <a:t>Account  Machine  3</a:t>
            </a:r>
          </a:p>
        </p:txBody>
      </p:sp>
      <p:grpSp>
        <p:nvGrpSpPr>
          <p:cNvPr id="19493" name="Group 128"/>
          <p:cNvGrpSpPr>
            <a:grpSpLocks/>
          </p:cNvGrpSpPr>
          <p:nvPr/>
        </p:nvGrpSpPr>
        <p:grpSpPr bwMode="auto">
          <a:xfrm>
            <a:off x="5764439" y="5059363"/>
            <a:ext cx="654050" cy="652462"/>
            <a:chOff x="3184684" y="5058728"/>
            <a:chExt cx="653098" cy="653098"/>
          </a:xfrm>
        </p:grpSpPr>
        <p:sp>
          <p:nvSpPr>
            <p:cNvPr id="165" name="Oval 88"/>
            <p:cNvSpPr>
              <a:spLocks noChangeAspect="1" noChangeArrowheads="1"/>
            </p:cNvSpPr>
            <p:nvPr/>
          </p:nvSpPr>
          <p:spPr bwMode="auto">
            <a:xfrm>
              <a:off x="3184684" y="5058728"/>
              <a:ext cx="653098" cy="653098"/>
            </a:xfrm>
            <a:prstGeom prst="ellipse">
              <a:avLst/>
            </a:prstGeom>
            <a:solidFill>
              <a:srgbClr val="DDDDDD"/>
            </a:solidFill>
            <a:ln w="38100" cmpd="dbl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166" name="Text Box 89"/>
            <p:cNvSpPr txBox="1">
              <a:spLocks noChangeArrowheads="1"/>
            </p:cNvSpPr>
            <p:nvPr/>
          </p:nvSpPr>
          <p:spPr bwMode="auto">
            <a:xfrm>
              <a:off x="3186270" y="5107988"/>
              <a:ext cx="627735" cy="460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latin typeface="+mn-lt"/>
                </a:rPr>
                <a:t>Over-</a:t>
              </a:r>
              <a:br>
                <a:rPr lang="en-US" sz="1400" b="1" dirty="0">
                  <a:latin typeface="+mn-lt"/>
                </a:rPr>
              </a:br>
              <a:r>
                <a:rPr lang="en-US" sz="1400" b="1" dirty="0">
                  <a:latin typeface="+mn-lt"/>
                </a:rPr>
                <a:t>drawn</a:t>
              </a:r>
            </a:p>
          </p:txBody>
        </p:sp>
      </p:grpSp>
      <p:sp>
        <p:nvSpPr>
          <p:cNvPr id="19500" name="AutoShape 48"/>
          <p:cNvSpPr>
            <a:spLocks noChangeArrowheads="1"/>
          </p:cNvSpPr>
          <p:nvPr/>
        </p:nvSpPr>
        <p:spPr bwMode="auto">
          <a:xfrm>
            <a:off x="2873375" y="1976438"/>
            <a:ext cx="1763713" cy="360362"/>
          </a:xfrm>
          <a:prstGeom prst="wedgeRoundRectCallout">
            <a:avLst>
              <a:gd name="adj1" fmla="val -63935"/>
              <a:gd name="adj2" fmla="val 19440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US" sz="1000" i="0">
                <a:latin typeface="Courier New" pitchFamily="49" charset="0"/>
                <a:cs typeface="Courier New" pitchFamily="49" charset="0"/>
              </a:rPr>
              <a:t>balance := balance + Deposit.amount;</a:t>
            </a:r>
          </a:p>
        </p:txBody>
      </p:sp>
      <p:sp>
        <p:nvSpPr>
          <p:cNvPr id="19501" name="AutoShape 49"/>
          <p:cNvSpPr>
            <a:spLocks noChangeArrowheads="1"/>
          </p:cNvSpPr>
          <p:nvPr/>
        </p:nvSpPr>
        <p:spPr bwMode="auto">
          <a:xfrm>
            <a:off x="2882900" y="3189288"/>
            <a:ext cx="1763713" cy="360362"/>
          </a:xfrm>
          <a:prstGeom prst="wedgeRoundRectCallout">
            <a:avLst>
              <a:gd name="adj1" fmla="val -65051"/>
              <a:gd name="adj2" fmla="val -30616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US" sz="1000" i="0">
                <a:latin typeface="Courier New" pitchFamily="49" charset="0"/>
                <a:cs typeface="Courier New" pitchFamily="49" charset="0"/>
              </a:rPr>
              <a:t>balance := balance - Withdraw.amount;</a:t>
            </a:r>
          </a:p>
          <a:p>
            <a:endParaRPr lang="en-US" sz="1000" b="1">
              <a:latin typeface="Calibri" pitchFamily="34" charset="0"/>
            </a:endParaRPr>
          </a:p>
        </p:txBody>
      </p:sp>
      <p:sp>
        <p:nvSpPr>
          <p:cNvPr id="19502" name="AutoShape 50"/>
          <p:cNvSpPr>
            <a:spLocks noChangeArrowheads="1"/>
          </p:cNvSpPr>
          <p:nvPr/>
        </p:nvSpPr>
        <p:spPr bwMode="auto">
          <a:xfrm>
            <a:off x="977900" y="3000375"/>
            <a:ext cx="1187450" cy="220663"/>
          </a:xfrm>
          <a:prstGeom prst="wedgeRoundRectCallout">
            <a:avLst>
              <a:gd name="adj1" fmla="val 4741"/>
              <a:gd name="adj2" fmla="val -169620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US" sz="1000" i="0">
                <a:latin typeface="Courier New" pitchFamily="49" charset="0"/>
                <a:cs typeface="Courier New" pitchFamily="49" charset="0"/>
              </a:rPr>
              <a:t>balance := 0;</a:t>
            </a:r>
          </a:p>
        </p:txBody>
      </p:sp>
      <p:grpSp>
        <p:nvGrpSpPr>
          <p:cNvPr id="8" name="Group 352"/>
          <p:cNvGrpSpPr>
            <a:grpSpLocks/>
          </p:cNvGrpSpPr>
          <p:nvPr/>
        </p:nvGrpSpPr>
        <p:grpSpPr bwMode="auto">
          <a:xfrm>
            <a:off x="1342807" y="1963847"/>
            <a:ext cx="5984874" cy="3700462"/>
            <a:chOff x="1313852" y="1994847"/>
            <a:chExt cx="5984161" cy="3700703"/>
          </a:xfrm>
        </p:grpSpPr>
        <p:sp>
          <p:nvSpPr>
            <p:cNvPr id="230" name="Lightning Bolt 229"/>
            <p:cNvSpPr/>
            <p:nvPr/>
          </p:nvSpPr>
          <p:spPr bwMode="auto">
            <a:xfrm>
              <a:off x="1859887" y="2285378"/>
              <a:ext cx="265081" cy="330222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2" name="Text Box 84"/>
            <p:cNvSpPr txBox="1">
              <a:spLocks noChangeArrowheads="1"/>
            </p:cNvSpPr>
            <p:nvPr/>
          </p:nvSpPr>
          <p:spPr bwMode="auto">
            <a:xfrm>
              <a:off x="3852406" y="4971603"/>
              <a:ext cx="942862" cy="285769"/>
            </a:xfrm>
            <a:prstGeom prst="rect">
              <a:avLst/>
            </a:prstGeom>
            <a:noFill/>
            <a:ln w="9525">
              <a:noFill/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Release</a:t>
              </a:r>
            </a:p>
          </p:txBody>
        </p:sp>
        <p:sp>
          <p:nvSpPr>
            <p:cNvPr id="233" name="Text Box 86"/>
            <p:cNvSpPr txBox="1">
              <a:spLocks noChangeArrowheads="1"/>
            </p:cNvSpPr>
            <p:nvPr/>
          </p:nvSpPr>
          <p:spPr bwMode="auto">
            <a:xfrm>
              <a:off x="3887327" y="5433596"/>
              <a:ext cx="907942" cy="261954"/>
            </a:xfrm>
            <a:prstGeom prst="rect">
              <a:avLst/>
            </a:prstGeom>
            <a:noFill/>
            <a:ln w="9525">
              <a:noFill/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Close</a:t>
              </a:r>
            </a:p>
          </p:txBody>
        </p:sp>
        <p:sp>
          <p:nvSpPr>
            <p:cNvPr id="234" name="Lightning Bolt 233"/>
            <p:cNvSpPr/>
            <p:nvPr/>
          </p:nvSpPr>
          <p:spPr bwMode="auto">
            <a:xfrm>
              <a:off x="5698726" y="2407903"/>
              <a:ext cx="265081" cy="330222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5" name="Rounded Rectangle 234"/>
            <p:cNvSpPr/>
            <p:nvPr/>
          </p:nvSpPr>
          <p:spPr bwMode="auto">
            <a:xfrm>
              <a:off x="3132910" y="3685644"/>
              <a:ext cx="1357151" cy="32228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tx1"/>
                  </a:solidFill>
                </a:rPr>
                <a:t>balance = -20</a:t>
              </a:r>
            </a:p>
          </p:txBody>
        </p:sp>
        <p:sp>
          <p:nvSpPr>
            <p:cNvPr id="236" name="Text Box 45"/>
            <p:cNvSpPr txBox="1">
              <a:spLocks noChangeArrowheads="1"/>
            </p:cNvSpPr>
            <p:nvPr/>
          </p:nvSpPr>
          <p:spPr bwMode="auto">
            <a:xfrm>
              <a:off x="3067831" y="2726732"/>
              <a:ext cx="628575" cy="261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Close</a:t>
              </a:r>
            </a:p>
          </p:txBody>
        </p:sp>
        <p:sp>
          <p:nvSpPr>
            <p:cNvPr id="237" name="Text Box 46"/>
            <p:cNvSpPr txBox="1">
              <a:spLocks noChangeArrowheads="1"/>
            </p:cNvSpPr>
            <p:nvPr/>
          </p:nvSpPr>
          <p:spPr bwMode="auto">
            <a:xfrm>
              <a:off x="1505917" y="1994847"/>
              <a:ext cx="796830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Deposit</a:t>
              </a:r>
            </a:p>
          </p:txBody>
        </p:sp>
        <p:sp>
          <p:nvSpPr>
            <p:cNvPr id="238" name="Text Box 47"/>
            <p:cNvSpPr txBox="1">
              <a:spLocks noChangeArrowheads="1"/>
            </p:cNvSpPr>
            <p:nvPr/>
          </p:nvSpPr>
          <p:spPr bwMode="auto">
            <a:xfrm>
              <a:off x="1642426" y="3387175"/>
              <a:ext cx="1068259" cy="261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Withdraw</a:t>
              </a:r>
            </a:p>
          </p:txBody>
        </p:sp>
        <p:sp>
          <p:nvSpPr>
            <p:cNvPr id="239" name="Text Box 41"/>
            <p:cNvSpPr txBox="1">
              <a:spLocks noChangeArrowheads="1"/>
            </p:cNvSpPr>
            <p:nvPr/>
          </p:nvSpPr>
          <p:spPr bwMode="auto">
            <a:xfrm>
              <a:off x="1313852" y="2442551"/>
              <a:ext cx="630163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Open</a:t>
              </a:r>
            </a:p>
          </p:txBody>
        </p:sp>
        <p:sp>
          <p:nvSpPr>
            <p:cNvPr id="240" name="Text Box 63"/>
            <p:cNvSpPr txBox="1">
              <a:spLocks noChangeArrowheads="1"/>
            </p:cNvSpPr>
            <p:nvPr/>
          </p:nvSpPr>
          <p:spPr bwMode="auto">
            <a:xfrm>
              <a:off x="5377367" y="2899781"/>
              <a:ext cx="628575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Open</a:t>
              </a:r>
            </a:p>
          </p:txBody>
        </p:sp>
        <p:sp>
          <p:nvSpPr>
            <p:cNvPr id="241" name="Text Box 65"/>
            <p:cNvSpPr txBox="1">
              <a:spLocks noChangeArrowheads="1"/>
            </p:cNvSpPr>
            <p:nvPr/>
          </p:nvSpPr>
          <p:spPr bwMode="auto">
            <a:xfrm>
              <a:off x="5223398" y="2021836"/>
              <a:ext cx="901592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Withdraw</a:t>
              </a:r>
            </a:p>
          </p:txBody>
        </p:sp>
        <p:sp>
          <p:nvSpPr>
            <p:cNvPr id="242" name="Text Box 70"/>
            <p:cNvSpPr txBox="1">
              <a:spLocks noChangeArrowheads="1"/>
            </p:cNvSpPr>
            <p:nvPr/>
          </p:nvSpPr>
          <p:spPr bwMode="auto">
            <a:xfrm>
              <a:off x="6459913" y="3217302"/>
              <a:ext cx="838100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Release</a:t>
              </a:r>
            </a:p>
          </p:txBody>
        </p:sp>
        <p:sp>
          <p:nvSpPr>
            <p:cNvPr id="243" name="Text Box 71"/>
            <p:cNvSpPr txBox="1">
              <a:spLocks noChangeArrowheads="1"/>
            </p:cNvSpPr>
            <p:nvPr/>
          </p:nvSpPr>
          <p:spPr bwMode="auto">
            <a:xfrm>
              <a:off x="6582136" y="2247275"/>
              <a:ext cx="628575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Freeze</a:t>
              </a:r>
            </a:p>
          </p:txBody>
        </p:sp>
        <p:sp>
          <p:nvSpPr>
            <p:cNvPr id="244" name="Lightning Bolt 243"/>
            <p:cNvSpPr/>
            <p:nvPr/>
          </p:nvSpPr>
          <p:spPr bwMode="auto">
            <a:xfrm>
              <a:off x="5640651" y="4804905"/>
              <a:ext cx="265080" cy="330222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91" name="Group 352"/>
          <p:cNvGrpSpPr>
            <a:grpSpLocks/>
          </p:cNvGrpSpPr>
          <p:nvPr/>
        </p:nvGrpSpPr>
        <p:grpSpPr bwMode="auto">
          <a:xfrm>
            <a:off x="1353313" y="1974353"/>
            <a:ext cx="6132513" cy="3700462"/>
            <a:chOff x="1313852" y="1994847"/>
            <a:chExt cx="6131781" cy="3700703"/>
          </a:xfrm>
        </p:grpSpPr>
        <p:sp>
          <p:nvSpPr>
            <p:cNvPr id="92" name="Lightning Bolt 91"/>
            <p:cNvSpPr/>
            <p:nvPr/>
          </p:nvSpPr>
          <p:spPr bwMode="auto">
            <a:xfrm>
              <a:off x="1859887" y="2285378"/>
              <a:ext cx="265081" cy="330222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3" name="Text Box 84"/>
            <p:cNvSpPr txBox="1">
              <a:spLocks noChangeArrowheads="1"/>
            </p:cNvSpPr>
            <p:nvPr/>
          </p:nvSpPr>
          <p:spPr bwMode="auto">
            <a:xfrm>
              <a:off x="3836642" y="4955836"/>
              <a:ext cx="942862" cy="285769"/>
            </a:xfrm>
            <a:prstGeom prst="rect">
              <a:avLst/>
            </a:prstGeom>
            <a:noFill/>
            <a:ln w="9525">
              <a:noFill/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Release</a:t>
              </a:r>
            </a:p>
          </p:txBody>
        </p:sp>
        <p:sp>
          <p:nvSpPr>
            <p:cNvPr id="94" name="Text Box 86"/>
            <p:cNvSpPr txBox="1">
              <a:spLocks noChangeArrowheads="1"/>
            </p:cNvSpPr>
            <p:nvPr/>
          </p:nvSpPr>
          <p:spPr bwMode="auto">
            <a:xfrm>
              <a:off x="3855799" y="5433596"/>
              <a:ext cx="907942" cy="261954"/>
            </a:xfrm>
            <a:prstGeom prst="rect">
              <a:avLst/>
            </a:prstGeom>
            <a:noFill/>
            <a:ln w="9525">
              <a:noFill/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Close</a:t>
              </a:r>
            </a:p>
          </p:txBody>
        </p:sp>
        <p:sp>
          <p:nvSpPr>
            <p:cNvPr id="95" name="Lightning Bolt 94"/>
            <p:cNvSpPr/>
            <p:nvPr/>
          </p:nvSpPr>
          <p:spPr bwMode="auto">
            <a:xfrm>
              <a:off x="7180552" y="2218699"/>
              <a:ext cx="265081" cy="330222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6" name="Rounded Rectangle 95"/>
            <p:cNvSpPr/>
            <p:nvPr/>
          </p:nvSpPr>
          <p:spPr bwMode="auto">
            <a:xfrm>
              <a:off x="3132910" y="3685644"/>
              <a:ext cx="1357151" cy="32228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tx1"/>
                  </a:solidFill>
                </a:rPr>
                <a:t>balance = -20</a:t>
              </a:r>
            </a:p>
          </p:txBody>
        </p:sp>
        <p:sp>
          <p:nvSpPr>
            <p:cNvPr id="97" name="Text Box 45"/>
            <p:cNvSpPr txBox="1">
              <a:spLocks noChangeArrowheads="1"/>
            </p:cNvSpPr>
            <p:nvPr/>
          </p:nvSpPr>
          <p:spPr bwMode="auto">
            <a:xfrm>
              <a:off x="3067831" y="2726732"/>
              <a:ext cx="628575" cy="261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Close</a:t>
              </a:r>
            </a:p>
          </p:txBody>
        </p:sp>
        <p:sp>
          <p:nvSpPr>
            <p:cNvPr id="98" name="Text Box 46"/>
            <p:cNvSpPr txBox="1">
              <a:spLocks noChangeArrowheads="1"/>
            </p:cNvSpPr>
            <p:nvPr/>
          </p:nvSpPr>
          <p:spPr bwMode="auto">
            <a:xfrm>
              <a:off x="1505917" y="1994847"/>
              <a:ext cx="796830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Deposit</a:t>
              </a:r>
            </a:p>
          </p:txBody>
        </p:sp>
        <p:sp>
          <p:nvSpPr>
            <p:cNvPr id="99" name="Text Box 47"/>
            <p:cNvSpPr txBox="1">
              <a:spLocks noChangeArrowheads="1"/>
            </p:cNvSpPr>
            <p:nvPr/>
          </p:nvSpPr>
          <p:spPr bwMode="auto">
            <a:xfrm>
              <a:off x="1642426" y="3387175"/>
              <a:ext cx="1068259" cy="261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Withdraw</a:t>
              </a:r>
            </a:p>
          </p:txBody>
        </p:sp>
        <p:sp>
          <p:nvSpPr>
            <p:cNvPr id="100" name="Text Box 41"/>
            <p:cNvSpPr txBox="1">
              <a:spLocks noChangeArrowheads="1"/>
            </p:cNvSpPr>
            <p:nvPr/>
          </p:nvSpPr>
          <p:spPr bwMode="auto">
            <a:xfrm>
              <a:off x="1313852" y="2442551"/>
              <a:ext cx="630163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Open</a:t>
              </a:r>
            </a:p>
          </p:txBody>
        </p:sp>
        <p:sp>
          <p:nvSpPr>
            <p:cNvPr id="101" name="Text Box 63"/>
            <p:cNvSpPr txBox="1">
              <a:spLocks noChangeArrowheads="1"/>
            </p:cNvSpPr>
            <p:nvPr/>
          </p:nvSpPr>
          <p:spPr bwMode="auto">
            <a:xfrm>
              <a:off x="5361603" y="2884014"/>
              <a:ext cx="628575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Open</a:t>
              </a:r>
            </a:p>
          </p:txBody>
        </p:sp>
        <p:sp>
          <p:nvSpPr>
            <p:cNvPr id="102" name="Text Box 65"/>
            <p:cNvSpPr txBox="1">
              <a:spLocks noChangeArrowheads="1"/>
            </p:cNvSpPr>
            <p:nvPr/>
          </p:nvSpPr>
          <p:spPr bwMode="auto">
            <a:xfrm>
              <a:off x="5223398" y="2037603"/>
              <a:ext cx="901592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Withdraw</a:t>
              </a:r>
            </a:p>
          </p:txBody>
        </p:sp>
        <p:sp>
          <p:nvSpPr>
            <p:cNvPr id="103" name="Text Box 70"/>
            <p:cNvSpPr txBox="1">
              <a:spLocks noChangeArrowheads="1"/>
            </p:cNvSpPr>
            <p:nvPr/>
          </p:nvSpPr>
          <p:spPr bwMode="auto">
            <a:xfrm>
              <a:off x="6459913" y="3217302"/>
              <a:ext cx="838100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Release</a:t>
              </a:r>
            </a:p>
          </p:txBody>
        </p:sp>
        <p:sp>
          <p:nvSpPr>
            <p:cNvPr id="104" name="Text Box 71"/>
            <p:cNvSpPr txBox="1">
              <a:spLocks noChangeArrowheads="1"/>
            </p:cNvSpPr>
            <p:nvPr/>
          </p:nvSpPr>
          <p:spPr bwMode="auto">
            <a:xfrm>
              <a:off x="6582136" y="2247275"/>
              <a:ext cx="628575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Freeze</a:t>
              </a:r>
            </a:p>
          </p:txBody>
        </p:sp>
        <p:sp>
          <p:nvSpPr>
            <p:cNvPr id="105" name="Lightning Bolt 104"/>
            <p:cNvSpPr/>
            <p:nvPr/>
          </p:nvSpPr>
          <p:spPr bwMode="auto">
            <a:xfrm>
              <a:off x="5640651" y="4804905"/>
              <a:ext cx="265080" cy="330222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</p:spTree>
    <p:custDataLst>
      <p:tags r:id="rId1"/>
    </p:custDataLst>
  </p:cSld>
  <p:clrMapOvr>
    <a:masterClrMapping/>
  </p:clrMapOvr>
  <p:transition advTm="503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Protocol Modelling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647700" y="1171575"/>
            <a:ext cx="28098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i="0" dirty="0">
                <a:latin typeface="+mj-lt"/>
              </a:rPr>
              <a:t>What Now?</a:t>
            </a:r>
          </a:p>
        </p:txBody>
      </p:sp>
      <p:sp>
        <p:nvSpPr>
          <p:cNvPr id="120" name="Line 31"/>
          <p:cNvSpPr>
            <a:spLocks noChangeShapeType="1"/>
          </p:cNvSpPr>
          <p:nvPr/>
        </p:nvSpPr>
        <p:spPr bwMode="auto">
          <a:xfrm>
            <a:off x="2490788" y="2733675"/>
            <a:ext cx="1476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grpSp>
        <p:nvGrpSpPr>
          <p:cNvPr id="20485" name="Group 235"/>
          <p:cNvGrpSpPr>
            <a:grpSpLocks/>
          </p:cNvGrpSpPr>
          <p:nvPr/>
        </p:nvGrpSpPr>
        <p:grpSpPr bwMode="auto">
          <a:xfrm>
            <a:off x="2284413" y="2979738"/>
            <a:ext cx="357187" cy="419100"/>
            <a:chOff x="2366323" y="2925236"/>
            <a:chExt cx="357827" cy="419100"/>
          </a:xfrm>
        </p:grpSpPr>
        <p:sp>
          <p:nvSpPr>
            <p:cNvPr id="123" name="Oval 96"/>
            <p:cNvSpPr>
              <a:spLocks noChangeArrowheads="1"/>
            </p:cNvSpPr>
            <p:nvPr/>
          </p:nvSpPr>
          <p:spPr bwMode="auto">
            <a:xfrm>
              <a:off x="2366323" y="2925236"/>
              <a:ext cx="356237" cy="41910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125" name="Line 34"/>
            <p:cNvSpPr>
              <a:spLocks noChangeShapeType="1"/>
            </p:cNvSpPr>
            <p:nvPr/>
          </p:nvSpPr>
          <p:spPr bwMode="auto">
            <a:xfrm rot="720000" flipH="1" flipV="1">
              <a:off x="2673259" y="3023661"/>
              <a:ext cx="50891" cy="1031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</p:grpSp>
      <p:grpSp>
        <p:nvGrpSpPr>
          <p:cNvPr id="20486" name="Group 238"/>
          <p:cNvGrpSpPr>
            <a:grpSpLocks/>
          </p:cNvGrpSpPr>
          <p:nvPr/>
        </p:nvGrpSpPr>
        <p:grpSpPr bwMode="auto">
          <a:xfrm>
            <a:off x="2282825" y="2022475"/>
            <a:ext cx="355600" cy="419100"/>
            <a:chOff x="2351088" y="1994652"/>
            <a:chExt cx="355600" cy="419100"/>
          </a:xfrm>
        </p:grpSpPr>
        <p:sp>
          <p:nvSpPr>
            <p:cNvPr id="129" name="Oval 36"/>
            <p:cNvSpPr>
              <a:spLocks noChangeArrowheads="1"/>
            </p:cNvSpPr>
            <p:nvPr/>
          </p:nvSpPr>
          <p:spPr bwMode="auto">
            <a:xfrm>
              <a:off x="2351088" y="1994652"/>
              <a:ext cx="355600" cy="41910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130" name="Line 37"/>
            <p:cNvSpPr>
              <a:spLocks noChangeShapeType="1"/>
            </p:cNvSpPr>
            <p:nvPr/>
          </p:nvSpPr>
          <p:spPr bwMode="auto">
            <a:xfrm flipH="1">
              <a:off x="2633663" y="2293102"/>
              <a:ext cx="5080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</p:grpSp>
      <p:sp>
        <p:nvSpPr>
          <p:cNvPr id="131" name="Oval 38"/>
          <p:cNvSpPr>
            <a:spLocks noChangeAspect="1" noChangeArrowheads="1"/>
          </p:cNvSpPr>
          <p:nvPr/>
        </p:nvSpPr>
        <p:spPr bwMode="auto">
          <a:xfrm>
            <a:off x="2112963" y="2390775"/>
            <a:ext cx="685800" cy="687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32" name="Oval 39"/>
          <p:cNvSpPr>
            <a:spLocks noChangeArrowheads="1"/>
          </p:cNvSpPr>
          <p:nvPr/>
        </p:nvSpPr>
        <p:spPr bwMode="auto">
          <a:xfrm>
            <a:off x="1169988" y="2654300"/>
            <a:ext cx="157162" cy="1587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33" name="Line 40"/>
          <p:cNvSpPr>
            <a:spLocks noChangeShapeType="1"/>
          </p:cNvSpPr>
          <p:nvPr/>
        </p:nvSpPr>
        <p:spPr bwMode="auto">
          <a:xfrm>
            <a:off x="1312863" y="2733675"/>
            <a:ext cx="7858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36" name="Oval 42"/>
          <p:cNvSpPr>
            <a:spLocks noChangeAspect="1" noChangeArrowheads="1"/>
          </p:cNvSpPr>
          <p:nvPr/>
        </p:nvSpPr>
        <p:spPr bwMode="auto">
          <a:xfrm>
            <a:off x="3959225" y="2406650"/>
            <a:ext cx="652463" cy="654050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37" name="Text Box 43"/>
          <p:cNvSpPr txBox="1">
            <a:spLocks noChangeArrowheads="1"/>
          </p:cNvSpPr>
          <p:nvPr/>
        </p:nvSpPr>
        <p:spPr bwMode="auto">
          <a:xfrm>
            <a:off x="2143125" y="2603500"/>
            <a:ext cx="6286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400" b="1" dirty="0">
                <a:latin typeface="+mn-lt"/>
              </a:rPr>
              <a:t>Active</a:t>
            </a:r>
          </a:p>
        </p:txBody>
      </p:sp>
      <p:sp>
        <p:nvSpPr>
          <p:cNvPr id="139" name="Text Box 44"/>
          <p:cNvSpPr txBox="1">
            <a:spLocks noChangeArrowheads="1"/>
          </p:cNvSpPr>
          <p:nvPr/>
        </p:nvSpPr>
        <p:spPr bwMode="auto">
          <a:xfrm>
            <a:off x="3933825" y="2601913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400" b="1" dirty="0">
                <a:latin typeface="+mn-lt"/>
              </a:rPr>
              <a:t>Closed</a:t>
            </a:r>
          </a:p>
        </p:txBody>
      </p:sp>
      <p:sp>
        <p:nvSpPr>
          <p:cNvPr id="140" name="Rectangle 51"/>
          <p:cNvSpPr>
            <a:spLocks noChangeArrowheads="1"/>
          </p:cNvSpPr>
          <p:nvPr/>
        </p:nvSpPr>
        <p:spPr bwMode="auto">
          <a:xfrm>
            <a:off x="909638" y="1897063"/>
            <a:ext cx="3783012" cy="2189162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41" name="Text Box 52"/>
          <p:cNvSpPr txBox="1">
            <a:spLocks noChangeArrowheads="1"/>
          </p:cNvSpPr>
          <p:nvPr/>
        </p:nvSpPr>
        <p:spPr bwMode="auto">
          <a:xfrm>
            <a:off x="915988" y="3722688"/>
            <a:ext cx="23114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n-lt"/>
              </a:rPr>
              <a:t>Account  Machine  1</a:t>
            </a:r>
          </a:p>
        </p:txBody>
      </p:sp>
      <p:sp>
        <p:nvSpPr>
          <p:cNvPr id="142" name="Oval 55"/>
          <p:cNvSpPr>
            <a:spLocks noChangeArrowheads="1"/>
          </p:cNvSpPr>
          <p:nvPr/>
        </p:nvSpPr>
        <p:spPr bwMode="auto">
          <a:xfrm rot="5400000">
            <a:off x="6553200" y="2465388"/>
            <a:ext cx="581025" cy="84772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43" name="Line 56"/>
          <p:cNvSpPr>
            <a:spLocks noChangeShapeType="1"/>
          </p:cNvSpPr>
          <p:nvPr/>
        </p:nvSpPr>
        <p:spPr bwMode="auto">
          <a:xfrm rot="5400000" flipH="1">
            <a:off x="6518275" y="3044825"/>
            <a:ext cx="53975" cy="9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45" name="Line 57"/>
          <p:cNvSpPr>
            <a:spLocks noChangeShapeType="1"/>
          </p:cNvSpPr>
          <p:nvPr/>
        </p:nvSpPr>
        <p:spPr bwMode="auto">
          <a:xfrm rot="5400000" flipV="1">
            <a:off x="7104857" y="2628106"/>
            <a:ext cx="55562" cy="9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46" name="Oval 58"/>
          <p:cNvSpPr>
            <a:spLocks noChangeArrowheads="1"/>
          </p:cNvSpPr>
          <p:nvPr/>
        </p:nvSpPr>
        <p:spPr bwMode="auto">
          <a:xfrm>
            <a:off x="6086475" y="2189163"/>
            <a:ext cx="355600" cy="44608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47" name="Line 59"/>
          <p:cNvSpPr>
            <a:spLocks noChangeShapeType="1"/>
          </p:cNvSpPr>
          <p:nvPr/>
        </p:nvSpPr>
        <p:spPr bwMode="auto">
          <a:xfrm flipH="1">
            <a:off x="6403975" y="2478088"/>
            <a:ext cx="33338" cy="68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48" name="Oval 60"/>
          <p:cNvSpPr>
            <a:spLocks noChangeAspect="1" noChangeArrowheads="1"/>
          </p:cNvSpPr>
          <p:nvPr/>
        </p:nvSpPr>
        <p:spPr bwMode="auto">
          <a:xfrm>
            <a:off x="5937250" y="2516188"/>
            <a:ext cx="654050" cy="652462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49" name="Oval 61"/>
          <p:cNvSpPr>
            <a:spLocks noChangeArrowheads="1"/>
          </p:cNvSpPr>
          <p:nvPr/>
        </p:nvSpPr>
        <p:spPr bwMode="auto">
          <a:xfrm>
            <a:off x="5313363" y="2733675"/>
            <a:ext cx="157162" cy="1603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50" name="Line 62"/>
          <p:cNvSpPr>
            <a:spLocks noChangeShapeType="1"/>
          </p:cNvSpPr>
          <p:nvPr/>
        </p:nvSpPr>
        <p:spPr bwMode="auto">
          <a:xfrm>
            <a:off x="5419725" y="2813050"/>
            <a:ext cx="514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51" name="Text Box 64"/>
          <p:cNvSpPr txBox="1">
            <a:spLocks noChangeArrowheads="1"/>
          </p:cNvSpPr>
          <p:nvPr/>
        </p:nvSpPr>
        <p:spPr bwMode="auto">
          <a:xfrm>
            <a:off x="5902325" y="2551113"/>
            <a:ext cx="723900" cy="488950"/>
          </a:xfrm>
          <a:prstGeom prst="rect">
            <a:avLst/>
          </a:prstGeom>
          <a:noFill/>
          <a:ln w="9525">
            <a:noFill/>
            <a:round/>
            <a:headEnd/>
            <a:tailEnd type="stealth" w="lg" len="lg"/>
          </a:ln>
        </p:spPr>
        <p:txBody>
          <a:bodyPr/>
          <a:lstStyle/>
          <a:p>
            <a:pPr algn="ctr">
              <a:defRPr/>
            </a:pPr>
            <a:r>
              <a:rPr lang="en-US" sz="1400" b="1">
                <a:latin typeface="+mn-lt"/>
              </a:rPr>
              <a:t>Un-frozen</a:t>
            </a:r>
          </a:p>
        </p:txBody>
      </p:sp>
      <p:sp>
        <p:nvSpPr>
          <p:cNvPr id="152" name="Rectangle 66"/>
          <p:cNvSpPr>
            <a:spLocks noChangeArrowheads="1"/>
          </p:cNvSpPr>
          <p:nvPr/>
        </p:nvSpPr>
        <p:spPr bwMode="auto">
          <a:xfrm>
            <a:off x="4856163" y="1897063"/>
            <a:ext cx="3451225" cy="2189162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53" name="Text Box 67"/>
          <p:cNvSpPr txBox="1">
            <a:spLocks noChangeArrowheads="1"/>
          </p:cNvSpPr>
          <p:nvPr/>
        </p:nvSpPr>
        <p:spPr bwMode="auto">
          <a:xfrm>
            <a:off x="4884738" y="3722688"/>
            <a:ext cx="2190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n-lt"/>
              </a:rPr>
              <a:t>Account  Machine  2</a:t>
            </a:r>
          </a:p>
        </p:txBody>
      </p:sp>
      <p:sp>
        <p:nvSpPr>
          <p:cNvPr id="154" name="Oval 68"/>
          <p:cNvSpPr>
            <a:spLocks noChangeAspect="1" noChangeArrowheads="1"/>
          </p:cNvSpPr>
          <p:nvPr/>
        </p:nvSpPr>
        <p:spPr bwMode="auto">
          <a:xfrm>
            <a:off x="7143750" y="2543175"/>
            <a:ext cx="654050" cy="654050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55" name="Text Box 69"/>
          <p:cNvSpPr txBox="1">
            <a:spLocks noChangeArrowheads="1"/>
          </p:cNvSpPr>
          <p:nvPr/>
        </p:nvSpPr>
        <p:spPr bwMode="auto">
          <a:xfrm>
            <a:off x="7134225" y="2725738"/>
            <a:ext cx="6635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400" b="1">
                <a:latin typeface="+mn-lt"/>
              </a:rPr>
              <a:t>Frozen</a:t>
            </a:r>
          </a:p>
        </p:txBody>
      </p:sp>
      <p:sp>
        <p:nvSpPr>
          <p:cNvPr id="156" name="Rectangle 102"/>
          <p:cNvSpPr>
            <a:spLocks noChangeArrowheads="1"/>
          </p:cNvSpPr>
          <p:nvPr/>
        </p:nvSpPr>
        <p:spPr bwMode="auto">
          <a:xfrm>
            <a:off x="647700" y="1695450"/>
            <a:ext cx="7991475" cy="4559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 sz="1400">
              <a:latin typeface="+mn-lt"/>
            </a:endParaRPr>
          </a:p>
        </p:txBody>
      </p:sp>
      <p:sp>
        <p:nvSpPr>
          <p:cNvPr id="157" name="Line 83"/>
          <p:cNvSpPr>
            <a:spLocks noChangeShapeType="1"/>
          </p:cNvSpPr>
          <p:nvPr/>
        </p:nvSpPr>
        <p:spPr bwMode="auto">
          <a:xfrm>
            <a:off x="3822927" y="5264150"/>
            <a:ext cx="8270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58" name="Line 87"/>
          <p:cNvSpPr>
            <a:spLocks noChangeShapeType="1"/>
          </p:cNvSpPr>
          <p:nvPr/>
        </p:nvSpPr>
        <p:spPr bwMode="auto">
          <a:xfrm>
            <a:off x="3822927" y="5478463"/>
            <a:ext cx="8270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59" name="Oval 88"/>
          <p:cNvSpPr>
            <a:spLocks noChangeAspect="1" noChangeArrowheads="1"/>
          </p:cNvSpPr>
          <p:nvPr/>
        </p:nvSpPr>
        <p:spPr bwMode="auto">
          <a:xfrm>
            <a:off x="3186339" y="5046663"/>
            <a:ext cx="654050" cy="652462"/>
          </a:xfrm>
          <a:prstGeom prst="ellipse">
            <a:avLst/>
          </a:prstGeom>
          <a:solidFill>
            <a:srgbClr val="DDDDDD"/>
          </a:solidFill>
          <a:ln w="38100" cmpd="dbl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60" name="Text Box 89"/>
          <p:cNvSpPr txBox="1">
            <a:spLocks noChangeArrowheads="1"/>
          </p:cNvSpPr>
          <p:nvPr/>
        </p:nvSpPr>
        <p:spPr bwMode="auto">
          <a:xfrm>
            <a:off x="3200627" y="5094288"/>
            <a:ext cx="628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defRPr/>
            </a:pPr>
            <a:r>
              <a:rPr lang="en-US" sz="1400" b="1">
                <a:latin typeface="+mn-lt"/>
              </a:rPr>
              <a:t>In </a:t>
            </a:r>
            <a:br>
              <a:rPr lang="en-US" sz="1400" b="1">
                <a:latin typeface="+mn-lt"/>
              </a:rPr>
            </a:br>
            <a:r>
              <a:rPr lang="en-US" sz="1400" b="1">
                <a:latin typeface="+mn-lt"/>
              </a:rPr>
              <a:t>Credit</a:t>
            </a:r>
          </a:p>
        </p:txBody>
      </p:sp>
      <p:sp>
        <p:nvSpPr>
          <p:cNvPr id="161" name="Rectangle 90"/>
          <p:cNvSpPr>
            <a:spLocks noChangeArrowheads="1"/>
          </p:cNvSpPr>
          <p:nvPr/>
        </p:nvSpPr>
        <p:spPr bwMode="auto">
          <a:xfrm>
            <a:off x="2943452" y="4238625"/>
            <a:ext cx="3783012" cy="1785938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162" name="Text Box 91"/>
          <p:cNvSpPr txBox="1">
            <a:spLocks noChangeArrowheads="1"/>
          </p:cNvSpPr>
          <p:nvPr/>
        </p:nvSpPr>
        <p:spPr bwMode="auto">
          <a:xfrm>
            <a:off x="3048227" y="4291013"/>
            <a:ext cx="3373437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>
              <a:defRPr/>
            </a:pPr>
            <a:r>
              <a:rPr lang="en-US" sz="1400" b="1" dirty="0">
                <a:solidFill>
                  <a:srgbClr val="7030A0"/>
                </a:solidFill>
                <a:latin typeface="+mn-lt"/>
              </a:rPr>
              <a:t>State Function:</a:t>
            </a: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05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i="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if (balance &lt; 0) return “Overdrawn”;</a:t>
            </a:r>
          </a:p>
          <a:p>
            <a:pPr>
              <a:defRPr/>
            </a:pPr>
            <a:r>
              <a:rPr lang="en-US" sz="1050" i="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else return “In Credit”;</a:t>
            </a:r>
          </a:p>
        </p:txBody>
      </p:sp>
      <p:sp>
        <p:nvSpPr>
          <p:cNvPr id="163" name="Text Box 92"/>
          <p:cNvSpPr txBox="1">
            <a:spLocks noChangeArrowheads="1"/>
          </p:cNvSpPr>
          <p:nvPr/>
        </p:nvSpPr>
        <p:spPr bwMode="auto">
          <a:xfrm>
            <a:off x="2943452" y="5727700"/>
            <a:ext cx="22701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n-lt"/>
              </a:rPr>
              <a:t>Account  Machine  3</a:t>
            </a:r>
          </a:p>
        </p:txBody>
      </p:sp>
      <p:grpSp>
        <p:nvGrpSpPr>
          <p:cNvPr id="20516" name="Group 128"/>
          <p:cNvGrpSpPr>
            <a:grpSpLocks/>
          </p:cNvGrpSpPr>
          <p:nvPr/>
        </p:nvGrpSpPr>
        <p:grpSpPr bwMode="auto">
          <a:xfrm>
            <a:off x="5764439" y="5059363"/>
            <a:ext cx="654050" cy="652462"/>
            <a:chOff x="3184684" y="5058728"/>
            <a:chExt cx="653098" cy="653098"/>
          </a:xfrm>
        </p:grpSpPr>
        <p:sp>
          <p:nvSpPr>
            <p:cNvPr id="165" name="Oval 88"/>
            <p:cNvSpPr>
              <a:spLocks noChangeAspect="1" noChangeArrowheads="1"/>
            </p:cNvSpPr>
            <p:nvPr/>
          </p:nvSpPr>
          <p:spPr bwMode="auto">
            <a:xfrm>
              <a:off x="3184684" y="5058728"/>
              <a:ext cx="653098" cy="653098"/>
            </a:xfrm>
            <a:prstGeom prst="ellipse">
              <a:avLst/>
            </a:prstGeom>
            <a:solidFill>
              <a:srgbClr val="DDDDDD"/>
            </a:solidFill>
            <a:ln w="38100" cmpd="dbl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166" name="Text Box 89"/>
            <p:cNvSpPr txBox="1">
              <a:spLocks noChangeArrowheads="1"/>
            </p:cNvSpPr>
            <p:nvPr/>
          </p:nvSpPr>
          <p:spPr bwMode="auto">
            <a:xfrm>
              <a:off x="3186270" y="5107988"/>
              <a:ext cx="627735" cy="460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latin typeface="+mn-lt"/>
                </a:rPr>
                <a:t>Over-</a:t>
              </a:r>
              <a:br>
                <a:rPr lang="en-US" sz="1400" b="1" dirty="0">
                  <a:latin typeface="+mn-lt"/>
                </a:rPr>
              </a:br>
              <a:r>
                <a:rPr lang="en-US" sz="1400" b="1" dirty="0">
                  <a:latin typeface="+mn-lt"/>
                </a:rPr>
                <a:t>drawn</a:t>
              </a:r>
            </a:p>
          </p:txBody>
        </p:sp>
      </p:grpSp>
      <p:sp>
        <p:nvSpPr>
          <p:cNvPr id="20523" name="AutoShape 48"/>
          <p:cNvSpPr>
            <a:spLocks noChangeArrowheads="1"/>
          </p:cNvSpPr>
          <p:nvPr/>
        </p:nvSpPr>
        <p:spPr bwMode="auto">
          <a:xfrm>
            <a:off x="2873375" y="1976438"/>
            <a:ext cx="1763713" cy="360362"/>
          </a:xfrm>
          <a:prstGeom prst="wedgeRoundRectCallout">
            <a:avLst>
              <a:gd name="adj1" fmla="val -63935"/>
              <a:gd name="adj2" fmla="val 19440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US" sz="1000" i="0">
                <a:latin typeface="Courier New" pitchFamily="49" charset="0"/>
                <a:cs typeface="Courier New" pitchFamily="49" charset="0"/>
              </a:rPr>
              <a:t>balance := balance + Deposit.amount;</a:t>
            </a:r>
          </a:p>
        </p:txBody>
      </p:sp>
      <p:sp>
        <p:nvSpPr>
          <p:cNvPr id="20524" name="AutoShape 49"/>
          <p:cNvSpPr>
            <a:spLocks noChangeArrowheads="1"/>
          </p:cNvSpPr>
          <p:nvPr/>
        </p:nvSpPr>
        <p:spPr bwMode="auto">
          <a:xfrm>
            <a:off x="2882900" y="3189288"/>
            <a:ext cx="1763713" cy="360362"/>
          </a:xfrm>
          <a:prstGeom prst="wedgeRoundRectCallout">
            <a:avLst>
              <a:gd name="adj1" fmla="val -65051"/>
              <a:gd name="adj2" fmla="val -30616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US" sz="1000" i="0">
                <a:latin typeface="Courier New" pitchFamily="49" charset="0"/>
                <a:cs typeface="Courier New" pitchFamily="49" charset="0"/>
              </a:rPr>
              <a:t>balance := balance - Withdraw.amount;</a:t>
            </a:r>
          </a:p>
          <a:p>
            <a:endParaRPr lang="en-US" sz="1000" b="1">
              <a:latin typeface="Calibri" pitchFamily="34" charset="0"/>
            </a:endParaRPr>
          </a:p>
        </p:txBody>
      </p:sp>
      <p:sp>
        <p:nvSpPr>
          <p:cNvPr id="20525" name="AutoShape 50"/>
          <p:cNvSpPr>
            <a:spLocks noChangeArrowheads="1"/>
          </p:cNvSpPr>
          <p:nvPr/>
        </p:nvSpPr>
        <p:spPr bwMode="auto">
          <a:xfrm>
            <a:off x="977900" y="3000375"/>
            <a:ext cx="1187450" cy="220663"/>
          </a:xfrm>
          <a:prstGeom prst="wedgeRoundRectCallout">
            <a:avLst>
              <a:gd name="adj1" fmla="val 4741"/>
              <a:gd name="adj2" fmla="val -169620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US" sz="1000" i="0">
                <a:latin typeface="Courier New" pitchFamily="49" charset="0"/>
                <a:cs typeface="Courier New" pitchFamily="49" charset="0"/>
              </a:rPr>
              <a:t>balance := 0;</a:t>
            </a:r>
          </a:p>
        </p:txBody>
      </p:sp>
      <p:grpSp>
        <p:nvGrpSpPr>
          <p:cNvPr id="20526" name="Group 352"/>
          <p:cNvGrpSpPr>
            <a:grpSpLocks/>
          </p:cNvGrpSpPr>
          <p:nvPr/>
        </p:nvGrpSpPr>
        <p:grpSpPr bwMode="auto">
          <a:xfrm>
            <a:off x="1311275" y="1979613"/>
            <a:ext cx="6132513" cy="3700462"/>
            <a:chOff x="1313852" y="1994847"/>
            <a:chExt cx="6131781" cy="3700703"/>
          </a:xfrm>
        </p:grpSpPr>
        <p:sp>
          <p:nvSpPr>
            <p:cNvPr id="230" name="Lightning Bolt 229"/>
            <p:cNvSpPr/>
            <p:nvPr/>
          </p:nvSpPr>
          <p:spPr bwMode="auto">
            <a:xfrm>
              <a:off x="1859887" y="2285378"/>
              <a:ext cx="265081" cy="330222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2" name="Text Box 84"/>
            <p:cNvSpPr txBox="1">
              <a:spLocks noChangeArrowheads="1"/>
            </p:cNvSpPr>
            <p:nvPr/>
          </p:nvSpPr>
          <p:spPr bwMode="auto">
            <a:xfrm>
              <a:off x="3852406" y="4971603"/>
              <a:ext cx="942862" cy="285769"/>
            </a:xfrm>
            <a:prstGeom prst="rect">
              <a:avLst/>
            </a:prstGeom>
            <a:noFill/>
            <a:ln w="9525">
              <a:noFill/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Release</a:t>
              </a:r>
            </a:p>
          </p:txBody>
        </p:sp>
        <p:sp>
          <p:nvSpPr>
            <p:cNvPr id="233" name="Text Box 86"/>
            <p:cNvSpPr txBox="1">
              <a:spLocks noChangeArrowheads="1"/>
            </p:cNvSpPr>
            <p:nvPr/>
          </p:nvSpPr>
          <p:spPr bwMode="auto">
            <a:xfrm>
              <a:off x="3887327" y="5433596"/>
              <a:ext cx="907942" cy="261954"/>
            </a:xfrm>
            <a:prstGeom prst="rect">
              <a:avLst/>
            </a:prstGeom>
            <a:noFill/>
            <a:ln w="9525">
              <a:noFill/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Close</a:t>
              </a:r>
            </a:p>
          </p:txBody>
        </p:sp>
        <p:sp>
          <p:nvSpPr>
            <p:cNvPr id="234" name="Lightning Bolt 233"/>
            <p:cNvSpPr/>
            <p:nvPr/>
          </p:nvSpPr>
          <p:spPr bwMode="auto">
            <a:xfrm>
              <a:off x="7180552" y="2218699"/>
              <a:ext cx="265081" cy="330222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5" name="Rounded Rectangle 234"/>
            <p:cNvSpPr/>
            <p:nvPr/>
          </p:nvSpPr>
          <p:spPr bwMode="auto">
            <a:xfrm>
              <a:off x="3132910" y="3685644"/>
              <a:ext cx="1357151" cy="32228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tx1"/>
                  </a:solidFill>
                </a:rPr>
                <a:t>balance = -20</a:t>
              </a:r>
            </a:p>
          </p:txBody>
        </p:sp>
        <p:sp>
          <p:nvSpPr>
            <p:cNvPr id="236" name="Text Box 45"/>
            <p:cNvSpPr txBox="1">
              <a:spLocks noChangeArrowheads="1"/>
            </p:cNvSpPr>
            <p:nvPr/>
          </p:nvSpPr>
          <p:spPr bwMode="auto">
            <a:xfrm>
              <a:off x="3067831" y="2726732"/>
              <a:ext cx="628575" cy="261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Close</a:t>
              </a:r>
            </a:p>
          </p:txBody>
        </p:sp>
        <p:sp>
          <p:nvSpPr>
            <p:cNvPr id="237" name="Text Box 46"/>
            <p:cNvSpPr txBox="1">
              <a:spLocks noChangeArrowheads="1"/>
            </p:cNvSpPr>
            <p:nvPr/>
          </p:nvSpPr>
          <p:spPr bwMode="auto">
            <a:xfrm>
              <a:off x="1505917" y="1994847"/>
              <a:ext cx="796830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Deposit</a:t>
              </a:r>
            </a:p>
          </p:txBody>
        </p:sp>
        <p:sp>
          <p:nvSpPr>
            <p:cNvPr id="238" name="Text Box 47"/>
            <p:cNvSpPr txBox="1">
              <a:spLocks noChangeArrowheads="1"/>
            </p:cNvSpPr>
            <p:nvPr/>
          </p:nvSpPr>
          <p:spPr bwMode="auto">
            <a:xfrm>
              <a:off x="1642426" y="3387175"/>
              <a:ext cx="1068259" cy="261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Withdraw</a:t>
              </a:r>
            </a:p>
          </p:txBody>
        </p:sp>
        <p:sp>
          <p:nvSpPr>
            <p:cNvPr id="239" name="Text Box 41"/>
            <p:cNvSpPr txBox="1">
              <a:spLocks noChangeArrowheads="1"/>
            </p:cNvSpPr>
            <p:nvPr/>
          </p:nvSpPr>
          <p:spPr bwMode="auto">
            <a:xfrm>
              <a:off x="1313852" y="2442551"/>
              <a:ext cx="630163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Open</a:t>
              </a:r>
            </a:p>
          </p:txBody>
        </p:sp>
        <p:sp>
          <p:nvSpPr>
            <p:cNvPr id="240" name="Text Box 63"/>
            <p:cNvSpPr txBox="1">
              <a:spLocks noChangeArrowheads="1"/>
            </p:cNvSpPr>
            <p:nvPr/>
          </p:nvSpPr>
          <p:spPr bwMode="auto">
            <a:xfrm>
              <a:off x="5377367" y="2899781"/>
              <a:ext cx="628575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Open</a:t>
              </a:r>
            </a:p>
          </p:txBody>
        </p:sp>
        <p:sp>
          <p:nvSpPr>
            <p:cNvPr id="241" name="Text Box 65"/>
            <p:cNvSpPr txBox="1">
              <a:spLocks noChangeArrowheads="1"/>
            </p:cNvSpPr>
            <p:nvPr/>
          </p:nvSpPr>
          <p:spPr bwMode="auto">
            <a:xfrm>
              <a:off x="5223398" y="2021836"/>
              <a:ext cx="901592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Withdraw</a:t>
              </a:r>
            </a:p>
          </p:txBody>
        </p:sp>
        <p:sp>
          <p:nvSpPr>
            <p:cNvPr id="242" name="Text Box 70"/>
            <p:cNvSpPr txBox="1">
              <a:spLocks noChangeArrowheads="1"/>
            </p:cNvSpPr>
            <p:nvPr/>
          </p:nvSpPr>
          <p:spPr bwMode="auto">
            <a:xfrm>
              <a:off x="6459913" y="3217302"/>
              <a:ext cx="838100" cy="26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00B050"/>
                  </a:solidFill>
                  <a:latin typeface="+mn-lt"/>
                </a:rPr>
                <a:t>Release</a:t>
              </a:r>
            </a:p>
          </p:txBody>
        </p:sp>
        <p:sp>
          <p:nvSpPr>
            <p:cNvPr id="243" name="Text Box 71"/>
            <p:cNvSpPr txBox="1">
              <a:spLocks noChangeArrowheads="1"/>
            </p:cNvSpPr>
            <p:nvPr/>
          </p:nvSpPr>
          <p:spPr bwMode="auto">
            <a:xfrm>
              <a:off x="6582136" y="2247275"/>
              <a:ext cx="628575" cy="263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  <a:latin typeface="+mn-lt"/>
                </a:rPr>
                <a:t>Freeze</a:t>
              </a:r>
            </a:p>
          </p:txBody>
        </p:sp>
        <p:sp>
          <p:nvSpPr>
            <p:cNvPr id="244" name="Lightning Bolt 243"/>
            <p:cNvSpPr/>
            <p:nvPr/>
          </p:nvSpPr>
          <p:spPr bwMode="auto">
            <a:xfrm>
              <a:off x="5640651" y="4804905"/>
              <a:ext cx="265080" cy="330222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</p:spTree>
    <p:custDataLst>
      <p:tags r:id="rId1"/>
    </p:custDataLst>
  </p:cSld>
  <p:clrMapOvr>
    <a:masterClrMapping/>
  </p:clrMapOvr>
  <p:transition advTm="5039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Protocol Modelling</a:t>
            </a:r>
          </a:p>
        </p:txBody>
      </p:sp>
      <p:sp>
        <p:nvSpPr>
          <p:cNvPr id="116" name="Rectangle 102"/>
          <p:cNvSpPr>
            <a:spLocks noChangeArrowheads="1"/>
          </p:cNvSpPr>
          <p:nvPr/>
        </p:nvSpPr>
        <p:spPr bwMode="auto">
          <a:xfrm>
            <a:off x="647700" y="1612900"/>
            <a:ext cx="7991475" cy="4641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 sz="1400">
              <a:latin typeface="+mn-lt"/>
            </a:endParaRPr>
          </a:p>
        </p:txBody>
      </p:sp>
      <p:grpSp>
        <p:nvGrpSpPr>
          <p:cNvPr id="137" name="Group 136"/>
          <p:cNvGrpSpPr/>
          <p:nvPr/>
        </p:nvGrpSpPr>
        <p:grpSpPr>
          <a:xfrm>
            <a:off x="1087499" y="1855243"/>
            <a:ext cx="7397750" cy="4248150"/>
            <a:chOff x="1087499" y="1855243"/>
            <a:chExt cx="7397750" cy="4248150"/>
          </a:xfrm>
        </p:grpSpPr>
        <p:sp>
          <p:nvSpPr>
            <p:cNvPr id="63" name="Oval 96"/>
            <p:cNvSpPr>
              <a:spLocks noChangeArrowheads="1"/>
            </p:cNvSpPr>
            <p:nvPr/>
          </p:nvSpPr>
          <p:spPr bwMode="auto">
            <a:xfrm>
              <a:off x="2530537" y="3001418"/>
              <a:ext cx="355600" cy="41910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64" name="Line 31"/>
            <p:cNvSpPr>
              <a:spLocks noChangeShapeType="1"/>
            </p:cNvSpPr>
            <p:nvPr/>
          </p:nvSpPr>
          <p:spPr bwMode="auto">
            <a:xfrm>
              <a:off x="2914712" y="2774405"/>
              <a:ext cx="7921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65" name="Line 34"/>
            <p:cNvSpPr>
              <a:spLocks noChangeShapeType="1"/>
            </p:cNvSpPr>
            <p:nvPr/>
          </p:nvSpPr>
          <p:spPr bwMode="auto">
            <a:xfrm rot="720000" flipH="1" flipV="1">
              <a:off x="2851212" y="3099843"/>
              <a:ext cx="50800" cy="1031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66" name="Oval 36"/>
            <p:cNvSpPr>
              <a:spLocks noChangeArrowheads="1"/>
            </p:cNvSpPr>
            <p:nvPr/>
          </p:nvSpPr>
          <p:spPr bwMode="auto">
            <a:xfrm>
              <a:off x="2528949" y="2098130"/>
              <a:ext cx="355600" cy="41910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67" name="Line 37"/>
            <p:cNvSpPr>
              <a:spLocks noChangeShapeType="1"/>
            </p:cNvSpPr>
            <p:nvPr/>
          </p:nvSpPr>
          <p:spPr bwMode="auto">
            <a:xfrm flipH="1">
              <a:off x="2825812" y="2369593"/>
              <a:ext cx="50800" cy="968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68" name="Oval 38"/>
            <p:cNvSpPr>
              <a:spLocks noChangeAspect="1" noChangeArrowheads="1"/>
            </p:cNvSpPr>
            <p:nvPr/>
          </p:nvSpPr>
          <p:spPr bwMode="auto">
            <a:xfrm>
              <a:off x="2376549" y="2445793"/>
              <a:ext cx="685800" cy="687387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69" name="Oval 39"/>
            <p:cNvSpPr>
              <a:spLocks noChangeArrowheads="1"/>
            </p:cNvSpPr>
            <p:nvPr/>
          </p:nvSpPr>
          <p:spPr bwMode="auto">
            <a:xfrm>
              <a:off x="1457387" y="2664868"/>
              <a:ext cx="157162" cy="15875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70" name="Line 40"/>
            <p:cNvSpPr>
              <a:spLocks noChangeShapeType="1"/>
            </p:cNvSpPr>
            <p:nvPr/>
          </p:nvSpPr>
          <p:spPr bwMode="auto">
            <a:xfrm>
              <a:off x="1585974" y="2742655"/>
              <a:ext cx="7858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71" name="Text Box 41"/>
            <p:cNvSpPr txBox="1">
              <a:spLocks noChangeArrowheads="1"/>
            </p:cNvSpPr>
            <p:nvPr/>
          </p:nvSpPr>
          <p:spPr bwMode="auto">
            <a:xfrm>
              <a:off x="1617724" y="2469605"/>
              <a:ext cx="630238" cy="263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Open</a:t>
              </a:r>
            </a:p>
          </p:txBody>
        </p:sp>
        <p:sp>
          <p:nvSpPr>
            <p:cNvPr id="72" name="Oval 42"/>
            <p:cNvSpPr>
              <a:spLocks noChangeAspect="1" noChangeArrowheads="1"/>
            </p:cNvSpPr>
            <p:nvPr/>
          </p:nvSpPr>
          <p:spPr bwMode="auto">
            <a:xfrm>
              <a:off x="3713224" y="2448968"/>
              <a:ext cx="652463" cy="654050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73" name="Text Box 43"/>
            <p:cNvSpPr txBox="1">
              <a:spLocks noChangeArrowheads="1"/>
            </p:cNvSpPr>
            <p:nvPr/>
          </p:nvSpPr>
          <p:spPr bwMode="auto">
            <a:xfrm>
              <a:off x="2443224" y="2629943"/>
              <a:ext cx="628650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 algn="ctr">
                <a:spcAft>
                  <a:spcPts val="1300"/>
                </a:spcAft>
                <a:defRPr/>
              </a:pPr>
              <a:r>
                <a:rPr lang="en-US" sz="1400" b="1" dirty="0">
                  <a:latin typeface="+mn-lt"/>
                </a:rPr>
                <a:t>Active</a:t>
              </a:r>
            </a:p>
          </p:txBody>
        </p:sp>
        <p:sp>
          <p:nvSpPr>
            <p:cNvPr id="74" name="Text Box 44"/>
            <p:cNvSpPr txBox="1">
              <a:spLocks noChangeArrowheads="1"/>
            </p:cNvSpPr>
            <p:nvPr/>
          </p:nvSpPr>
          <p:spPr bwMode="auto">
            <a:xfrm>
              <a:off x="3702112" y="2626768"/>
              <a:ext cx="663575" cy="263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 algn="ctr">
                <a:spcAft>
                  <a:spcPts val="1300"/>
                </a:spcAft>
                <a:defRPr/>
              </a:pPr>
              <a:r>
                <a:rPr lang="en-US" sz="1400" b="1">
                  <a:latin typeface="+mn-lt"/>
                </a:rPr>
                <a:t>Closed</a:t>
              </a:r>
            </a:p>
          </p:txBody>
        </p:sp>
        <p:sp>
          <p:nvSpPr>
            <p:cNvPr id="75" name="Text Box 45"/>
            <p:cNvSpPr txBox="1">
              <a:spLocks noChangeArrowheads="1"/>
            </p:cNvSpPr>
            <p:nvPr/>
          </p:nvSpPr>
          <p:spPr bwMode="auto">
            <a:xfrm>
              <a:off x="3006787" y="2433093"/>
              <a:ext cx="628650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Close</a:t>
              </a:r>
            </a:p>
          </p:txBody>
        </p:sp>
        <p:sp>
          <p:nvSpPr>
            <p:cNvPr id="76" name="Text Box 46"/>
            <p:cNvSpPr txBox="1">
              <a:spLocks noChangeArrowheads="1"/>
            </p:cNvSpPr>
            <p:nvPr/>
          </p:nvSpPr>
          <p:spPr bwMode="auto">
            <a:xfrm>
              <a:off x="1784412" y="1982243"/>
              <a:ext cx="796925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Deposit</a:t>
              </a:r>
            </a:p>
          </p:txBody>
        </p:sp>
        <p:sp>
          <p:nvSpPr>
            <p:cNvPr id="77" name="Text Box 47"/>
            <p:cNvSpPr txBox="1">
              <a:spLocks noChangeArrowheads="1"/>
            </p:cNvSpPr>
            <p:nvPr/>
          </p:nvSpPr>
          <p:spPr bwMode="auto">
            <a:xfrm>
              <a:off x="2876612" y="3115718"/>
              <a:ext cx="1068387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Withdraw</a:t>
              </a:r>
            </a:p>
          </p:txBody>
        </p:sp>
        <p:grpSp>
          <p:nvGrpSpPr>
            <p:cNvPr id="21592" name="Group 116"/>
            <p:cNvGrpSpPr>
              <a:grpSpLocks/>
            </p:cNvGrpSpPr>
            <p:nvPr/>
          </p:nvGrpSpPr>
          <p:grpSpPr bwMode="auto">
            <a:xfrm>
              <a:off x="1192274" y="1918743"/>
              <a:ext cx="3616623" cy="1945348"/>
              <a:chOff x="1014413" y="1839913"/>
              <a:chExt cx="3616623" cy="1945348"/>
            </a:xfrm>
          </p:grpSpPr>
          <p:sp>
            <p:nvSpPr>
              <p:cNvPr id="21638" name="AutoShape 48"/>
              <p:cNvSpPr>
                <a:spLocks noChangeArrowheads="1"/>
              </p:cNvSpPr>
              <p:nvPr/>
            </p:nvSpPr>
            <p:spPr bwMode="auto">
              <a:xfrm>
                <a:off x="2828925" y="1839913"/>
                <a:ext cx="1738313" cy="488950"/>
              </a:xfrm>
              <a:prstGeom prst="wedgeRoundRectCallout">
                <a:avLst>
                  <a:gd name="adj1" fmla="val -56866"/>
                  <a:gd name="adj2" fmla="val 19440"/>
                  <a:gd name="adj3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r>
                  <a:rPr lang="en-US" sz="1000" i="0">
                    <a:latin typeface="Courier New" pitchFamily="49" charset="0"/>
                    <a:cs typeface="Courier New" pitchFamily="49" charset="0"/>
                  </a:rPr>
                  <a:t>balance := balance + Deposit.amount;</a:t>
                </a:r>
              </a:p>
            </p:txBody>
          </p:sp>
          <p:sp>
            <p:nvSpPr>
              <p:cNvPr id="21639" name="AutoShape 49"/>
              <p:cNvSpPr>
                <a:spLocks noChangeArrowheads="1"/>
              </p:cNvSpPr>
              <p:nvPr/>
            </p:nvSpPr>
            <p:spPr bwMode="auto">
              <a:xfrm>
                <a:off x="2892723" y="3312186"/>
                <a:ext cx="1738313" cy="473075"/>
              </a:xfrm>
              <a:prstGeom prst="wedgeRoundRectCallout">
                <a:avLst>
                  <a:gd name="adj1" fmla="val -63111"/>
                  <a:gd name="adj2" fmla="val -49440"/>
                  <a:gd name="adj3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r>
                  <a:rPr lang="en-US" sz="1000" i="0">
                    <a:latin typeface="Courier New" pitchFamily="49" charset="0"/>
                    <a:cs typeface="Courier New" pitchFamily="49" charset="0"/>
                  </a:rPr>
                  <a:t>balance := balance - Withdraw.amount;</a:t>
                </a:r>
              </a:p>
            </p:txBody>
          </p:sp>
          <p:sp>
            <p:nvSpPr>
              <p:cNvPr id="21640" name="AutoShape 50"/>
              <p:cNvSpPr>
                <a:spLocks noChangeArrowheads="1"/>
              </p:cNvSpPr>
              <p:nvPr/>
            </p:nvSpPr>
            <p:spPr bwMode="auto">
              <a:xfrm>
                <a:off x="1014413" y="2863850"/>
                <a:ext cx="1222375" cy="296863"/>
              </a:xfrm>
              <a:prstGeom prst="wedgeRoundRectCallout">
                <a:avLst>
                  <a:gd name="adj1" fmla="val 8185"/>
                  <a:gd name="adj2" fmla="val -95778"/>
                  <a:gd name="adj3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r>
                  <a:rPr lang="en-US" sz="1000" i="0">
                    <a:latin typeface="Courier New" pitchFamily="49" charset="0"/>
                    <a:cs typeface="Courier New" pitchFamily="49" charset="0"/>
                  </a:rPr>
                  <a:t>balance := 0;</a:t>
                </a:r>
              </a:p>
            </p:txBody>
          </p:sp>
        </p:grpSp>
        <p:sp>
          <p:nvSpPr>
            <p:cNvPr id="81" name="Rectangle 51"/>
            <p:cNvSpPr>
              <a:spLocks noChangeArrowheads="1"/>
            </p:cNvSpPr>
            <p:nvPr/>
          </p:nvSpPr>
          <p:spPr bwMode="auto">
            <a:xfrm>
              <a:off x="1087499" y="1855243"/>
              <a:ext cx="3783013" cy="230981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82" name="Text Box 52"/>
            <p:cNvSpPr txBox="1">
              <a:spLocks noChangeArrowheads="1"/>
            </p:cNvSpPr>
            <p:nvPr/>
          </p:nvSpPr>
          <p:spPr bwMode="auto">
            <a:xfrm>
              <a:off x="1093849" y="3801518"/>
              <a:ext cx="2311400" cy="27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en-US" sz="1800" b="1" dirty="0">
                  <a:latin typeface="+mn-lt"/>
                </a:rPr>
                <a:t>Account  Machine  1</a:t>
              </a:r>
            </a:p>
          </p:txBody>
        </p:sp>
        <p:grpSp>
          <p:nvGrpSpPr>
            <p:cNvPr id="21595" name="Group 117"/>
            <p:cNvGrpSpPr>
              <a:grpSpLocks/>
            </p:cNvGrpSpPr>
            <p:nvPr/>
          </p:nvGrpSpPr>
          <p:grpSpPr bwMode="auto">
            <a:xfrm>
              <a:off x="5034024" y="1855243"/>
              <a:ext cx="3451225" cy="2309812"/>
              <a:chOff x="4856163" y="1777048"/>
              <a:chExt cx="3450590" cy="2308543"/>
            </a:xfrm>
          </p:grpSpPr>
          <p:sp>
            <p:nvSpPr>
              <p:cNvPr id="83" name="Oval 55"/>
              <p:cNvSpPr>
                <a:spLocks noChangeArrowheads="1"/>
              </p:cNvSpPr>
              <p:nvPr/>
            </p:nvSpPr>
            <p:spPr bwMode="auto">
              <a:xfrm rot="5400000">
                <a:off x="6552995" y="2505155"/>
                <a:ext cx="580706" cy="847569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 rot="10800000" vert="eaVert"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84" name="Line 56"/>
              <p:cNvSpPr>
                <a:spLocks noChangeShapeType="1"/>
              </p:cNvSpPr>
              <p:nvPr/>
            </p:nvSpPr>
            <p:spPr bwMode="auto">
              <a:xfrm rot="5400000" flipH="1">
                <a:off x="6517980" y="3084411"/>
                <a:ext cx="53945" cy="9840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85" name="Line 57"/>
              <p:cNvSpPr>
                <a:spLocks noChangeShapeType="1"/>
              </p:cNvSpPr>
              <p:nvPr/>
            </p:nvSpPr>
            <p:spPr bwMode="auto">
              <a:xfrm rot="5400000" flipV="1">
                <a:off x="7104453" y="2667921"/>
                <a:ext cx="55532" cy="9840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86" name="Oval 58"/>
              <p:cNvSpPr>
                <a:spLocks noChangeArrowheads="1"/>
              </p:cNvSpPr>
              <p:nvPr/>
            </p:nvSpPr>
            <p:spPr bwMode="auto">
              <a:xfrm>
                <a:off x="6086250" y="2229236"/>
                <a:ext cx="355535" cy="445843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87" name="Line 59"/>
              <p:cNvSpPr>
                <a:spLocks noChangeShapeType="1"/>
              </p:cNvSpPr>
              <p:nvPr/>
            </p:nvSpPr>
            <p:spPr bwMode="auto">
              <a:xfrm flipH="1">
                <a:off x="6403691" y="2518003"/>
                <a:ext cx="33331" cy="682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88" name="Oval 60"/>
              <p:cNvSpPr>
                <a:spLocks noChangeAspect="1" noChangeArrowheads="1"/>
              </p:cNvSpPr>
              <p:nvPr/>
            </p:nvSpPr>
            <p:spPr bwMode="auto">
              <a:xfrm>
                <a:off x="5937052" y="2556082"/>
                <a:ext cx="653930" cy="652105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89" name="Oval 61"/>
              <p:cNvSpPr>
                <a:spLocks noChangeArrowheads="1"/>
              </p:cNvSpPr>
              <p:nvPr/>
            </p:nvSpPr>
            <p:spPr bwMode="auto">
              <a:xfrm>
                <a:off x="5313279" y="2773450"/>
                <a:ext cx="157134" cy="16024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90" name="Line 62"/>
              <p:cNvSpPr>
                <a:spLocks noChangeShapeType="1"/>
              </p:cNvSpPr>
              <p:nvPr/>
            </p:nvSpPr>
            <p:spPr bwMode="auto">
              <a:xfrm>
                <a:off x="5419622" y="2852782"/>
                <a:ext cx="51425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91" name="Text Box 63"/>
              <p:cNvSpPr txBox="1">
                <a:spLocks noChangeArrowheads="1"/>
              </p:cNvSpPr>
              <p:nvPr/>
            </p:nvSpPr>
            <p:spPr bwMode="auto">
              <a:xfrm>
                <a:off x="5383116" y="2905140"/>
                <a:ext cx="628534" cy="2617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4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Open</a:t>
                </a:r>
              </a:p>
            </p:txBody>
          </p:sp>
          <p:sp>
            <p:nvSpPr>
              <p:cNvPr id="92" name="Text Box 64"/>
              <p:cNvSpPr txBox="1">
                <a:spLocks noChangeArrowheads="1"/>
              </p:cNvSpPr>
              <p:nvPr/>
            </p:nvSpPr>
            <p:spPr bwMode="auto">
              <a:xfrm>
                <a:off x="5902134" y="2590988"/>
                <a:ext cx="723767" cy="48868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en-US" sz="1400" b="1">
                    <a:latin typeface="+mn-lt"/>
                  </a:rPr>
                  <a:t>Un-frozen</a:t>
                </a:r>
              </a:p>
            </p:txBody>
          </p:sp>
          <p:sp>
            <p:nvSpPr>
              <p:cNvPr id="93" name="Text Box 65"/>
              <p:cNvSpPr txBox="1">
                <a:spLocks noChangeArrowheads="1"/>
              </p:cNvSpPr>
              <p:nvPr/>
            </p:nvSpPr>
            <p:spPr bwMode="auto">
              <a:xfrm>
                <a:off x="5351372" y="2027735"/>
                <a:ext cx="901534" cy="263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4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Withdraw</a:t>
                </a:r>
              </a:p>
            </p:txBody>
          </p:sp>
          <p:sp>
            <p:nvSpPr>
              <p:cNvPr id="94" name="Rectangle 66"/>
              <p:cNvSpPr>
                <a:spLocks noChangeArrowheads="1"/>
              </p:cNvSpPr>
              <p:nvPr/>
            </p:nvSpPr>
            <p:spPr bwMode="auto">
              <a:xfrm>
                <a:off x="4856163" y="1777048"/>
                <a:ext cx="3450590" cy="2308543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95" name="Text Box 67"/>
              <p:cNvSpPr txBox="1">
                <a:spLocks noChangeArrowheads="1"/>
              </p:cNvSpPr>
              <p:nvPr/>
            </p:nvSpPr>
            <p:spPr bwMode="auto">
              <a:xfrm>
                <a:off x="4884733" y="3722254"/>
                <a:ext cx="2190347" cy="27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sz="1800" b="1" dirty="0">
                    <a:latin typeface="+mn-lt"/>
                  </a:rPr>
                  <a:t>Account  Machine  2</a:t>
                </a:r>
              </a:p>
            </p:txBody>
          </p:sp>
          <p:sp>
            <p:nvSpPr>
              <p:cNvPr id="96" name="Oval 68"/>
              <p:cNvSpPr>
                <a:spLocks noChangeAspect="1" noChangeArrowheads="1"/>
              </p:cNvSpPr>
              <p:nvPr/>
            </p:nvSpPr>
            <p:spPr bwMode="auto">
              <a:xfrm>
                <a:off x="7143330" y="2583055"/>
                <a:ext cx="653930" cy="653691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97" name="Text Box 69"/>
              <p:cNvSpPr txBox="1">
                <a:spLocks noChangeArrowheads="1"/>
              </p:cNvSpPr>
              <p:nvPr/>
            </p:nvSpPr>
            <p:spPr bwMode="auto">
              <a:xfrm>
                <a:off x="7133807" y="2765517"/>
                <a:ext cx="663453" cy="2617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 algn="ctr">
                  <a:spcAft>
                    <a:spcPts val="1300"/>
                  </a:spcAft>
                  <a:defRPr/>
                </a:pPr>
                <a:r>
                  <a:rPr lang="en-US" sz="1400" b="1">
                    <a:latin typeface="+mn-lt"/>
                  </a:rPr>
                  <a:t>Frozen</a:t>
                </a:r>
              </a:p>
            </p:txBody>
          </p:sp>
          <p:sp>
            <p:nvSpPr>
              <p:cNvPr id="98" name="Text Box 70"/>
              <p:cNvSpPr txBox="1">
                <a:spLocks noChangeArrowheads="1"/>
              </p:cNvSpPr>
              <p:nvPr/>
            </p:nvSpPr>
            <p:spPr bwMode="auto">
              <a:xfrm>
                <a:off x="6492575" y="3263718"/>
                <a:ext cx="838046" cy="2617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4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Release</a:t>
                </a:r>
              </a:p>
            </p:txBody>
          </p:sp>
          <p:sp>
            <p:nvSpPr>
              <p:cNvPr id="99" name="Text Box 71"/>
              <p:cNvSpPr txBox="1">
                <a:spLocks noChangeArrowheads="1"/>
              </p:cNvSpPr>
              <p:nvPr/>
            </p:nvSpPr>
            <p:spPr bwMode="auto">
              <a:xfrm>
                <a:off x="6587807" y="2253036"/>
                <a:ext cx="628534" cy="263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4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Freeze</a:t>
                </a:r>
              </a:p>
            </p:txBody>
          </p:sp>
        </p:grpSp>
        <p:grpSp>
          <p:nvGrpSpPr>
            <p:cNvPr id="21596" name="Group 116"/>
            <p:cNvGrpSpPr>
              <a:grpSpLocks/>
            </p:cNvGrpSpPr>
            <p:nvPr/>
          </p:nvGrpSpPr>
          <p:grpSpPr bwMode="auto">
            <a:xfrm>
              <a:off x="3074015" y="4317455"/>
              <a:ext cx="3783012" cy="1785938"/>
              <a:chOff x="909638" y="4238625"/>
              <a:chExt cx="3783012" cy="1785938"/>
            </a:xfrm>
          </p:grpSpPr>
          <p:sp>
            <p:nvSpPr>
              <p:cNvPr id="107" name="Line 83"/>
              <p:cNvSpPr>
                <a:spLocks noChangeShapeType="1"/>
              </p:cNvSpPr>
              <p:nvPr/>
            </p:nvSpPr>
            <p:spPr bwMode="auto">
              <a:xfrm>
                <a:off x="1789113" y="5264150"/>
                <a:ext cx="8270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108" name="Text Box 84"/>
              <p:cNvSpPr txBox="1">
                <a:spLocks noChangeArrowheads="1"/>
              </p:cNvSpPr>
              <p:nvPr/>
            </p:nvSpPr>
            <p:spPr bwMode="auto">
              <a:xfrm>
                <a:off x="1855788" y="4964113"/>
                <a:ext cx="942975" cy="65405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 type="stealth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r>
                  <a:rPr lang="en-US" sz="14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Release</a:t>
                </a:r>
              </a:p>
            </p:txBody>
          </p:sp>
          <p:sp>
            <p:nvSpPr>
              <p:cNvPr id="109" name="Text Box 86"/>
              <p:cNvSpPr txBox="1">
                <a:spLocks noChangeArrowheads="1"/>
              </p:cNvSpPr>
              <p:nvPr/>
            </p:nvSpPr>
            <p:spPr bwMode="auto">
              <a:xfrm>
                <a:off x="1890713" y="5440363"/>
                <a:ext cx="908050" cy="26193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 type="stealth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r>
                  <a:rPr lang="en-US" sz="14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Close</a:t>
                </a:r>
              </a:p>
            </p:txBody>
          </p:sp>
          <p:sp>
            <p:nvSpPr>
              <p:cNvPr id="110" name="Line 87"/>
              <p:cNvSpPr>
                <a:spLocks noChangeShapeType="1"/>
              </p:cNvSpPr>
              <p:nvPr/>
            </p:nvSpPr>
            <p:spPr bwMode="auto">
              <a:xfrm>
                <a:off x="1789113" y="5478463"/>
                <a:ext cx="8270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111" name="Oval 88"/>
              <p:cNvSpPr>
                <a:spLocks noChangeAspect="1" noChangeArrowheads="1"/>
              </p:cNvSpPr>
              <p:nvPr/>
            </p:nvSpPr>
            <p:spPr bwMode="auto">
              <a:xfrm>
                <a:off x="1152526" y="5046663"/>
                <a:ext cx="654050" cy="652462"/>
              </a:xfrm>
              <a:prstGeom prst="ellipse">
                <a:avLst/>
              </a:prstGeom>
              <a:solidFill>
                <a:srgbClr val="DDDDDD"/>
              </a:solidFill>
              <a:ln w="38100" cmpd="dbl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112" name="Text Box 89"/>
              <p:cNvSpPr txBox="1">
                <a:spLocks noChangeArrowheads="1"/>
              </p:cNvSpPr>
              <p:nvPr/>
            </p:nvSpPr>
            <p:spPr bwMode="auto">
              <a:xfrm>
                <a:off x="1166813" y="5094288"/>
                <a:ext cx="628650" cy="4619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400" b="1">
                    <a:latin typeface="+mn-lt"/>
                  </a:rPr>
                  <a:t>In </a:t>
                </a:r>
                <a:br>
                  <a:rPr lang="en-US" sz="1400" b="1">
                    <a:latin typeface="+mn-lt"/>
                  </a:rPr>
                </a:br>
                <a:r>
                  <a:rPr lang="en-US" sz="1400" b="1">
                    <a:latin typeface="+mn-lt"/>
                  </a:rPr>
                  <a:t>Credit</a:t>
                </a:r>
              </a:p>
            </p:txBody>
          </p:sp>
          <p:sp>
            <p:nvSpPr>
              <p:cNvPr id="113" name="Rectangle 90"/>
              <p:cNvSpPr>
                <a:spLocks noChangeArrowheads="1"/>
              </p:cNvSpPr>
              <p:nvPr/>
            </p:nvSpPr>
            <p:spPr bwMode="auto">
              <a:xfrm>
                <a:off x="909638" y="4238625"/>
                <a:ext cx="3783013" cy="178593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114" name="Text Box 91"/>
              <p:cNvSpPr txBox="1">
                <a:spLocks noChangeArrowheads="1"/>
              </p:cNvSpPr>
              <p:nvPr/>
            </p:nvSpPr>
            <p:spPr bwMode="auto">
              <a:xfrm>
                <a:off x="1014413" y="4291013"/>
                <a:ext cx="3373438" cy="687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>
                  <a:defRPr/>
                </a:pPr>
                <a:r>
                  <a:rPr lang="en-US" sz="1400" b="1" dirty="0">
                    <a:solidFill>
                      <a:srgbClr val="7030A0"/>
                    </a:solidFill>
                    <a:latin typeface="+mn-lt"/>
                  </a:rPr>
                  <a:t>State Function:</a:t>
                </a:r>
              </a:p>
              <a:p>
                <a:pPr>
                  <a:defRPr/>
                </a:pPr>
                <a:r>
                  <a:rPr lang="en-US" sz="1050" i="0" dirty="0">
                    <a:solidFill>
                      <a:srgbClr val="7030A0"/>
                    </a:solidFill>
                    <a:latin typeface="Courier New" pitchFamily="49" charset="0"/>
                    <a:cs typeface="Courier New" pitchFamily="49" charset="0"/>
                  </a:rPr>
                  <a:t> if (balance &lt; 0) return “Overdrawn”;</a:t>
                </a:r>
              </a:p>
              <a:p>
                <a:pPr>
                  <a:defRPr/>
                </a:pPr>
                <a:r>
                  <a:rPr lang="en-US" sz="1050" i="0" dirty="0">
                    <a:solidFill>
                      <a:srgbClr val="7030A0"/>
                    </a:solidFill>
                    <a:latin typeface="Courier New" pitchFamily="49" charset="0"/>
                    <a:cs typeface="Courier New" pitchFamily="49" charset="0"/>
                  </a:rPr>
                  <a:t> else return “In Credit”;</a:t>
                </a:r>
              </a:p>
            </p:txBody>
          </p:sp>
          <p:sp>
            <p:nvSpPr>
              <p:cNvPr id="115" name="Text Box 92"/>
              <p:cNvSpPr txBox="1">
                <a:spLocks noChangeArrowheads="1"/>
              </p:cNvSpPr>
              <p:nvPr/>
            </p:nvSpPr>
            <p:spPr bwMode="auto">
              <a:xfrm>
                <a:off x="909638" y="5727700"/>
                <a:ext cx="2270125" cy="2714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sz="1800" b="1" dirty="0">
                    <a:latin typeface="+mn-lt"/>
                  </a:rPr>
                  <a:t>Account  Machine  3</a:t>
                </a:r>
              </a:p>
            </p:txBody>
          </p:sp>
          <p:grpSp>
            <p:nvGrpSpPr>
              <p:cNvPr id="21618" name="Group 128"/>
              <p:cNvGrpSpPr>
                <a:grpSpLocks/>
              </p:cNvGrpSpPr>
              <p:nvPr/>
            </p:nvGrpSpPr>
            <p:grpSpPr bwMode="auto">
              <a:xfrm>
                <a:off x="3730625" y="5059363"/>
                <a:ext cx="654050" cy="652462"/>
                <a:chOff x="3184684" y="5058728"/>
                <a:chExt cx="653098" cy="653098"/>
              </a:xfrm>
            </p:grpSpPr>
            <p:sp>
              <p:nvSpPr>
                <p:cNvPr id="127" name="Oval 88"/>
                <p:cNvSpPr>
                  <a:spLocks noChangeAspect="1" noChangeArrowheads="1"/>
                </p:cNvSpPr>
                <p:nvPr/>
              </p:nvSpPr>
              <p:spPr bwMode="auto">
                <a:xfrm>
                  <a:off x="3184685" y="5058728"/>
                  <a:ext cx="653098" cy="653098"/>
                </a:xfrm>
                <a:prstGeom prst="ellipse">
                  <a:avLst/>
                </a:prstGeom>
                <a:solidFill>
                  <a:srgbClr val="DDDDDD"/>
                </a:solidFill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400" b="1">
                    <a:latin typeface="+mn-lt"/>
                  </a:endParaRPr>
                </a:p>
              </p:txBody>
            </p:sp>
            <p:sp>
              <p:nvSpPr>
                <p:cNvPr id="128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3186270" y="5107988"/>
                  <a:ext cx="627735" cy="4608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tIns="36000" rIns="36000" bIns="36000"/>
                <a:lstStyle/>
                <a:p>
                  <a:pPr algn="ctr">
                    <a:defRPr/>
                  </a:pPr>
                  <a:r>
                    <a:rPr lang="en-US" sz="1400" b="1" dirty="0">
                      <a:latin typeface="+mn-lt"/>
                    </a:rPr>
                    <a:t>Over-</a:t>
                  </a:r>
                  <a:br>
                    <a:rPr lang="en-US" sz="1400" b="1" dirty="0">
                      <a:latin typeface="+mn-lt"/>
                    </a:rPr>
                  </a:br>
                  <a:r>
                    <a:rPr lang="en-US" sz="1400" b="1" dirty="0">
                      <a:latin typeface="+mn-lt"/>
                    </a:rPr>
                    <a:t>drawn</a:t>
                  </a:r>
                </a:p>
              </p:txBody>
            </p:sp>
          </p:grpSp>
        </p:grpSp>
      </p:grpSp>
      <p:grpSp>
        <p:nvGrpSpPr>
          <p:cNvPr id="10" name="Group 253"/>
          <p:cNvGrpSpPr>
            <a:grpSpLocks/>
          </p:cNvGrpSpPr>
          <p:nvPr/>
        </p:nvGrpSpPr>
        <p:grpSpPr bwMode="auto">
          <a:xfrm>
            <a:off x="6351649" y="2429747"/>
            <a:ext cx="2016125" cy="3184526"/>
            <a:chOff x="6488953" y="2027237"/>
            <a:chExt cx="2017094" cy="3184395"/>
          </a:xfrm>
        </p:grpSpPr>
        <p:sp>
          <p:nvSpPr>
            <p:cNvPr id="252" name="Pentagon 251"/>
            <p:cNvSpPr/>
            <p:nvPr/>
          </p:nvSpPr>
          <p:spPr>
            <a:xfrm flipH="1">
              <a:off x="6495306" y="2027237"/>
              <a:ext cx="2010741" cy="1565210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/>
                <a:t>Topological</a:t>
              </a:r>
            </a:p>
            <a:p>
              <a:pPr algn="ctr">
                <a:defRPr/>
              </a:pPr>
              <a:r>
                <a:rPr lang="en-GB" sz="1800" dirty="0"/>
                <a:t>(State is driven</a:t>
              </a:r>
              <a:br>
                <a:rPr lang="en-GB" sz="1800" dirty="0"/>
              </a:br>
              <a:r>
                <a:rPr lang="en-GB" sz="1800" dirty="0"/>
                <a:t>by transitions)</a:t>
              </a:r>
            </a:p>
          </p:txBody>
        </p:sp>
        <p:sp>
          <p:nvSpPr>
            <p:cNvPr id="253" name="Pentagon 252"/>
            <p:cNvSpPr/>
            <p:nvPr/>
          </p:nvSpPr>
          <p:spPr>
            <a:xfrm flipH="1">
              <a:off x="6488953" y="3646421"/>
              <a:ext cx="2010741" cy="1565211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/>
                <a:t>Non-Topological</a:t>
              </a:r>
            </a:p>
            <a:p>
              <a:pPr algn="ctr">
                <a:defRPr/>
              </a:pPr>
              <a:r>
                <a:rPr lang="en-GB" sz="1800" dirty="0"/>
                <a:t>(State  is calculated)</a:t>
              </a: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938273" y="2456735"/>
            <a:ext cx="5326064" cy="3059112"/>
            <a:chOff x="1062038" y="-2643327"/>
            <a:chExt cx="5326064" cy="3059112"/>
          </a:xfrm>
        </p:grpSpPr>
        <p:sp>
          <p:nvSpPr>
            <p:cNvPr id="138" name="Oval 96"/>
            <p:cNvSpPr>
              <a:spLocks noChangeArrowheads="1"/>
            </p:cNvSpPr>
            <p:nvPr/>
          </p:nvSpPr>
          <p:spPr bwMode="auto">
            <a:xfrm>
              <a:off x="2100263" y="-1817827"/>
              <a:ext cx="257175" cy="30162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000" b="1">
                <a:latin typeface="+mn-lt"/>
              </a:endParaRPr>
            </a:p>
          </p:txBody>
        </p:sp>
        <p:sp>
          <p:nvSpPr>
            <p:cNvPr id="139" name="Line 31"/>
            <p:cNvSpPr>
              <a:spLocks noChangeShapeType="1"/>
            </p:cNvSpPr>
            <p:nvPr/>
          </p:nvSpPr>
          <p:spPr bwMode="auto">
            <a:xfrm>
              <a:off x="2378075" y="-1981340"/>
              <a:ext cx="5699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000" b="1">
                <a:latin typeface="+mn-lt"/>
              </a:endParaRPr>
            </a:p>
          </p:txBody>
        </p:sp>
        <p:sp>
          <p:nvSpPr>
            <p:cNvPr id="140" name="Line 34"/>
            <p:cNvSpPr>
              <a:spLocks noChangeShapeType="1"/>
            </p:cNvSpPr>
            <p:nvPr/>
          </p:nvSpPr>
          <p:spPr bwMode="auto">
            <a:xfrm rot="720000" flipH="1" flipV="1">
              <a:off x="2332038" y="-1746390"/>
              <a:ext cx="36512" cy="730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000" b="1">
                <a:latin typeface="+mn-lt"/>
              </a:endParaRPr>
            </a:p>
          </p:txBody>
        </p:sp>
        <p:sp>
          <p:nvSpPr>
            <p:cNvPr id="141" name="Oval 36"/>
            <p:cNvSpPr>
              <a:spLocks noChangeArrowheads="1"/>
            </p:cNvSpPr>
            <p:nvPr/>
          </p:nvSpPr>
          <p:spPr bwMode="auto">
            <a:xfrm>
              <a:off x="2100263" y="-2468702"/>
              <a:ext cx="255587" cy="30162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000" b="1">
                <a:latin typeface="+mn-lt"/>
              </a:endParaRPr>
            </a:p>
          </p:txBody>
        </p:sp>
        <p:sp>
          <p:nvSpPr>
            <p:cNvPr id="142" name="Line 37"/>
            <p:cNvSpPr>
              <a:spLocks noChangeShapeType="1"/>
            </p:cNvSpPr>
            <p:nvPr/>
          </p:nvSpPr>
          <p:spPr bwMode="auto">
            <a:xfrm flipH="1">
              <a:off x="2312988" y="-2273440"/>
              <a:ext cx="36512" cy="698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000" b="1">
                <a:latin typeface="+mn-lt"/>
              </a:endParaRPr>
            </a:p>
          </p:txBody>
        </p:sp>
        <p:sp>
          <p:nvSpPr>
            <p:cNvPr id="143" name="Oval 38"/>
            <p:cNvSpPr>
              <a:spLocks noChangeAspect="1" noChangeArrowheads="1"/>
            </p:cNvSpPr>
            <p:nvPr/>
          </p:nvSpPr>
          <p:spPr bwMode="auto">
            <a:xfrm>
              <a:off x="1990725" y="-2217877"/>
              <a:ext cx="493713" cy="495300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000" b="1">
                <a:latin typeface="+mn-lt"/>
              </a:endParaRPr>
            </a:p>
          </p:txBody>
        </p:sp>
        <p:sp>
          <p:nvSpPr>
            <p:cNvPr id="144" name="Oval 39"/>
            <p:cNvSpPr>
              <a:spLocks noChangeArrowheads="1"/>
            </p:cNvSpPr>
            <p:nvPr/>
          </p:nvSpPr>
          <p:spPr bwMode="auto">
            <a:xfrm>
              <a:off x="1328738" y="-2060715"/>
              <a:ext cx="112712" cy="1143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000" b="1">
                <a:latin typeface="+mn-lt"/>
              </a:endParaRPr>
            </a:p>
          </p:txBody>
        </p:sp>
        <p:sp>
          <p:nvSpPr>
            <p:cNvPr id="145" name="Line 40"/>
            <p:cNvSpPr>
              <a:spLocks noChangeShapeType="1"/>
            </p:cNvSpPr>
            <p:nvPr/>
          </p:nvSpPr>
          <p:spPr bwMode="auto">
            <a:xfrm>
              <a:off x="1420813" y="-2003565"/>
              <a:ext cx="5651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000" b="1">
                <a:latin typeface="+mn-lt"/>
              </a:endParaRPr>
            </a:p>
          </p:txBody>
        </p:sp>
        <p:sp>
          <p:nvSpPr>
            <p:cNvPr id="146" name="Text Box 41"/>
            <p:cNvSpPr txBox="1">
              <a:spLocks noChangeArrowheads="1"/>
            </p:cNvSpPr>
            <p:nvPr/>
          </p:nvSpPr>
          <p:spPr bwMode="auto">
            <a:xfrm>
              <a:off x="1443038" y="-2200415"/>
              <a:ext cx="454025" cy="188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Open</a:t>
              </a:r>
            </a:p>
          </p:txBody>
        </p:sp>
        <p:sp>
          <p:nvSpPr>
            <p:cNvPr id="147" name="Oval 42"/>
            <p:cNvSpPr>
              <a:spLocks noChangeAspect="1" noChangeArrowheads="1"/>
            </p:cNvSpPr>
            <p:nvPr/>
          </p:nvSpPr>
          <p:spPr bwMode="auto">
            <a:xfrm>
              <a:off x="2952750" y="-2216290"/>
              <a:ext cx="469900" cy="471488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000" b="1">
                <a:latin typeface="+mn-lt"/>
              </a:endParaRPr>
            </a:p>
          </p:txBody>
        </p:sp>
        <p:sp>
          <p:nvSpPr>
            <p:cNvPr id="148" name="Text Box 43"/>
            <p:cNvSpPr txBox="1">
              <a:spLocks noChangeArrowheads="1"/>
            </p:cNvSpPr>
            <p:nvPr/>
          </p:nvSpPr>
          <p:spPr bwMode="auto">
            <a:xfrm>
              <a:off x="2038350" y="-2086115"/>
              <a:ext cx="452438" cy="188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 algn="ctr">
                <a:spcAft>
                  <a:spcPts val="1300"/>
                </a:spcAft>
                <a:defRPr/>
              </a:pPr>
              <a:r>
                <a:rPr lang="en-US" sz="1000" b="1" dirty="0">
                  <a:latin typeface="+mn-lt"/>
                </a:rPr>
                <a:t>Active</a:t>
              </a:r>
            </a:p>
          </p:txBody>
        </p:sp>
        <p:sp>
          <p:nvSpPr>
            <p:cNvPr id="149" name="Text Box 44"/>
            <p:cNvSpPr txBox="1">
              <a:spLocks noChangeArrowheads="1"/>
            </p:cNvSpPr>
            <p:nvPr/>
          </p:nvSpPr>
          <p:spPr bwMode="auto">
            <a:xfrm>
              <a:off x="2944813" y="-2087702"/>
              <a:ext cx="477837" cy="19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 algn="ctr">
                <a:spcAft>
                  <a:spcPts val="1300"/>
                </a:spcAft>
                <a:defRPr/>
              </a:pPr>
              <a:r>
                <a:rPr lang="en-US" sz="1000" b="1">
                  <a:latin typeface="+mn-lt"/>
                </a:rPr>
                <a:t>Closed</a:t>
              </a:r>
            </a:p>
          </p:txBody>
        </p:sp>
        <p:sp>
          <p:nvSpPr>
            <p:cNvPr id="150" name="Text Box 45"/>
            <p:cNvSpPr txBox="1">
              <a:spLocks noChangeArrowheads="1"/>
            </p:cNvSpPr>
            <p:nvPr/>
          </p:nvSpPr>
          <p:spPr bwMode="auto">
            <a:xfrm>
              <a:off x="2443163" y="-2227402"/>
              <a:ext cx="454025" cy="188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Close</a:t>
              </a:r>
            </a:p>
          </p:txBody>
        </p:sp>
        <p:sp>
          <p:nvSpPr>
            <p:cNvPr id="151" name="Text Box 46"/>
            <p:cNvSpPr txBox="1">
              <a:spLocks noChangeArrowheads="1"/>
            </p:cNvSpPr>
            <p:nvPr/>
          </p:nvSpPr>
          <p:spPr bwMode="auto">
            <a:xfrm>
              <a:off x="1563688" y="-2551252"/>
              <a:ext cx="573087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Deposit</a:t>
              </a:r>
            </a:p>
          </p:txBody>
        </p:sp>
        <p:sp>
          <p:nvSpPr>
            <p:cNvPr id="152" name="Text Box 47"/>
            <p:cNvSpPr txBox="1">
              <a:spLocks noChangeArrowheads="1"/>
            </p:cNvSpPr>
            <p:nvPr/>
          </p:nvSpPr>
          <p:spPr bwMode="auto">
            <a:xfrm>
              <a:off x="2349500" y="-1735277"/>
              <a:ext cx="769938" cy="188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000" b="1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Withdraw</a:t>
              </a:r>
            </a:p>
          </p:txBody>
        </p:sp>
        <p:grpSp>
          <p:nvGrpSpPr>
            <p:cNvPr id="21526" name="Group 116"/>
            <p:cNvGrpSpPr>
              <a:grpSpLocks/>
            </p:cNvGrpSpPr>
            <p:nvPr/>
          </p:nvGrpSpPr>
          <p:grpSpPr bwMode="auto">
            <a:xfrm>
              <a:off x="1106339" y="-2597290"/>
              <a:ext cx="2612432" cy="1408923"/>
              <a:chOff x="971171" y="1840344"/>
              <a:chExt cx="3628595" cy="1956553"/>
            </a:xfrm>
          </p:grpSpPr>
          <p:sp>
            <p:nvSpPr>
              <p:cNvPr id="21572" name="AutoShape 48"/>
              <p:cNvSpPr>
                <a:spLocks noChangeArrowheads="1"/>
              </p:cNvSpPr>
              <p:nvPr/>
            </p:nvSpPr>
            <p:spPr bwMode="auto">
              <a:xfrm>
                <a:off x="2830187" y="1840344"/>
                <a:ext cx="1737535" cy="489408"/>
              </a:xfrm>
              <a:prstGeom prst="wedgeRoundRectCallout">
                <a:avLst>
                  <a:gd name="adj1" fmla="val -56866"/>
                  <a:gd name="adj2" fmla="val 19440"/>
                  <a:gd name="adj3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r>
                  <a:rPr lang="en-US" sz="700" i="0">
                    <a:latin typeface="Courier New" pitchFamily="49" charset="0"/>
                    <a:cs typeface="Courier New" pitchFamily="49" charset="0"/>
                  </a:rPr>
                  <a:t>balance := balance + Deposit.amount;</a:t>
                </a:r>
              </a:p>
            </p:txBody>
          </p:sp>
          <p:sp>
            <p:nvSpPr>
              <p:cNvPr id="21573" name="AutoShape 49"/>
              <p:cNvSpPr>
                <a:spLocks noChangeArrowheads="1"/>
              </p:cNvSpPr>
              <p:nvPr/>
            </p:nvSpPr>
            <p:spPr bwMode="auto">
              <a:xfrm>
                <a:off x="2899665" y="3322920"/>
                <a:ext cx="1700101" cy="473977"/>
              </a:xfrm>
              <a:prstGeom prst="wedgeRoundRectCallout">
                <a:avLst>
                  <a:gd name="adj1" fmla="val -65852"/>
                  <a:gd name="adj2" fmla="val -52708"/>
                  <a:gd name="adj3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r>
                  <a:rPr lang="en-US" sz="700" i="0">
                    <a:latin typeface="Courier New" pitchFamily="49" charset="0"/>
                    <a:cs typeface="Courier New" pitchFamily="49" charset="0"/>
                  </a:rPr>
                  <a:t>balance := balance - Withdraw.amount;</a:t>
                </a:r>
              </a:p>
            </p:txBody>
          </p:sp>
          <p:sp>
            <p:nvSpPr>
              <p:cNvPr id="21574" name="AutoShape 50"/>
              <p:cNvSpPr>
                <a:spLocks noChangeArrowheads="1"/>
              </p:cNvSpPr>
              <p:nvPr/>
            </p:nvSpPr>
            <p:spPr bwMode="auto">
              <a:xfrm>
                <a:off x="971171" y="2937081"/>
                <a:ext cx="1250075" cy="304227"/>
              </a:xfrm>
              <a:prstGeom prst="wedgeRoundRectCallout">
                <a:avLst>
                  <a:gd name="adj1" fmla="val 11731"/>
                  <a:gd name="adj2" fmla="val -129750"/>
                  <a:gd name="adj3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r>
                  <a:rPr lang="en-US" sz="700" i="0">
                    <a:latin typeface="Courier New" pitchFamily="49" charset="0"/>
                    <a:cs typeface="Courier New" pitchFamily="49" charset="0"/>
                  </a:rPr>
                  <a:t>balance := 0;</a:t>
                </a:r>
              </a:p>
            </p:txBody>
          </p:sp>
        </p:grpSp>
        <p:sp>
          <p:nvSpPr>
            <p:cNvPr id="154" name="Rectangle 51"/>
            <p:cNvSpPr>
              <a:spLocks noChangeArrowheads="1"/>
            </p:cNvSpPr>
            <p:nvPr/>
          </p:nvSpPr>
          <p:spPr bwMode="auto">
            <a:xfrm>
              <a:off x="1062038" y="-2643327"/>
              <a:ext cx="2724150" cy="16637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000" b="1">
                <a:latin typeface="+mn-lt"/>
              </a:endParaRPr>
            </a:p>
          </p:txBody>
        </p:sp>
        <p:sp>
          <p:nvSpPr>
            <p:cNvPr id="155" name="Text Box 52"/>
            <p:cNvSpPr txBox="1">
              <a:spLocks noChangeArrowheads="1"/>
            </p:cNvSpPr>
            <p:nvPr/>
          </p:nvSpPr>
          <p:spPr bwMode="auto">
            <a:xfrm>
              <a:off x="1066800" y="-1241565"/>
              <a:ext cx="1663700" cy="196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en-US" sz="1000" b="1" dirty="0">
                  <a:latin typeface="+mn-lt"/>
                </a:rPr>
                <a:t>Account  Machine  1</a:t>
              </a:r>
            </a:p>
          </p:txBody>
        </p:sp>
        <p:grpSp>
          <p:nvGrpSpPr>
            <p:cNvPr id="21529" name="Group 117"/>
            <p:cNvGrpSpPr>
              <a:grpSpLocks/>
            </p:cNvGrpSpPr>
            <p:nvPr/>
          </p:nvGrpSpPr>
          <p:grpSpPr bwMode="auto">
            <a:xfrm>
              <a:off x="3903664" y="-2643327"/>
              <a:ext cx="2484438" cy="1663700"/>
              <a:chOff x="4856585" y="1777048"/>
              <a:chExt cx="3450183" cy="2309090"/>
            </a:xfrm>
          </p:grpSpPr>
          <p:sp>
            <p:nvSpPr>
              <p:cNvPr id="182" name="Oval 55"/>
              <p:cNvSpPr>
                <a:spLocks noChangeArrowheads="1"/>
              </p:cNvSpPr>
              <p:nvPr/>
            </p:nvSpPr>
            <p:spPr bwMode="auto">
              <a:xfrm rot="5400000">
                <a:off x="6552078" y="2506108"/>
                <a:ext cx="581679" cy="846562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83" name="Line 56"/>
              <p:cNvSpPr>
                <a:spLocks noChangeShapeType="1"/>
              </p:cNvSpPr>
              <p:nvPr/>
            </p:nvSpPr>
            <p:spPr bwMode="auto">
              <a:xfrm rot="5400000" flipH="1">
                <a:off x="6518859" y="3085798"/>
                <a:ext cx="52880" cy="9700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84" name="Line 57"/>
              <p:cNvSpPr>
                <a:spLocks noChangeShapeType="1"/>
              </p:cNvSpPr>
              <p:nvPr/>
            </p:nvSpPr>
            <p:spPr bwMode="auto">
              <a:xfrm rot="5400000" flipV="1">
                <a:off x="7105280" y="2667165"/>
                <a:ext cx="55083" cy="9920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85" name="Oval 58"/>
              <p:cNvSpPr>
                <a:spLocks noChangeArrowheads="1"/>
              </p:cNvSpPr>
              <p:nvPr/>
            </p:nvSpPr>
            <p:spPr bwMode="auto">
              <a:xfrm>
                <a:off x="6086744" y="2228730"/>
                <a:ext cx="354938" cy="447277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86" name="Line 59"/>
              <p:cNvSpPr>
                <a:spLocks noChangeShapeType="1"/>
              </p:cNvSpPr>
              <p:nvPr/>
            </p:nvSpPr>
            <p:spPr bwMode="auto">
              <a:xfrm flipH="1">
                <a:off x="6404205" y="2517367"/>
                <a:ext cx="33068" cy="6830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87" name="Oval 60"/>
              <p:cNvSpPr>
                <a:spLocks noChangeAspect="1" noChangeArrowheads="1"/>
              </p:cNvSpPr>
              <p:nvPr/>
            </p:nvSpPr>
            <p:spPr bwMode="auto">
              <a:xfrm>
                <a:off x="5936832" y="2557027"/>
                <a:ext cx="654762" cy="652186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203" name="Oval 61"/>
              <p:cNvSpPr>
                <a:spLocks noChangeArrowheads="1"/>
              </p:cNvSpPr>
              <p:nvPr/>
            </p:nvSpPr>
            <p:spPr bwMode="auto">
              <a:xfrm>
                <a:off x="5312933" y="2772953"/>
                <a:ext cx="158730" cy="16084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206" name="Line 62"/>
              <p:cNvSpPr>
                <a:spLocks noChangeShapeType="1"/>
              </p:cNvSpPr>
              <p:nvPr/>
            </p:nvSpPr>
            <p:spPr bwMode="auto">
              <a:xfrm>
                <a:off x="5420958" y="2852273"/>
                <a:ext cx="51366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207" name="Text Box 63"/>
              <p:cNvSpPr txBox="1">
                <a:spLocks noChangeArrowheads="1"/>
              </p:cNvSpPr>
              <p:nvPr/>
            </p:nvSpPr>
            <p:spPr bwMode="auto">
              <a:xfrm>
                <a:off x="5383480" y="2905153"/>
                <a:ext cx="628309" cy="262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0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Open</a:t>
                </a:r>
              </a:p>
            </p:txBody>
          </p:sp>
          <p:sp>
            <p:nvSpPr>
              <p:cNvPr id="208" name="Text Box 64"/>
              <p:cNvSpPr txBox="1">
                <a:spLocks noChangeArrowheads="1"/>
              </p:cNvSpPr>
              <p:nvPr/>
            </p:nvSpPr>
            <p:spPr bwMode="auto">
              <a:xfrm>
                <a:off x="5901559" y="2592280"/>
                <a:ext cx="725309" cy="48693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en-US" sz="1000" b="1">
                    <a:latin typeface="+mn-lt"/>
                  </a:rPr>
                  <a:t>Un-frozen</a:t>
                </a:r>
              </a:p>
            </p:txBody>
          </p:sp>
          <p:sp>
            <p:nvSpPr>
              <p:cNvPr id="212" name="Text Box 65"/>
              <p:cNvSpPr txBox="1">
                <a:spLocks noChangeArrowheads="1"/>
              </p:cNvSpPr>
              <p:nvPr/>
            </p:nvSpPr>
            <p:spPr bwMode="auto">
              <a:xfrm>
                <a:off x="5352616" y="2028228"/>
                <a:ext cx="899472" cy="262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0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Withdraw</a:t>
                </a:r>
              </a:p>
            </p:txBody>
          </p:sp>
          <p:sp>
            <p:nvSpPr>
              <p:cNvPr id="215" name="Rectangle 66"/>
              <p:cNvSpPr>
                <a:spLocks noChangeArrowheads="1"/>
              </p:cNvSpPr>
              <p:nvPr/>
            </p:nvSpPr>
            <p:spPr bwMode="auto">
              <a:xfrm>
                <a:off x="4856584" y="1777048"/>
                <a:ext cx="3450182" cy="230909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229" name="Text Box 67"/>
              <p:cNvSpPr txBox="1">
                <a:spLocks noChangeArrowheads="1"/>
              </p:cNvSpPr>
              <p:nvPr/>
            </p:nvSpPr>
            <p:spPr bwMode="auto">
              <a:xfrm>
                <a:off x="4885243" y="3722588"/>
                <a:ext cx="2189158" cy="273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sz="1000" b="1" dirty="0">
                    <a:latin typeface="+mn-lt"/>
                  </a:rPr>
                  <a:t>Account  Machine  2</a:t>
                </a:r>
              </a:p>
            </p:txBody>
          </p:sp>
          <p:sp>
            <p:nvSpPr>
              <p:cNvPr id="254" name="Oval 68"/>
              <p:cNvSpPr>
                <a:spLocks noChangeAspect="1" noChangeArrowheads="1"/>
              </p:cNvSpPr>
              <p:nvPr/>
            </p:nvSpPr>
            <p:spPr bwMode="auto">
              <a:xfrm>
                <a:off x="7142742" y="2583467"/>
                <a:ext cx="654764" cy="654388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255" name="Text Box 69"/>
              <p:cNvSpPr txBox="1">
                <a:spLocks noChangeArrowheads="1"/>
              </p:cNvSpPr>
              <p:nvPr/>
            </p:nvSpPr>
            <p:spPr bwMode="auto">
              <a:xfrm>
                <a:off x="7133924" y="2766343"/>
                <a:ext cx="663582" cy="2621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 algn="ctr">
                  <a:spcAft>
                    <a:spcPts val="1300"/>
                  </a:spcAft>
                  <a:defRPr/>
                </a:pPr>
                <a:r>
                  <a:rPr lang="en-US" sz="1000" b="1">
                    <a:latin typeface="+mn-lt"/>
                  </a:rPr>
                  <a:t>Frozen</a:t>
                </a:r>
              </a:p>
            </p:txBody>
          </p:sp>
          <p:sp>
            <p:nvSpPr>
              <p:cNvPr id="256" name="Text Box 70"/>
              <p:cNvSpPr txBox="1">
                <a:spLocks noChangeArrowheads="1"/>
              </p:cNvSpPr>
              <p:nvPr/>
            </p:nvSpPr>
            <p:spPr bwMode="auto">
              <a:xfrm>
                <a:off x="6492389" y="3264295"/>
                <a:ext cx="837744" cy="2621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0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Release</a:t>
                </a:r>
              </a:p>
            </p:txBody>
          </p:sp>
          <p:sp>
            <p:nvSpPr>
              <p:cNvPr id="257" name="Text Box 71"/>
              <p:cNvSpPr txBox="1">
                <a:spLocks noChangeArrowheads="1"/>
              </p:cNvSpPr>
              <p:nvPr/>
            </p:nvSpPr>
            <p:spPr bwMode="auto">
              <a:xfrm>
                <a:off x="6587186" y="2252967"/>
                <a:ext cx="628309" cy="26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0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Freeze</a:t>
                </a:r>
              </a:p>
            </p:txBody>
          </p:sp>
        </p:grpSp>
        <p:grpSp>
          <p:nvGrpSpPr>
            <p:cNvPr id="21530" name="Group 116"/>
            <p:cNvGrpSpPr>
              <a:grpSpLocks/>
            </p:cNvGrpSpPr>
            <p:nvPr/>
          </p:nvGrpSpPr>
          <p:grpSpPr bwMode="auto">
            <a:xfrm>
              <a:off x="2496744" y="-870090"/>
              <a:ext cx="2724150" cy="1285875"/>
              <a:chOff x="909638" y="4238885"/>
              <a:chExt cx="3783768" cy="1785678"/>
            </a:xfrm>
          </p:grpSpPr>
          <p:sp>
            <p:nvSpPr>
              <p:cNvPr id="170" name="Line 83"/>
              <p:cNvSpPr>
                <a:spLocks noChangeShapeType="1"/>
              </p:cNvSpPr>
              <p:nvPr/>
            </p:nvSpPr>
            <p:spPr bwMode="auto">
              <a:xfrm>
                <a:off x="1789430" y="5263997"/>
                <a:ext cx="82687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71" name="Text Box 84"/>
              <p:cNvSpPr txBox="1">
                <a:spLocks noChangeArrowheads="1"/>
              </p:cNvSpPr>
              <p:nvPr/>
            </p:nvSpPr>
            <p:spPr bwMode="auto">
              <a:xfrm>
                <a:off x="1855579" y="4964180"/>
                <a:ext cx="943737" cy="65474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 type="stealth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r>
                  <a:rPr lang="en-US" sz="10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Release</a:t>
                </a:r>
              </a:p>
            </p:txBody>
          </p:sp>
          <p:sp>
            <p:nvSpPr>
              <p:cNvPr id="172" name="Text Box 86"/>
              <p:cNvSpPr txBox="1">
                <a:spLocks noChangeArrowheads="1"/>
              </p:cNvSpPr>
              <p:nvPr/>
            </p:nvSpPr>
            <p:spPr bwMode="auto">
              <a:xfrm>
                <a:off x="1890859" y="5440360"/>
                <a:ext cx="908457" cy="26234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 type="stealth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r>
                  <a:rPr lang="en-US" sz="10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Close</a:t>
                </a:r>
              </a:p>
            </p:txBody>
          </p:sp>
          <p:sp>
            <p:nvSpPr>
              <p:cNvPr id="173" name="Line 87"/>
              <p:cNvSpPr>
                <a:spLocks noChangeShapeType="1"/>
              </p:cNvSpPr>
              <p:nvPr/>
            </p:nvSpPr>
            <p:spPr bwMode="auto">
              <a:xfrm>
                <a:off x="1789430" y="5477837"/>
                <a:ext cx="82687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74" name="Oval 88"/>
              <p:cNvSpPr>
                <a:spLocks noChangeAspect="1" noChangeArrowheads="1"/>
              </p:cNvSpPr>
              <p:nvPr/>
            </p:nvSpPr>
            <p:spPr bwMode="auto">
              <a:xfrm>
                <a:off x="1152187" y="5045747"/>
                <a:ext cx="654882" cy="652544"/>
              </a:xfrm>
              <a:prstGeom prst="ellipse">
                <a:avLst/>
              </a:prstGeom>
              <a:solidFill>
                <a:srgbClr val="DDDDDD"/>
              </a:solidFill>
              <a:ln w="38100" cmpd="dbl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75" name="Text Box 89"/>
              <p:cNvSpPr txBox="1">
                <a:spLocks noChangeArrowheads="1"/>
              </p:cNvSpPr>
              <p:nvPr/>
            </p:nvSpPr>
            <p:spPr bwMode="auto">
              <a:xfrm>
                <a:off x="1167621" y="5094247"/>
                <a:ext cx="628424" cy="4629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000" b="1">
                    <a:latin typeface="+mn-lt"/>
                  </a:rPr>
                  <a:t>In </a:t>
                </a:r>
                <a:br>
                  <a:rPr lang="en-US" sz="1000" b="1">
                    <a:latin typeface="+mn-lt"/>
                  </a:rPr>
                </a:br>
                <a:r>
                  <a:rPr lang="en-US" sz="1000" b="1">
                    <a:latin typeface="+mn-lt"/>
                  </a:rPr>
                  <a:t>Credit</a:t>
                </a:r>
              </a:p>
            </p:txBody>
          </p:sp>
          <p:sp>
            <p:nvSpPr>
              <p:cNvPr id="176" name="Rectangle 90"/>
              <p:cNvSpPr>
                <a:spLocks noChangeArrowheads="1"/>
              </p:cNvSpPr>
              <p:nvPr/>
            </p:nvSpPr>
            <p:spPr bwMode="auto">
              <a:xfrm>
                <a:off x="909638" y="4238885"/>
                <a:ext cx="3783768" cy="178567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77" name="Text Box 91"/>
              <p:cNvSpPr txBox="1">
                <a:spLocks noChangeArrowheads="1"/>
              </p:cNvSpPr>
              <p:nvPr/>
            </p:nvSpPr>
            <p:spPr bwMode="auto">
              <a:xfrm>
                <a:off x="1015478" y="4291794"/>
                <a:ext cx="3373639" cy="6878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>
                  <a:defRPr/>
                </a:pPr>
                <a:r>
                  <a:rPr lang="en-US" sz="1000" b="1" dirty="0">
                    <a:solidFill>
                      <a:srgbClr val="7030A0"/>
                    </a:solidFill>
                    <a:latin typeface="+mn-lt"/>
                  </a:rPr>
                  <a:t>State Function:</a:t>
                </a:r>
              </a:p>
              <a:p>
                <a:pPr>
                  <a:defRPr/>
                </a:pPr>
                <a:r>
                  <a:rPr lang="en-US" sz="1000" b="1" dirty="0">
                    <a:solidFill>
                      <a:srgbClr val="7030A0"/>
                    </a:solidFill>
                    <a:latin typeface="+mn-lt"/>
                  </a:rPr>
                  <a:t> </a:t>
                </a:r>
                <a:r>
                  <a:rPr lang="en-US" sz="800" i="0" dirty="0">
                    <a:solidFill>
                      <a:srgbClr val="7030A0"/>
                    </a:solidFill>
                    <a:latin typeface="Courier New" pitchFamily="49" charset="0"/>
                    <a:cs typeface="Courier New" pitchFamily="49" charset="0"/>
                  </a:rPr>
                  <a:t> if (balance &lt; 0) return “Overdrawn”;</a:t>
                </a:r>
              </a:p>
              <a:p>
                <a:pPr>
                  <a:defRPr/>
                </a:pPr>
                <a:r>
                  <a:rPr lang="en-US" sz="800" i="0" dirty="0">
                    <a:solidFill>
                      <a:srgbClr val="7030A0"/>
                    </a:solidFill>
                    <a:latin typeface="Courier New" pitchFamily="49" charset="0"/>
                    <a:cs typeface="Courier New" pitchFamily="49" charset="0"/>
                  </a:rPr>
                  <a:t> else return “In Credit”;</a:t>
                </a:r>
              </a:p>
            </p:txBody>
          </p:sp>
          <p:sp>
            <p:nvSpPr>
              <p:cNvPr id="178" name="Text Box 92"/>
              <p:cNvSpPr txBox="1">
                <a:spLocks noChangeArrowheads="1"/>
              </p:cNvSpPr>
              <p:nvPr/>
            </p:nvSpPr>
            <p:spPr bwMode="auto">
              <a:xfrm>
                <a:off x="909638" y="5726951"/>
                <a:ext cx="2271143" cy="2711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sz="1000" b="1" dirty="0">
                    <a:latin typeface="+mn-lt"/>
                  </a:rPr>
                  <a:t>Account  Machine  3</a:t>
                </a:r>
              </a:p>
            </p:txBody>
          </p:sp>
          <p:grpSp>
            <p:nvGrpSpPr>
              <p:cNvPr id="21552" name="Group 128"/>
              <p:cNvGrpSpPr>
                <a:grpSpLocks/>
              </p:cNvGrpSpPr>
              <p:nvPr/>
            </p:nvGrpSpPr>
            <p:grpSpPr bwMode="auto">
              <a:xfrm>
                <a:off x="3747466" y="5058975"/>
                <a:ext cx="637244" cy="652544"/>
                <a:chOff x="3201498" y="5058339"/>
                <a:chExt cx="636316" cy="653180"/>
              </a:xfrm>
            </p:grpSpPr>
            <p:sp>
              <p:nvSpPr>
                <p:cNvPr id="180" name="Oval 88"/>
                <p:cNvSpPr>
                  <a:spLocks noChangeAspect="1" noChangeArrowheads="1"/>
                </p:cNvSpPr>
                <p:nvPr/>
              </p:nvSpPr>
              <p:spPr bwMode="auto">
                <a:xfrm>
                  <a:off x="3201495" y="5058338"/>
                  <a:ext cx="636316" cy="653180"/>
                </a:xfrm>
                <a:prstGeom prst="ellipse">
                  <a:avLst/>
                </a:prstGeom>
                <a:solidFill>
                  <a:srgbClr val="DDDDDD"/>
                </a:solidFill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000" b="1">
                    <a:latin typeface="+mn-lt"/>
                  </a:endParaRPr>
                </a:p>
              </p:txBody>
            </p:sp>
            <p:sp>
              <p:nvSpPr>
                <p:cNvPr id="181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3203698" y="5106885"/>
                  <a:ext cx="609893" cy="4611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tIns="36000" rIns="36000" bIns="36000"/>
                <a:lstStyle/>
                <a:p>
                  <a:pPr algn="ctr">
                    <a:defRPr/>
                  </a:pPr>
                  <a:r>
                    <a:rPr lang="en-US" sz="1000" b="1" dirty="0">
                      <a:latin typeface="+mn-lt"/>
                    </a:rPr>
                    <a:t>Over-</a:t>
                  </a:r>
                  <a:br>
                    <a:rPr lang="en-US" sz="1000" b="1" dirty="0">
                      <a:latin typeface="+mn-lt"/>
                    </a:rPr>
                  </a:br>
                  <a:r>
                    <a:rPr lang="en-US" sz="1000" b="1" dirty="0">
                      <a:latin typeface="+mn-lt"/>
                    </a:rPr>
                    <a:t>drawn</a:t>
                  </a:r>
                </a:p>
              </p:txBody>
            </p:sp>
          </p:grpSp>
        </p:grpSp>
      </p:grpSp>
    </p:spTree>
    <p:custDataLst>
      <p:tags r:id="rId1"/>
    </p:custDataLst>
  </p:cSld>
  <p:clrMapOvr>
    <a:masterClrMapping/>
  </p:clrMapOvr>
  <p:transition advTm="19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858 -4.07407E-6 L -0.03646 -4.07407E-6 " pathEditMode="relative" rAng="0" ptsTypes="AA">
                                      <p:cBhvr>
                                        <p:cTn id="6" dur="1000" spd="-100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37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Construction of AM1||AM2</a:t>
            </a:r>
          </a:p>
        </p:txBody>
      </p:sp>
      <p:sp>
        <p:nvSpPr>
          <p:cNvPr id="63" name="Oval 96"/>
          <p:cNvSpPr>
            <a:spLocks noChangeArrowheads="1"/>
          </p:cNvSpPr>
          <p:nvPr/>
        </p:nvSpPr>
        <p:spPr bwMode="auto">
          <a:xfrm>
            <a:off x="2352675" y="2759075"/>
            <a:ext cx="355600" cy="4191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64" name="Line 31"/>
          <p:cNvSpPr>
            <a:spLocks noChangeShapeType="1"/>
          </p:cNvSpPr>
          <p:nvPr/>
        </p:nvSpPr>
        <p:spPr bwMode="auto">
          <a:xfrm>
            <a:off x="2736850" y="2532063"/>
            <a:ext cx="7921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65" name="Line 34"/>
          <p:cNvSpPr>
            <a:spLocks noChangeShapeType="1"/>
          </p:cNvSpPr>
          <p:nvPr/>
        </p:nvSpPr>
        <p:spPr bwMode="auto">
          <a:xfrm rot="720000" flipH="1" flipV="1">
            <a:off x="2673350" y="2857500"/>
            <a:ext cx="50800" cy="1031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66" name="Oval 36"/>
          <p:cNvSpPr>
            <a:spLocks noChangeArrowheads="1"/>
          </p:cNvSpPr>
          <p:nvPr/>
        </p:nvSpPr>
        <p:spPr bwMode="auto">
          <a:xfrm>
            <a:off x="2351088" y="1855788"/>
            <a:ext cx="355600" cy="4191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67" name="Line 37"/>
          <p:cNvSpPr>
            <a:spLocks noChangeShapeType="1"/>
          </p:cNvSpPr>
          <p:nvPr/>
        </p:nvSpPr>
        <p:spPr bwMode="auto">
          <a:xfrm flipH="1">
            <a:off x="2647950" y="2127250"/>
            <a:ext cx="50800" cy="96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68" name="Oval 38"/>
          <p:cNvSpPr>
            <a:spLocks noChangeAspect="1" noChangeArrowheads="1"/>
          </p:cNvSpPr>
          <p:nvPr/>
        </p:nvSpPr>
        <p:spPr bwMode="auto">
          <a:xfrm>
            <a:off x="2198688" y="2203450"/>
            <a:ext cx="685800" cy="687388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69" name="Oval 39"/>
          <p:cNvSpPr>
            <a:spLocks noChangeAspect="1" noChangeArrowheads="1"/>
          </p:cNvSpPr>
          <p:nvPr/>
        </p:nvSpPr>
        <p:spPr bwMode="auto">
          <a:xfrm>
            <a:off x="1152525" y="2305050"/>
            <a:ext cx="392113" cy="3968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36000" rIns="36000"/>
          <a:lstStyle/>
          <a:p>
            <a:pPr>
              <a:defRPr/>
            </a:pPr>
            <a:r>
              <a:rPr lang="en-GB" sz="1400" b="1" dirty="0">
                <a:solidFill>
                  <a:schemeClr val="bg1"/>
                </a:solidFill>
                <a:latin typeface="+mn-lt"/>
              </a:rPr>
              <a:t>d1</a:t>
            </a:r>
          </a:p>
        </p:txBody>
      </p:sp>
      <p:sp>
        <p:nvSpPr>
          <p:cNvPr id="70" name="Line 40"/>
          <p:cNvSpPr>
            <a:spLocks noChangeShapeType="1"/>
          </p:cNvSpPr>
          <p:nvPr/>
        </p:nvSpPr>
        <p:spPr bwMode="auto">
          <a:xfrm>
            <a:off x="1408113" y="2500313"/>
            <a:ext cx="7858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71" name="Text Box 41"/>
          <p:cNvSpPr txBox="1">
            <a:spLocks noChangeArrowheads="1"/>
          </p:cNvSpPr>
          <p:nvPr/>
        </p:nvSpPr>
        <p:spPr bwMode="auto">
          <a:xfrm>
            <a:off x="1439863" y="2227263"/>
            <a:ext cx="6302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/>
          <a:lstStyle/>
          <a:p>
            <a:pPr algn="ctr">
              <a:defRPr/>
            </a:pP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Open</a:t>
            </a:r>
          </a:p>
        </p:txBody>
      </p:sp>
      <p:sp>
        <p:nvSpPr>
          <p:cNvPr id="72" name="Oval 42"/>
          <p:cNvSpPr>
            <a:spLocks noChangeAspect="1" noChangeArrowheads="1"/>
          </p:cNvSpPr>
          <p:nvPr/>
        </p:nvSpPr>
        <p:spPr bwMode="auto">
          <a:xfrm>
            <a:off x="3535363" y="2206625"/>
            <a:ext cx="652462" cy="654050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73" name="Text Box 43"/>
          <p:cNvSpPr txBox="1">
            <a:spLocks noChangeArrowheads="1"/>
          </p:cNvSpPr>
          <p:nvPr/>
        </p:nvSpPr>
        <p:spPr bwMode="auto">
          <a:xfrm>
            <a:off x="2224088" y="2387600"/>
            <a:ext cx="6286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400" b="1" dirty="0">
                <a:latin typeface="+mn-lt"/>
              </a:rPr>
              <a:t>Active</a:t>
            </a:r>
          </a:p>
        </p:txBody>
      </p:sp>
      <p:sp>
        <p:nvSpPr>
          <p:cNvPr id="74" name="Text Box 44"/>
          <p:cNvSpPr txBox="1">
            <a:spLocks noChangeArrowheads="1"/>
          </p:cNvSpPr>
          <p:nvPr/>
        </p:nvSpPr>
        <p:spPr bwMode="auto">
          <a:xfrm>
            <a:off x="3524250" y="238442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400" b="1">
                <a:latin typeface="+mn-lt"/>
              </a:rPr>
              <a:t>Closed</a:t>
            </a:r>
          </a:p>
        </p:txBody>
      </p:sp>
      <p:sp>
        <p:nvSpPr>
          <p:cNvPr id="75" name="Text Box 45"/>
          <p:cNvSpPr txBox="1">
            <a:spLocks noChangeArrowheads="1"/>
          </p:cNvSpPr>
          <p:nvPr/>
        </p:nvSpPr>
        <p:spPr bwMode="auto">
          <a:xfrm>
            <a:off x="2828925" y="2190750"/>
            <a:ext cx="6286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/>
          <a:lstStyle/>
          <a:p>
            <a:pPr algn="ctr">
              <a:defRPr/>
            </a:pP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Close</a:t>
            </a:r>
          </a:p>
        </p:txBody>
      </p:sp>
      <p:sp>
        <p:nvSpPr>
          <p:cNvPr id="76" name="Text Box 46"/>
          <p:cNvSpPr txBox="1">
            <a:spLocks noChangeArrowheads="1"/>
          </p:cNvSpPr>
          <p:nvPr/>
        </p:nvSpPr>
        <p:spPr bwMode="auto">
          <a:xfrm>
            <a:off x="1606550" y="1876425"/>
            <a:ext cx="7969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/>
          <a:lstStyle/>
          <a:p>
            <a:pPr algn="ctr">
              <a:defRPr/>
            </a:pP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Deposit</a:t>
            </a:r>
          </a:p>
        </p:txBody>
      </p:sp>
      <p:sp>
        <p:nvSpPr>
          <p:cNvPr id="77" name="Text Box 47"/>
          <p:cNvSpPr txBox="1">
            <a:spLocks noChangeArrowheads="1"/>
          </p:cNvSpPr>
          <p:nvPr/>
        </p:nvSpPr>
        <p:spPr bwMode="auto">
          <a:xfrm>
            <a:off x="2698750" y="2873375"/>
            <a:ext cx="1068388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/>
          <a:lstStyle/>
          <a:p>
            <a:pPr algn="ctr">
              <a:defRPr/>
            </a:pP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Withdraw</a:t>
            </a:r>
          </a:p>
        </p:txBody>
      </p:sp>
      <p:sp>
        <p:nvSpPr>
          <p:cNvPr id="81" name="Rectangle 51"/>
          <p:cNvSpPr>
            <a:spLocks noChangeArrowheads="1"/>
          </p:cNvSpPr>
          <p:nvPr/>
        </p:nvSpPr>
        <p:spPr bwMode="auto">
          <a:xfrm>
            <a:off x="909638" y="1776413"/>
            <a:ext cx="3783012" cy="153035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83" name="Oval 55"/>
          <p:cNvSpPr>
            <a:spLocks noChangeArrowheads="1"/>
          </p:cNvSpPr>
          <p:nvPr/>
        </p:nvSpPr>
        <p:spPr bwMode="auto">
          <a:xfrm rot="5400000">
            <a:off x="6553200" y="2139950"/>
            <a:ext cx="581025" cy="84772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84" name="Line 56"/>
          <p:cNvSpPr>
            <a:spLocks noChangeShapeType="1"/>
          </p:cNvSpPr>
          <p:nvPr/>
        </p:nvSpPr>
        <p:spPr bwMode="auto">
          <a:xfrm rot="5400000" flipH="1">
            <a:off x="6518275" y="2719388"/>
            <a:ext cx="53975" cy="9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85" name="Line 57"/>
          <p:cNvSpPr>
            <a:spLocks noChangeShapeType="1"/>
          </p:cNvSpPr>
          <p:nvPr/>
        </p:nvSpPr>
        <p:spPr bwMode="auto">
          <a:xfrm rot="5400000" flipV="1">
            <a:off x="7104856" y="2302669"/>
            <a:ext cx="55563" cy="9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86" name="Oval 58"/>
          <p:cNvSpPr>
            <a:spLocks noChangeArrowheads="1"/>
          </p:cNvSpPr>
          <p:nvPr/>
        </p:nvSpPr>
        <p:spPr bwMode="auto">
          <a:xfrm>
            <a:off x="6086475" y="1863725"/>
            <a:ext cx="355600" cy="44608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87" name="Line 59"/>
          <p:cNvSpPr>
            <a:spLocks noChangeShapeType="1"/>
          </p:cNvSpPr>
          <p:nvPr/>
        </p:nvSpPr>
        <p:spPr bwMode="auto">
          <a:xfrm flipH="1">
            <a:off x="6403975" y="2152650"/>
            <a:ext cx="33338" cy="682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88" name="Oval 60"/>
          <p:cNvSpPr>
            <a:spLocks noChangeAspect="1" noChangeArrowheads="1"/>
          </p:cNvSpPr>
          <p:nvPr/>
        </p:nvSpPr>
        <p:spPr bwMode="auto">
          <a:xfrm>
            <a:off x="5937250" y="2190750"/>
            <a:ext cx="654050" cy="652463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90" name="Line 62"/>
          <p:cNvSpPr>
            <a:spLocks noChangeShapeType="1"/>
          </p:cNvSpPr>
          <p:nvPr/>
        </p:nvSpPr>
        <p:spPr bwMode="auto">
          <a:xfrm>
            <a:off x="5419725" y="2487613"/>
            <a:ext cx="514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91" name="Text Box 63"/>
          <p:cNvSpPr txBox="1">
            <a:spLocks noChangeArrowheads="1"/>
          </p:cNvSpPr>
          <p:nvPr/>
        </p:nvSpPr>
        <p:spPr bwMode="auto">
          <a:xfrm>
            <a:off x="5383213" y="2540000"/>
            <a:ext cx="6286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/>
          <a:lstStyle/>
          <a:p>
            <a:pPr algn="ctr">
              <a:defRPr/>
            </a:pP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Open</a:t>
            </a:r>
          </a:p>
        </p:txBody>
      </p:sp>
      <p:sp>
        <p:nvSpPr>
          <p:cNvPr id="92" name="Text Box 64"/>
          <p:cNvSpPr txBox="1">
            <a:spLocks noChangeArrowheads="1"/>
          </p:cNvSpPr>
          <p:nvPr/>
        </p:nvSpPr>
        <p:spPr bwMode="auto">
          <a:xfrm>
            <a:off x="5902325" y="2225675"/>
            <a:ext cx="723900" cy="488950"/>
          </a:xfrm>
          <a:prstGeom prst="rect">
            <a:avLst/>
          </a:prstGeom>
          <a:noFill/>
          <a:ln w="9525">
            <a:noFill/>
            <a:round/>
            <a:headEnd/>
            <a:tailEnd type="stealth" w="lg" len="lg"/>
          </a:ln>
        </p:spPr>
        <p:txBody>
          <a:bodyPr/>
          <a:lstStyle/>
          <a:p>
            <a:pPr algn="ctr">
              <a:defRPr/>
            </a:pPr>
            <a:r>
              <a:rPr lang="en-US" sz="1400" b="1">
                <a:latin typeface="+mn-lt"/>
              </a:rPr>
              <a:t>Un-frozen</a:t>
            </a:r>
          </a:p>
        </p:txBody>
      </p:sp>
      <p:sp>
        <p:nvSpPr>
          <p:cNvPr id="93" name="Text Box 65"/>
          <p:cNvSpPr txBox="1">
            <a:spLocks noChangeArrowheads="1"/>
          </p:cNvSpPr>
          <p:nvPr/>
        </p:nvSpPr>
        <p:spPr bwMode="auto">
          <a:xfrm>
            <a:off x="5233988" y="1916113"/>
            <a:ext cx="90170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/>
          <a:lstStyle/>
          <a:p>
            <a:pPr algn="ctr">
              <a:defRPr/>
            </a:pP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Withdraw</a:t>
            </a:r>
          </a:p>
        </p:txBody>
      </p:sp>
      <p:sp>
        <p:nvSpPr>
          <p:cNvPr id="94" name="Rectangle 66"/>
          <p:cNvSpPr>
            <a:spLocks noChangeArrowheads="1"/>
          </p:cNvSpPr>
          <p:nvPr/>
        </p:nvSpPr>
        <p:spPr bwMode="auto">
          <a:xfrm>
            <a:off x="4856163" y="1776413"/>
            <a:ext cx="3451225" cy="153035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96" name="Oval 68"/>
          <p:cNvSpPr>
            <a:spLocks noChangeAspect="1" noChangeArrowheads="1"/>
          </p:cNvSpPr>
          <p:nvPr/>
        </p:nvSpPr>
        <p:spPr bwMode="auto">
          <a:xfrm>
            <a:off x="7143750" y="2217738"/>
            <a:ext cx="654050" cy="654050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97" name="Text Box 69"/>
          <p:cNvSpPr txBox="1">
            <a:spLocks noChangeArrowheads="1"/>
          </p:cNvSpPr>
          <p:nvPr/>
        </p:nvSpPr>
        <p:spPr bwMode="auto">
          <a:xfrm>
            <a:off x="7134225" y="2400300"/>
            <a:ext cx="66357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400" b="1">
                <a:latin typeface="+mn-lt"/>
              </a:rPr>
              <a:t>Frozen</a:t>
            </a:r>
          </a:p>
        </p:txBody>
      </p:sp>
      <p:sp>
        <p:nvSpPr>
          <p:cNvPr id="98" name="Text Box 70"/>
          <p:cNvSpPr txBox="1">
            <a:spLocks noChangeArrowheads="1"/>
          </p:cNvSpPr>
          <p:nvPr/>
        </p:nvSpPr>
        <p:spPr bwMode="auto">
          <a:xfrm>
            <a:off x="6492875" y="2898775"/>
            <a:ext cx="838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/>
          <a:lstStyle/>
          <a:p>
            <a:pPr algn="ctr">
              <a:defRPr/>
            </a:pP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Release</a:t>
            </a:r>
          </a:p>
        </p:txBody>
      </p:sp>
      <p:sp>
        <p:nvSpPr>
          <p:cNvPr id="99" name="Text Box 71"/>
          <p:cNvSpPr txBox="1">
            <a:spLocks noChangeArrowheads="1"/>
          </p:cNvSpPr>
          <p:nvPr/>
        </p:nvSpPr>
        <p:spPr bwMode="auto">
          <a:xfrm>
            <a:off x="6588125" y="1887538"/>
            <a:ext cx="62865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/>
          <a:lstStyle/>
          <a:p>
            <a:pPr algn="ctr">
              <a:defRPr/>
            </a:pP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Freeze</a:t>
            </a:r>
          </a:p>
        </p:txBody>
      </p:sp>
      <p:sp>
        <p:nvSpPr>
          <p:cNvPr id="116" name="Rectangle 102"/>
          <p:cNvSpPr>
            <a:spLocks noChangeArrowheads="1"/>
          </p:cNvSpPr>
          <p:nvPr/>
        </p:nvSpPr>
        <p:spPr bwMode="auto">
          <a:xfrm>
            <a:off x="647700" y="1612900"/>
            <a:ext cx="7991475" cy="4641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 sz="1400">
              <a:latin typeface="+mn-lt"/>
            </a:endParaRPr>
          </a:p>
        </p:txBody>
      </p:sp>
      <p:sp>
        <p:nvSpPr>
          <p:cNvPr id="162" name="Oval 39"/>
          <p:cNvSpPr>
            <a:spLocks noChangeAspect="1" noChangeArrowheads="1"/>
          </p:cNvSpPr>
          <p:nvPr/>
        </p:nvSpPr>
        <p:spPr bwMode="auto">
          <a:xfrm>
            <a:off x="5026025" y="2298700"/>
            <a:ext cx="392113" cy="3952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36000" rIns="36000"/>
          <a:lstStyle/>
          <a:p>
            <a:pPr>
              <a:defRPr/>
            </a:pPr>
            <a:r>
              <a:rPr lang="en-GB" sz="1400" b="1" dirty="0">
                <a:solidFill>
                  <a:schemeClr val="bg1"/>
                </a:solidFill>
                <a:latin typeface="+mn-lt"/>
              </a:rPr>
              <a:t>d2</a:t>
            </a:r>
          </a:p>
        </p:txBody>
      </p:sp>
      <p:grpSp>
        <p:nvGrpSpPr>
          <p:cNvPr id="2" name="Group 208"/>
          <p:cNvGrpSpPr>
            <a:grpSpLocks/>
          </p:cNvGrpSpPr>
          <p:nvPr/>
        </p:nvGrpSpPr>
        <p:grpSpPr bwMode="auto">
          <a:xfrm>
            <a:off x="2024063" y="3482974"/>
            <a:ext cx="4106862" cy="2097088"/>
            <a:chOff x="2024827" y="3483211"/>
            <a:chExt cx="4105714" cy="2096981"/>
          </a:xfrm>
        </p:grpSpPr>
        <p:grpSp>
          <p:nvGrpSpPr>
            <p:cNvPr id="23657" name="Group 182"/>
            <p:cNvGrpSpPr>
              <a:grpSpLocks/>
            </p:cNvGrpSpPr>
            <p:nvPr/>
          </p:nvGrpSpPr>
          <p:grpSpPr bwMode="auto">
            <a:xfrm>
              <a:off x="2589373" y="4937737"/>
              <a:ext cx="390649" cy="642455"/>
              <a:chOff x="7591263" y="4361317"/>
              <a:chExt cx="390649" cy="642455"/>
            </a:xfrm>
          </p:grpSpPr>
          <p:sp>
            <p:nvSpPr>
              <p:cNvPr id="139" name="Oval 55"/>
              <p:cNvSpPr>
                <a:spLocks noChangeArrowheads="1"/>
              </p:cNvSpPr>
              <p:nvPr/>
            </p:nvSpPr>
            <p:spPr bwMode="auto">
              <a:xfrm rot="10800000" flipV="1">
                <a:off x="7591709" y="4360867"/>
                <a:ext cx="390416" cy="64290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140" name="Line 56"/>
              <p:cNvSpPr>
                <a:spLocks noChangeShapeType="1"/>
              </p:cNvSpPr>
              <p:nvPr/>
            </p:nvSpPr>
            <p:spPr bwMode="auto">
              <a:xfrm rot="12060000" flipH="1" flipV="1">
                <a:off x="7604405" y="4814869"/>
                <a:ext cx="36502" cy="3968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141" name="Line 57"/>
              <p:cNvSpPr>
                <a:spLocks noChangeShapeType="1"/>
              </p:cNvSpPr>
              <p:nvPr/>
            </p:nvSpPr>
            <p:spPr bwMode="auto">
              <a:xfrm rot="12240000">
                <a:off x="7944036" y="4521197"/>
                <a:ext cx="36502" cy="365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</p:grpSp>
        <p:grpSp>
          <p:nvGrpSpPr>
            <p:cNvPr id="23658" name="Group 177"/>
            <p:cNvGrpSpPr>
              <a:grpSpLocks/>
            </p:cNvGrpSpPr>
            <p:nvPr/>
          </p:nvGrpSpPr>
          <p:grpSpPr bwMode="auto">
            <a:xfrm rot="10800000" flipH="1">
              <a:off x="4603793" y="3483211"/>
              <a:ext cx="361326" cy="419079"/>
              <a:chOff x="2505554" y="4448106"/>
              <a:chExt cx="361326" cy="419079"/>
            </a:xfrm>
          </p:grpSpPr>
          <p:sp>
            <p:nvSpPr>
              <p:cNvPr id="179" name="Oval 96"/>
              <p:cNvSpPr>
                <a:spLocks noChangeArrowheads="1"/>
              </p:cNvSpPr>
              <p:nvPr/>
            </p:nvSpPr>
            <p:spPr bwMode="auto">
              <a:xfrm>
                <a:off x="2505554" y="4448106"/>
                <a:ext cx="355500" cy="419079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200" b="1">
                  <a:latin typeface="+mn-lt"/>
                </a:endParaRPr>
              </a:p>
            </p:txBody>
          </p:sp>
          <p:sp>
            <p:nvSpPr>
              <p:cNvPr id="180" name="Line 34"/>
              <p:cNvSpPr>
                <a:spLocks noChangeShapeType="1"/>
              </p:cNvSpPr>
              <p:nvPr/>
            </p:nvSpPr>
            <p:spPr bwMode="auto">
              <a:xfrm rot="720000" flipH="1" flipV="1">
                <a:off x="2816094" y="4528969"/>
                <a:ext cx="50786" cy="1031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200" b="1">
                  <a:latin typeface="+mn-lt"/>
                </a:endParaRPr>
              </a:p>
            </p:txBody>
          </p:sp>
        </p:grpSp>
        <p:sp>
          <p:nvSpPr>
            <p:cNvPr id="181" name="Text Box 46"/>
            <p:cNvSpPr txBox="1">
              <a:spLocks noChangeArrowheads="1"/>
            </p:cNvSpPr>
            <p:nvPr/>
          </p:nvSpPr>
          <p:spPr bwMode="auto">
            <a:xfrm>
              <a:off x="4940889" y="3554977"/>
              <a:ext cx="796702" cy="2619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200" b="1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Deposit</a:t>
              </a:r>
            </a:p>
          </p:txBody>
        </p:sp>
        <p:sp>
          <p:nvSpPr>
            <p:cNvPr id="184" name="Text Box 70"/>
            <p:cNvSpPr txBox="1">
              <a:spLocks noChangeArrowheads="1"/>
            </p:cNvSpPr>
            <p:nvPr/>
          </p:nvSpPr>
          <p:spPr bwMode="auto">
            <a:xfrm>
              <a:off x="2905643" y="5105553"/>
              <a:ext cx="837966" cy="26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200" b="1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Release</a:t>
              </a:r>
            </a:p>
          </p:txBody>
        </p:sp>
        <p:sp>
          <p:nvSpPr>
            <p:cNvPr id="185" name="Text Box 71"/>
            <p:cNvSpPr txBox="1">
              <a:spLocks noChangeArrowheads="1"/>
            </p:cNvSpPr>
            <p:nvPr/>
          </p:nvSpPr>
          <p:spPr bwMode="auto">
            <a:xfrm>
              <a:off x="2024827" y="5091267"/>
              <a:ext cx="628474" cy="263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200" b="1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Freeze</a:t>
              </a:r>
            </a:p>
          </p:txBody>
        </p:sp>
        <p:sp>
          <p:nvSpPr>
            <p:cNvPr id="198" name="Line 31"/>
            <p:cNvSpPr>
              <a:spLocks noChangeShapeType="1"/>
            </p:cNvSpPr>
            <p:nvPr/>
          </p:nvSpPr>
          <p:spPr bwMode="auto">
            <a:xfrm>
              <a:off x="4919618" y="4059445"/>
              <a:ext cx="121092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200" b="1">
                <a:latin typeface="+mn-lt"/>
              </a:endParaRPr>
            </a:p>
          </p:txBody>
        </p:sp>
        <p:sp>
          <p:nvSpPr>
            <p:cNvPr id="199" name="Text Box 45"/>
            <p:cNvSpPr txBox="1">
              <a:spLocks noChangeArrowheads="1"/>
            </p:cNvSpPr>
            <p:nvPr/>
          </p:nvSpPr>
          <p:spPr bwMode="auto">
            <a:xfrm>
              <a:off x="5324316" y="3792759"/>
              <a:ext cx="628474" cy="2619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200" b="1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Close</a:t>
              </a:r>
            </a:p>
          </p:txBody>
        </p:sp>
      </p:grpSp>
      <p:grpSp>
        <p:nvGrpSpPr>
          <p:cNvPr id="5" name="Group 209"/>
          <p:cNvGrpSpPr>
            <a:grpSpLocks/>
          </p:cNvGrpSpPr>
          <p:nvPr/>
        </p:nvGrpSpPr>
        <p:grpSpPr bwMode="auto">
          <a:xfrm>
            <a:off x="2905125" y="4059238"/>
            <a:ext cx="4630738" cy="1909762"/>
            <a:chOff x="2905889" y="4059394"/>
            <a:chExt cx="4630624" cy="1908996"/>
          </a:xfrm>
        </p:grpSpPr>
        <p:sp>
          <p:nvSpPr>
            <p:cNvPr id="149" name="Line 31"/>
            <p:cNvSpPr>
              <a:spLocks noChangeShapeType="1"/>
            </p:cNvSpPr>
            <p:nvPr/>
          </p:nvSpPr>
          <p:spPr bwMode="auto">
            <a:xfrm>
              <a:off x="4958476" y="4906779"/>
              <a:ext cx="12112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200" b="1">
                <a:latin typeface="+mn-lt"/>
              </a:endParaRPr>
            </a:p>
          </p:txBody>
        </p:sp>
        <p:grpSp>
          <p:nvGrpSpPr>
            <p:cNvPr id="23627" name="Group 207"/>
            <p:cNvGrpSpPr>
              <a:grpSpLocks/>
            </p:cNvGrpSpPr>
            <p:nvPr/>
          </p:nvGrpSpPr>
          <p:grpSpPr bwMode="auto">
            <a:xfrm>
              <a:off x="2905889" y="4059394"/>
              <a:ext cx="4630624" cy="1908996"/>
              <a:chOff x="2905889" y="4059394"/>
              <a:chExt cx="4630624" cy="1908996"/>
            </a:xfrm>
          </p:grpSpPr>
          <p:grpSp>
            <p:nvGrpSpPr>
              <p:cNvPr id="23628" name="Group 146"/>
              <p:cNvGrpSpPr>
                <a:grpSpLocks/>
              </p:cNvGrpSpPr>
              <p:nvPr/>
            </p:nvGrpSpPr>
            <p:grpSpPr bwMode="auto">
              <a:xfrm rot="5400000">
                <a:off x="4070493" y="5470700"/>
                <a:ext cx="366303" cy="419090"/>
                <a:chOff x="2504590" y="4421323"/>
                <a:chExt cx="366303" cy="419090"/>
              </a:xfrm>
            </p:grpSpPr>
            <p:sp>
              <p:nvSpPr>
                <p:cNvPr id="145" name="Oval 96"/>
                <p:cNvSpPr>
                  <a:spLocks noChangeArrowheads="1"/>
                </p:cNvSpPr>
                <p:nvPr/>
              </p:nvSpPr>
              <p:spPr bwMode="auto">
                <a:xfrm>
                  <a:off x="2504590" y="4421323"/>
                  <a:ext cx="355457" cy="419090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200" b="1">
                    <a:latin typeface="+mn-lt"/>
                  </a:endParaRPr>
                </a:p>
              </p:txBody>
            </p:sp>
            <p:sp>
              <p:nvSpPr>
                <p:cNvPr id="146" name="Line 34"/>
                <p:cNvSpPr>
                  <a:spLocks noChangeShapeType="1"/>
                </p:cNvSpPr>
                <p:nvPr/>
              </p:nvSpPr>
              <p:spPr bwMode="auto">
                <a:xfrm rot="720000" flipH="1" flipV="1">
                  <a:off x="2820113" y="4526639"/>
                  <a:ext cx="50780" cy="10318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200" b="1">
                    <a:latin typeface="+mn-lt"/>
                  </a:endParaRPr>
                </a:p>
              </p:txBody>
            </p:sp>
          </p:grpSp>
          <p:sp>
            <p:nvSpPr>
              <p:cNvPr id="148" name="Text Box 46"/>
              <p:cNvSpPr txBox="1">
                <a:spLocks noChangeArrowheads="1"/>
              </p:cNvSpPr>
              <p:nvPr/>
            </p:nvSpPr>
            <p:spPr bwMode="auto">
              <a:xfrm>
                <a:off x="3364666" y="5633562"/>
                <a:ext cx="796905" cy="261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Deposit</a:t>
                </a:r>
              </a:p>
            </p:txBody>
          </p:sp>
          <p:sp>
            <p:nvSpPr>
              <p:cNvPr id="150" name="Text Box 45"/>
              <p:cNvSpPr txBox="1">
                <a:spLocks noChangeArrowheads="1"/>
              </p:cNvSpPr>
              <p:nvPr/>
            </p:nvSpPr>
            <p:spPr bwMode="auto">
              <a:xfrm>
                <a:off x="5363279" y="4640186"/>
                <a:ext cx="628635" cy="261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Close</a:t>
                </a:r>
              </a:p>
            </p:txBody>
          </p:sp>
          <p:sp>
            <p:nvSpPr>
              <p:cNvPr id="151" name="Line 31"/>
              <p:cNvSpPr>
                <a:spLocks noChangeShapeType="1"/>
              </p:cNvSpPr>
              <p:nvPr/>
            </p:nvSpPr>
            <p:spPr bwMode="auto">
              <a:xfrm>
                <a:off x="4955302" y="5717666"/>
                <a:ext cx="118583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200" b="1">
                  <a:latin typeface="+mn-lt"/>
                </a:endParaRPr>
              </a:p>
            </p:txBody>
          </p:sp>
          <p:sp>
            <p:nvSpPr>
              <p:cNvPr id="152" name="Text Box 45"/>
              <p:cNvSpPr txBox="1">
                <a:spLocks noChangeArrowheads="1"/>
              </p:cNvSpPr>
              <p:nvPr/>
            </p:nvSpPr>
            <p:spPr bwMode="auto">
              <a:xfrm>
                <a:off x="5355342" y="5706558"/>
                <a:ext cx="628635" cy="261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Close</a:t>
                </a:r>
              </a:p>
            </p:txBody>
          </p:sp>
          <p:grpSp>
            <p:nvGrpSpPr>
              <p:cNvPr id="23633" name="Group 155"/>
              <p:cNvGrpSpPr>
                <a:grpSpLocks/>
              </p:cNvGrpSpPr>
              <p:nvPr/>
            </p:nvGrpSpPr>
            <p:grpSpPr bwMode="auto">
              <a:xfrm rot="-1569199">
                <a:off x="4226574" y="4389110"/>
                <a:ext cx="357185" cy="418932"/>
                <a:chOff x="2504196" y="3677357"/>
                <a:chExt cx="357185" cy="418932"/>
              </a:xfrm>
            </p:grpSpPr>
            <p:sp>
              <p:nvSpPr>
                <p:cNvPr id="153" name="Oval 36"/>
                <p:cNvSpPr>
                  <a:spLocks noChangeArrowheads="1"/>
                </p:cNvSpPr>
                <p:nvPr/>
              </p:nvSpPr>
              <p:spPr bwMode="auto">
                <a:xfrm>
                  <a:off x="2504196" y="3677357"/>
                  <a:ext cx="355591" cy="418932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200" b="1">
                    <a:latin typeface="+mn-lt"/>
                  </a:endParaRPr>
                </a:p>
              </p:txBody>
            </p:sp>
            <p:sp>
              <p:nvSpPr>
                <p:cNvPr id="154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2810582" y="3928166"/>
                  <a:ext cx="50799" cy="9679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200" b="1">
                    <a:latin typeface="+mn-lt"/>
                  </a:endParaRPr>
                </a:p>
              </p:txBody>
            </p:sp>
          </p:grpSp>
          <p:sp>
            <p:nvSpPr>
              <p:cNvPr id="155" name="Text Box 46"/>
              <p:cNvSpPr txBox="1">
                <a:spLocks noChangeArrowheads="1"/>
              </p:cNvSpPr>
              <p:nvPr/>
            </p:nvSpPr>
            <p:spPr bwMode="auto">
              <a:xfrm>
                <a:off x="3605960" y="4229188"/>
                <a:ext cx="796905" cy="261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Deposit</a:t>
                </a:r>
              </a:p>
            </p:txBody>
          </p:sp>
          <p:grpSp>
            <p:nvGrpSpPr>
              <p:cNvPr id="23635" name="Group 156"/>
              <p:cNvGrpSpPr>
                <a:grpSpLocks/>
              </p:cNvGrpSpPr>
              <p:nvPr/>
            </p:nvGrpSpPr>
            <p:grpSpPr bwMode="auto">
              <a:xfrm rot="1219617">
                <a:off x="4920378" y="4392635"/>
                <a:ext cx="355591" cy="418932"/>
                <a:chOff x="2502925" y="3676850"/>
                <a:chExt cx="355591" cy="418932"/>
              </a:xfrm>
            </p:grpSpPr>
            <p:sp>
              <p:nvSpPr>
                <p:cNvPr id="158" name="Oval 36"/>
                <p:cNvSpPr>
                  <a:spLocks noChangeArrowheads="1"/>
                </p:cNvSpPr>
                <p:nvPr/>
              </p:nvSpPr>
              <p:spPr bwMode="auto">
                <a:xfrm>
                  <a:off x="2502925" y="3676850"/>
                  <a:ext cx="355591" cy="418932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200" b="1">
                    <a:latin typeface="+mn-lt"/>
                  </a:endParaRPr>
                </a:p>
              </p:txBody>
            </p:sp>
            <p:sp>
              <p:nvSpPr>
                <p:cNvPr id="159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2799331" y="3942410"/>
                  <a:ext cx="50799" cy="9679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200" b="1">
                    <a:latin typeface="+mn-lt"/>
                  </a:endParaRPr>
                </a:p>
              </p:txBody>
            </p:sp>
          </p:grpSp>
          <p:sp>
            <p:nvSpPr>
              <p:cNvPr id="160" name="Text Box 65"/>
              <p:cNvSpPr txBox="1">
                <a:spLocks noChangeArrowheads="1"/>
              </p:cNvSpPr>
              <p:nvPr/>
            </p:nvSpPr>
            <p:spPr bwMode="auto">
              <a:xfrm>
                <a:off x="5172783" y="4327573"/>
                <a:ext cx="901678" cy="2634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Withdraw</a:t>
                </a:r>
              </a:p>
            </p:txBody>
          </p:sp>
          <p:sp>
            <p:nvSpPr>
              <p:cNvPr id="182" name="Text Box 41"/>
              <p:cNvSpPr txBox="1">
                <a:spLocks noChangeArrowheads="1"/>
              </p:cNvSpPr>
              <p:nvPr/>
            </p:nvSpPr>
            <p:spPr bwMode="auto">
              <a:xfrm>
                <a:off x="3291643" y="4500542"/>
                <a:ext cx="630221" cy="2634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Open</a:t>
                </a:r>
              </a:p>
            </p:txBody>
          </p:sp>
          <p:grpSp>
            <p:nvGrpSpPr>
              <p:cNvPr id="23638" name="Group 185"/>
              <p:cNvGrpSpPr>
                <a:grpSpLocks/>
              </p:cNvGrpSpPr>
              <p:nvPr/>
            </p:nvGrpSpPr>
            <p:grpSpPr bwMode="auto">
              <a:xfrm>
                <a:off x="4557651" y="4994056"/>
                <a:ext cx="392887" cy="642680"/>
                <a:chOff x="7588898" y="4360933"/>
                <a:chExt cx="392887" cy="642680"/>
              </a:xfrm>
            </p:grpSpPr>
            <p:sp>
              <p:nvSpPr>
                <p:cNvPr id="187" name="Oval 55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7591270" y="4360933"/>
                  <a:ext cx="390515" cy="642680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400" b="1">
                    <a:latin typeface="+mn-lt"/>
                  </a:endParaRPr>
                </a:p>
              </p:txBody>
            </p:sp>
            <p:sp>
              <p:nvSpPr>
                <p:cNvPr id="188" name="Line 56"/>
                <p:cNvSpPr>
                  <a:spLocks noChangeShapeType="1"/>
                </p:cNvSpPr>
                <p:nvPr/>
              </p:nvSpPr>
              <p:spPr bwMode="auto">
                <a:xfrm rot="12060000" flipH="1" flipV="1">
                  <a:off x="7588898" y="4799710"/>
                  <a:ext cx="36512" cy="3967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400" b="1">
                    <a:latin typeface="+mn-lt"/>
                  </a:endParaRPr>
                </a:p>
              </p:txBody>
            </p:sp>
            <p:sp>
              <p:nvSpPr>
                <p:cNvPr id="189" name="Line 57"/>
                <p:cNvSpPr>
                  <a:spLocks noChangeShapeType="1"/>
                </p:cNvSpPr>
                <p:nvPr/>
              </p:nvSpPr>
              <p:spPr bwMode="auto">
                <a:xfrm rot="12240000">
                  <a:off x="7928614" y="4506141"/>
                  <a:ext cx="36512" cy="364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400" b="1">
                    <a:latin typeface="+mn-lt"/>
                  </a:endParaRPr>
                </a:p>
              </p:txBody>
            </p:sp>
          </p:grpSp>
          <p:sp>
            <p:nvSpPr>
              <p:cNvPr id="190" name="Text Box 70"/>
              <p:cNvSpPr txBox="1">
                <a:spLocks noChangeArrowheads="1"/>
              </p:cNvSpPr>
              <p:nvPr/>
            </p:nvSpPr>
            <p:spPr bwMode="auto">
              <a:xfrm>
                <a:off x="4875929" y="5162263"/>
                <a:ext cx="838179" cy="261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Release</a:t>
                </a:r>
              </a:p>
            </p:txBody>
          </p:sp>
          <p:sp>
            <p:nvSpPr>
              <p:cNvPr id="191" name="Text Box 71"/>
              <p:cNvSpPr txBox="1">
                <a:spLocks noChangeArrowheads="1"/>
              </p:cNvSpPr>
              <p:nvPr/>
            </p:nvSpPr>
            <p:spPr bwMode="auto">
              <a:xfrm>
                <a:off x="3994887" y="5147982"/>
                <a:ext cx="628635" cy="2634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Freeze</a:t>
                </a:r>
              </a:p>
            </p:txBody>
          </p:sp>
          <p:grpSp>
            <p:nvGrpSpPr>
              <p:cNvPr id="23641" name="Group 191"/>
              <p:cNvGrpSpPr>
                <a:grpSpLocks/>
              </p:cNvGrpSpPr>
              <p:nvPr/>
            </p:nvGrpSpPr>
            <p:grpSpPr bwMode="auto">
              <a:xfrm>
                <a:off x="6382428" y="5019446"/>
                <a:ext cx="390515" cy="642680"/>
                <a:chOff x="7591894" y="4361519"/>
                <a:chExt cx="390515" cy="642680"/>
              </a:xfrm>
            </p:grpSpPr>
            <p:sp>
              <p:nvSpPr>
                <p:cNvPr id="193" name="Oval 55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7591894" y="4361519"/>
                  <a:ext cx="390515" cy="642680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400" b="1">
                    <a:latin typeface="+mn-lt"/>
                  </a:endParaRPr>
                </a:p>
              </p:txBody>
            </p:sp>
            <p:sp>
              <p:nvSpPr>
                <p:cNvPr id="194" name="Line 56"/>
                <p:cNvSpPr>
                  <a:spLocks noChangeShapeType="1"/>
                </p:cNvSpPr>
                <p:nvPr/>
              </p:nvSpPr>
              <p:spPr bwMode="auto">
                <a:xfrm rot="12060000" flipH="1" flipV="1">
                  <a:off x="7593374" y="4798539"/>
                  <a:ext cx="36512" cy="3967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400" b="1">
                    <a:latin typeface="+mn-lt"/>
                  </a:endParaRPr>
                </a:p>
              </p:txBody>
            </p:sp>
            <p:sp>
              <p:nvSpPr>
                <p:cNvPr id="195" name="Line 57"/>
                <p:cNvSpPr>
                  <a:spLocks noChangeShapeType="1"/>
                </p:cNvSpPr>
                <p:nvPr/>
              </p:nvSpPr>
              <p:spPr bwMode="auto">
                <a:xfrm rot="12240000">
                  <a:off x="7944310" y="4510577"/>
                  <a:ext cx="36512" cy="364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400" b="1">
                    <a:latin typeface="+mn-lt"/>
                  </a:endParaRPr>
                </a:p>
              </p:txBody>
            </p:sp>
          </p:grpSp>
          <p:sp>
            <p:nvSpPr>
              <p:cNvPr id="196" name="Text Box 70"/>
              <p:cNvSpPr txBox="1">
                <a:spLocks noChangeArrowheads="1"/>
              </p:cNvSpPr>
              <p:nvPr/>
            </p:nvSpPr>
            <p:spPr bwMode="auto">
              <a:xfrm>
                <a:off x="6698334" y="5187653"/>
                <a:ext cx="838179" cy="261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Release</a:t>
                </a:r>
              </a:p>
            </p:txBody>
          </p:sp>
          <p:sp>
            <p:nvSpPr>
              <p:cNvPr id="197" name="Text Box 71"/>
              <p:cNvSpPr txBox="1">
                <a:spLocks noChangeArrowheads="1"/>
              </p:cNvSpPr>
              <p:nvPr/>
            </p:nvSpPr>
            <p:spPr bwMode="auto">
              <a:xfrm>
                <a:off x="5817292" y="5173372"/>
                <a:ext cx="628635" cy="2634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Freeze</a:t>
                </a:r>
              </a:p>
            </p:txBody>
          </p:sp>
          <p:sp>
            <p:nvSpPr>
              <p:cNvPr id="200" name="Line 31"/>
              <p:cNvSpPr>
                <a:spLocks noChangeShapeType="1"/>
              </p:cNvSpPr>
              <p:nvPr/>
            </p:nvSpPr>
            <p:spPr bwMode="auto">
              <a:xfrm>
                <a:off x="2905889" y="4059394"/>
                <a:ext cx="1422365" cy="8426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200" b="1">
                  <a:latin typeface="+mn-lt"/>
                </a:endParaRPr>
              </a:p>
            </p:txBody>
          </p:sp>
        </p:grpSp>
      </p:grpSp>
      <p:grpSp>
        <p:nvGrpSpPr>
          <p:cNvPr id="12" name="Group 203"/>
          <p:cNvGrpSpPr>
            <a:grpSpLocks/>
          </p:cNvGrpSpPr>
          <p:nvPr/>
        </p:nvGrpSpPr>
        <p:grpSpPr bwMode="auto">
          <a:xfrm>
            <a:off x="2397125" y="3744911"/>
            <a:ext cx="4630738" cy="2243248"/>
            <a:chOff x="2397912" y="3744416"/>
            <a:chExt cx="4629572" cy="2243060"/>
          </a:xfrm>
        </p:grpSpPr>
        <p:grpSp>
          <p:nvGrpSpPr>
            <p:cNvPr id="23611" name="Group 131"/>
            <p:cNvGrpSpPr>
              <a:grpSpLocks/>
            </p:cNvGrpSpPr>
            <p:nvPr/>
          </p:nvGrpSpPr>
          <p:grpSpPr bwMode="auto">
            <a:xfrm>
              <a:off x="6156163" y="5482693"/>
              <a:ext cx="864971" cy="504783"/>
              <a:chOff x="4422768" y="5061163"/>
              <a:chExt cx="1135169" cy="688453"/>
            </a:xfrm>
          </p:grpSpPr>
          <p:sp>
            <p:nvSpPr>
              <p:cNvPr id="123" name="Oval 38"/>
              <p:cNvSpPr>
                <a:spLocks noChangeAspect="1" noChangeArrowheads="1"/>
              </p:cNvSpPr>
              <p:nvPr/>
            </p:nvSpPr>
            <p:spPr bwMode="auto">
              <a:xfrm>
                <a:off x="4424853" y="5061163"/>
                <a:ext cx="1133084" cy="6884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200" b="1">
                  <a:latin typeface="+mn-lt"/>
                </a:endParaRPr>
              </a:p>
            </p:txBody>
          </p:sp>
          <p:sp>
            <p:nvSpPr>
              <p:cNvPr id="124" name="Text Box 43"/>
              <p:cNvSpPr txBox="1">
                <a:spLocks noChangeArrowheads="1"/>
              </p:cNvSpPr>
              <p:nvPr/>
            </p:nvSpPr>
            <p:spPr bwMode="auto">
              <a:xfrm>
                <a:off x="4422768" y="5117308"/>
                <a:ext cx="1120586" cy="5390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 algn="ctr">
                  <a:spcAft>
                    <a:spcPts val="1300"/>
                  </a:spcAft>
                  <a:defRPr/>
                </a:pPr>
                <a:r>
                  <a:rPr lang="en-US" sz="1200" b="1" dirty="0">
                    <a:latin typeface="+mn-lt"/>
                  </a:rPr>
                  <a:t>Closed,</a:t>
                </a:r>
                <a:br>
                  <a:rPr lang="en-US" sz="1200" b="1" dirty="0">
                    <a:latin typeface="+mn-lt"/>
                  </a:rPr>
                </a:br>
                <a:r>
                  <a:rPr lang="en-US" sz="1200" b="1" dirty="0">
                    <a:latin typeface="+mn-lt"/>
                  </a:rPr>
                  <a:t>Frozen</a:t>
                </a:r>
              </a:p>
            </p:txBody>
          </p:sp>
        </p:grpSp>
        <p:grpSp>
          <p:nvGrpSpPr>
            <p:cNvPr id="23612" name="Group 132"/>
            <p:cNvGrpSpPr>
              <a:grpSpLocks/>
            </p:cNvGrpSpPr>
            <p:nvPr/>
          </p:nvGrpSpPr>
          <p:grpSpPr bwMode="auto">
            <a:xfrm>
              <a:off x="6163484" y="4661060"/>
              <a:ext cx="864000" cy="504000"/>
              <a:chOff x="4430305" y="3852952"/>
              <a:chExt cx="1133894" cy="687387"/>
            </a:xfrm>
          </p:grpSpPr>
          <p:sp>
            <p:nvSpPr>
              <p:cNvPr id="119" name="Oval 38"/>
              <p:cNvSpPr>
                <a:spLocks noChangeAspect="1" noChangeArrowheads="1"/>
              </p:cNvSpPr>
              <p:nvPr/>
            </p:nvSpPr>
            <p:spPr bwMode="auto">
              <a:xfrm>
                <a:off x="4433198" y="3851951"/>
                <a:ext cx="1131001" cy="688455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200" b="1">
                  <a:latin typeface="+mn-lt"/>
                </a:endParaRPr>
              </a:p>
            </p:txBody>
          </p:sp>
          <p:sp>
            <p:nvSpPr>
              <p:cNvPr id="120" name="Text Box 43"/>
              <p:cNvSpPr txBox="1">
                <a:spLocks noChangeArrowheads="1"/>
              </p:cNvSpPr>
              <p:nvPr/>
            </p:nvSpPr>
            <p:spPr bwMode="auto">
              <a:xfrm>
                <a:off x="4431116" y="3914735"/>
                <a:ext cx="1118502" cy="5390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 algn="ctr">
                  <a:spcAft>
                    <a:spcPts val="1300"/>
                  </a:spcAft>
                  <a:defRPr/>
                </a:pPr>
                <a:r>
                  <a:rPr lang="en-US" sz="1200" b="1" dirty="0">
                    <a:latin typeface="+mn-lt"/>
                  </a:rPr>
                  <a:t>Closed,</a:t>
                </a:r>
                <a:br>
                  <a:rPr lang="en-US" sz="1200" b="1" dirty="0">
                    <a:latin typeface="+mn-lt"/>
                  </a:rPr>
                </a:br>
                <a:r>
                  <a:rPr lang="en-US" sz="1200" b="1" dirty="0">
                    <a:latin typeface="+mn-lt"/>
                  </a:rPr>
                  <a:t>Un-frozen</a:t>
                </a:r>
              </a:p>
            </p:txBody>
          </p:sp>
        </p:grpSp>
        <p:grpSp>
          <p:nvGrpSpPr>
            <p:cNvPr id="23613" name="Group 135"/>
            <p:cNvGrpSpPr>
              <a:grpSpLocks/>
            </p:cNvGrpSpPr>
            <p:nvPr/>
          </p:nvGrpSpPr>
          <p:grpSpPr bwMode="auto">
            <a:xfrm>
              <a:off x="4327839" y="4641275"/>
              <a:ext cx="863326" cy="503196"/>
              <a:chOff x="2403810" y="3843850"/>
              <a:chExt cx="1133005" cy="686291"/>
            </a:xfrm>
          </p:grpSpPr>
          <p:sp>
            <p:nvSpPr>
              <p:cNvPr id="117" name="Oval 38"/>
              <p:cNvSpPr>
                <a:spLocks noChangeAspect="1" noChangeArrowheads="1"/>
              </p:cNvSpPr>
              <p:nvPr/>
            </p:nvSpPr>
            <p:spPr bwMode="auto">
              <a:xfrm>
                <a:off x="2403810" y="3843850"/>
                <a:ext cx="1131001" cy="686291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200" b="1">
                  <a:latin typeface="+mn-lt"/>
                </a:endParaRPr>
              </a:p>
            </p:txBody>
          </p:sp>
          <p:sp>
            <p:nvSpPr>
              <p:cNvPr id="118" name="Text Box 43"/>
              <p:cNvSpPr txBox="1">
                <a:spLocks noChangeArrowheads="1"/>
              </p:cNvSpPr>
              <p:nvPr/>
            </p:nvSpPr>
            <p:spPr bwMode="auto">
              <a:xfrm>
                <a:off x="2418316" y="3906637"/>
                <a:ext cx="1118499" cy="5369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 algn="ctr">
                  <a:spcAft>
                    <a:spcPts val="1300"/>
                  </a:spcAft>
                  <a:defRPr/>
                </a:pPr>
                <a:r>
                  <a:rPr lang="en-US" sz="1200" b="1" dirty="0">
                    <a:latin typeface="+mn-lt"/>
                  </a:rPr>
                  <a:t>Active,</a:t>
                </a:r>
                <a:br>
                  <a:rPr lang="en-US" sz="1200" b="1" dirty="0">
                    <a:latin typeface="+mn-lt"/>
                  </a:rPr>
                </a:br>
                <a:r>
                  <a:rPr lang="en-US" sz="1200" b="1" dirty="0">
                    <a:latin typeface="+mn-lt"/>
                  </a:rPr>
                  <a:t>Un-frozen</a:t>
                </a:r>
              </a:p>
            </p:txBody>
          </p:sp>
        </p:grpSp>
        <p:grpSp>
          <p:nvGrpSpPr>
            <p:cNvPr id="23614" name="Group 130"/>
            <p:cNvGrpSpPr>
              <a:grpSpLocks/>
            </p:cNvGrpSpPr>
            <p:nvPr/>
          </p:nvGrpSpPr>
          <p:grpSpPr bwMode="auto">
            <a:xfrm>
              <a:off x="4319422" y="5452338"/>
              <a:ext cx="864000" cy="504000"/>
              <a:chOff x="2394849" y="5037651"/>
              <a:chExt cx="1133894" cy="687387"/>
            </a:xfrm>
          </p:grpSpPr>
          <p:sp>
            <p:nvSpPr>
              <p:cNvPr id="121" name="Oval 38"/>
              <p:cNvSpPr>
                <a:spLocks noChangeAspect="1" noChangeArrowheads="1"/>
              </p:cNvSpPr>
              <p:nvPr/>
            </p:nvSpPr>
            <p:spPr bwMode="auto">
              <a:xfrm>
                <a:off x="2397547" y="5037766"/>
                <a:ext cx="1131001" cy="686289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200" b="1">
                  <a:latin typeface="+mn-lt"/>
                </a:endParaRPr>
              </a:p>
            </p:txBody>
          </p:sp>
          <p:sp>
            <p:nvSpPr>
              <p:cNvPr id="122" name="Text Box 43"/>
              <p:cNvSpPr txBox="1">
                <a:spLocks noChangeArrowheads="1"/>
              </p:cNvSpPr>
              <p:nvPr/>
            </p:nvSpPr>
            <p:spPr bwMode="auto">
              <a:xfrm>
                <a:off x="2395464" y="5100548"/>
                <a:ext cx="1118502" cy="5369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 algn="ctr">
                  <a:spcAft>
                    <a:spcPts val="1300"/>
                  </a:spcAft>
                  <a:defRPr/>
                </a:pPr>
                <a:r>
                  <a:rPr lang="en-US" sz="1200" b="1" dirty="0">
                    <a:latin typeface="+mn-lt"/>
                  </a:rPr>
                  <a:t>Active,</a:t>
                </a:r>
                <a:br>
                  <a:rPr lang="en-US" sz="1200" b="1" dirty="0">
                    <a:latin typeface="+mn-lt"/>
                  </a:rPr>
                </a:br>
                <a:r>
                  <a:rPr lang="en-US" sz="1200" b="1" dirty="0">
                    <a:latin typeface="+mn-lt"/>
                  </a:rPr>
                  <a:t>Frozen</a:t>
                </a:r>
              </a:p>
            </p:txBody>
          </p:sp>
        </p:grpSp>
        <p:grpSp>
          <p:nvGrpSpPr>
            <p:cNvPr id="23615" name="Group 174"/>
            <p:cNvGrpSpPr>
              <a:grpSpLocks/>
            </p:cNvGrpSpPr>
            <p:nvPr/>
          </p:nvGrpSpPr>
          <p:grpSpPr bwMode="auto">
            <a:xfrm>
              <a:off x="2397912" y="3744416"/>
              <a:ext cx="852273" cy="504782"/>
              <a:chOff x="2401469" y="3843671"/>
              <a:chExt cx="1118504" cy="688454"/>
            </a:xfrm>
          </p:grpSpPr>
          <p:sp>
            <p:nvSpPr>
              <p:cNvPr id="176" name="Oval 38"/>
              <p:cNvSpPr>
                <a:spLocks noChangeAspect="1" noChangeArrowheads="1"/>
              </p:cNvSpPr>
              <p:nvPr/>
            </p:nvSpPr>
            <p:spPr bwMode="auto">
              <a:xfrm>
                <a:off x="2578514" y="3843671"/>
                <a:ext cx="768580" cy="688454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200" b="1" dirty="0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177" name="Text Box 43"/>
              <p:cNvSpPr txBox="1">
                <a:spLocks noChangeArrowheads="1"/>
              </p:cNvSpPr>
              <p:nvPr/>
            </p:nvSpPr>
            <p:spPr bwMode="auto">
              <a:xfrm>
                <a:off x="2401469" y="3906454"/>
                <a:ext cx="1118504" cy="5390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 algn="ctr">
                  <a:spcAft>
                    <a:spcPts val="1300"/>
                  </a:spcAft>
                  <a:defRPr/>
                </a:pPr>
                <a:r>
                  <a:rPr lang="en-US" sz="1200" b="1" dirty="0" err="1">
                    <a:solidFill>
                      <a:schemeClr val="bg1"/>
                    </a:solidFill>
                    <a:latin typeface="+mn-lt"/>
                  </a:rPr>
                  <a:t>d1</a:t>
                </a:r>
                <a:r>
                  <a:rPr lang="en-US" sz="1200" b="1" dirty="0">
                    <a:solidFill>
                      <a:schemeClr val="bg1"/>
                    </a:solidFill>
                    <a:latin typeface="+mn-lt"/>
                  </a:rPr>
                  <a:t>,</a:t>
                </a:r>
                <a:br>
                  <a:rPr lang="en-US" sz="1200" b="1" dirty="0">
                    <a:solidFill>
                      <a:schemeClr val="bg1"/>
                    </a:solidFill>
                    <a:latin typeface="+mn-lt"/>
                  </a:rPr>
                </a:br>
                <a:r>
                  <a:rPr lang="en-US" sz="1200" b="1" dirty="0" err="1">
                    <a:solidFill>
                      <a:schemeClr val="bg1"/>
                    </a:solidFill>
                    <a:latin typeface="+mn-lt"/>
                  </a:rPr>
                  <a:t>d2</a:t>
                </a:r>
                <a:endParaRPr lang="en-US" sz="1200" b="1" dirty="0">
                  <a:solidFill>
                    <a:schemeClr val="bg1"/>
                  </a:solidFill>
                  <a:latin typeface="+mn-lt"/>
                </a:endParaRPr>
              </a:p>
            </p:txBody>
          </p:sp>
        </p:grpSp>
      </p:grpSp>
      <p:sp>
        <p:nvSpPr>
          <p:cNvPr id="202" name="Text Box 43"/>
          <p:cNvSpPr txBox="1">
            <a:spLocks noChangeArrowheads="1"/>
          </p:cNvSpPr>
          <p:nvPr/>
        </p:nvSpPr>
        <p:spPr bwMode="auto">
          <a:xfrm>
            <a:off x="4943475" y="2968625"/>
            <a:ext cx="6286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800" b="1" dirty="0" err="1">
                <a:latin typeface="+mn-lt"/>
              </a:rPr>
              <a:t>AM2</a:t>
            </a:r>
            <a:endParaRPr lang="en-US" sz="1800" b="1" dirty="0">
              <a:latin typeface="+mn-lt"/>
            </a:endParaRPr>
          </a:p>
        </p:txBody>
      </p:sp>
      <p:grpSp>
        <p:nvGrpSpPr>
          <p:cNvPr id="18" name="Group 206"/>
          <p:cNvGrpSpPr>
            <a:grpSpLocks/>
          </p:cNvGrpSpPr>
          <p:nvPr/>
        </p:nvGrpSpPr>
        <p:grpSpPr bwMode="auto">
          <a:xfrm>
            <a:off x="909638" y="3406775"/>
            <a:ext cx="7397750" cy="2717800"/>
            <a:chOff x="909638" y="3406800"/>
            <a:chExt cx="7397750" cy="2717553"/>
          </a:xfrm>
        </p:grpSpPr>
        <p:sp>
          <p:nvSpPr>
            <p:cNvPr id="201" name="Text Box 43"/>
            <p:cNvSpPr txBox="1">
              <a:spLocks noChangeArrowheads="1"/>
            </p:cNvSpPr>
            <p:nvPr/>
          </p:nvSpPr>
          <p:spPr bwMode="auto">
            <a:xfrm>
              <a:off x="1047750" y="3463945"/>
              <a:ext cx="1355725" cy="2619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 algn="ctr">
                <a:spcAft>
                  <a:spcPts val="1300"/>
                </a:spcAft>
                <a:defRPr/>
              </a:pPr>
              <a:r>
                <a:rPr lang="en-US" sz="1800" b="1" dirty="0" err="1">
                  <a:latin typeface="+mn-lt"/>
                </a:rPr>
                <a:t>AM1</a:t>
              </a:r>
              <a:r>
                <a:rPr lang="en-US" sz="1800" b="1" i="0" dirty="0">
                  <a:latin typeface="+mn-lt"/>
                </a:rPr>
                <a:t>||</a:t>
              </a:r>
              <a:r>
                <a:rPr lang="en-US" sz="1800" b="1" dirty="0" err="1">
                  <a:latin typeface="+mn-lt"/>
                </a:rPr>
                <a:t>AM2</a:t>
              </a:r>
              <a:endParaRPr lang="en-US" sz="1800" b="1" dirty="0">
                <a:latin typeface="+mn-lt"/>
              </a:endParaRPr>
            </a:p>
          </p:txBody>
        </p:sp>
        <p:sp>
          <p:nvSpPr>
            <p:cNvPr id="203" name="Rectangle 51"/>
            <p:cNvSpPr>
              <a:spLocks noChangeArrowheads="1"/>
            </p:cNvSpPr>
            <p:nvPr/>
          </p:nvSpPr>
          <p:spPr bwMode="auto">
            <a:xfrm>
              <a:off x="909638" y="3406800"/>
              <a:ext cx="7397750" cy="271755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</p:grpSp>
      <p:grpSp>
        <p:nvGrpSpPr>
          <p:cNvPr id="19" name="Group 210"/>
          <p:cNvGrpSpPr>
            <a:grpSpLocks/>
          </p:cNvGrpSpPr>
          <p:nvPr/>
        </p:nvGrpSpPr>
        <p:grpSpPr bwMode="auto">
          <a:xfrm>
            <a:off x="2366963" y="3805238"/>
            <a:ext cx="4621212" cy="2090737"/>
            <a:chOff x="2366488" y="3804676"/>
            <a:chExt cx="4622002" cy="2091402"/>
          </a:xfrm>
        </p:grpSpPr>
        <p:grpSp>
          <p:nvGrpSpPr>
            <p:cNvPr id="23595" name="Group 205"/>
            <p:cNvGrpSpPr>
              <a:grpSpLocks/>
            </p:cNvGrpSpPr>
            <p:nvPr/>
          </p:nvGrpSpPr>
          <p:grpSpPr bwMode="auto">
            <a:xfrm>
              <a:off x="4350846" y="3804676"/>
              <a:ext cx="2637644" cy="513282"/>
              <a:chOff x="4350846" y="3804676"/>
              <a:chExt cx="2637644" cy="513282"/>
            </a:xfrm>
          </p:grpSpPr>
          <p:grpSp>
            <p:nvGrpSpPr>
              <p:cNvPr id="23603" name="Group 165"/>
              <p:cNvGrpSpPr>
                <a:grpSpLocks/>
              </p:cNvGrpSpPr>
              <p:nvPr/>
            </p:nvGrpSpPr>
            <p:grpSpPr bwMode="auto">
              <a:xfrm>
                <a:off x="6124490" y="3813958"/>
                <a:ext cx="864000" cy="504000"/>
                <a:chOff x="4430305" y="3852952"/>
                <a:chExt cx="1133894" cy="687387"/>
              </a:xfrm>
            </p:grpSpPr>
            <p:sp>
              <p:nvSpPr>
                <p:cNvPr id="167" name="Oval 38"/>
                <p:cNvSpPr>
                  <a:spLocks noChangeAspect="1" noChangeArrowheads="1"/>
                </p:cNvSpPr>
                <p:nvPr/>
              </p:nvSpPr>
              <p:spPr bwMode="auto">
                <a:xfrm>
                  <a:off x="4432720" y="3853288"/>
                  <a:ext cx="1131479" cy="686564"/>
                </a:xfrm>
                <a:prstGeom prst="ellipse">
                  <a:avLst/>
                </a:prstGeom>
                <a:solidFill>
                  <a:srgbClr val="DDDDDD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200" b="1">
                    <a:latin typeface="+mn-lt"/>
                  </a:endParaRPr>
                </a:p>
              </p:txBody>
            </p:sp>
            <p:sp>
              <p:nvSpPr>
                <p:cNvPr id="168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4430636" y="3916096"/>
                  <a:ext cx="1118978" cy="5371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tIns="36000" rIns="36000" bIns="36000"/>
                <a:lstStyle/>
                <a:p>
                  <a:pPr algn="ctr">
                    <a:spcAft>
                      <a:spcPts val="1300"/>
                    </a:spcAft>
                    <a:defRPr/>
                  </a:pPr>
                  <a:r>
                    <a:rPr lang="en-US" sz="1200" b="1" dirty="0">
                      <a:latin typeface="+mn-lt"/>
                    </a:rPr>
                    <a:t>Closed,</a:t>
                  </a:r>
                  <a:br>
                    <a:rPr lang="en-US" sz="1200" b="1" dirty="0">
                      <a:latin typeface="+mn-lt"/>
                    </a:rPr>
                  </a:br>
                  <a:r>
                    <a:rPr lang="en-US" sz="1200" b="1" dirty="0" err="1">
                      <a:latin typeface="+mn-lt"/>
                    </a:rPr>
                    <a:t>d2</a:t>
                  </a:r>
                  <a:endParaRPr lang="en-US" sz="1200" b="1" dirty="0">
                    <a:latin typeface="+mn-lt"/>
                  </a:endParaRPr>
                </a:p>
              </p:txBody>
            </p:sp>
          </p:grpSp>
          <p:grpSp>
            <p:nvGrpSpPr>
              <p:cNvPr id="23604" name="Group 162"/>
              <p:cNvGrpSpPr>
                <a:grpSpLocks/>
              </p:cNvGrpSpPr>
              <p:nvPr/>
            </p:nvGrpSpPr>
            <p:grpSpPr bwMode="auto">
              <a:xfrm>
                <a:off x="4350846" y="3804676"/>
                <a:ext cx="864000" cy="504000"/>
                <a:chOff x="2401469" y="3843670"/>
                <a:chExt cx="1133894" cy="687387"/>
              </a:xfrm>
            </p:grpSpPr>
            <p:sp>
              <p:nvSpPr>
                <p:cNvPr id="164" name="Oval 38"/>
                <p:cNvSpPr>
                  <a:spLocks noChangeAspect="1" noChangeArrowheads="1"/>
                </p:cNvSpPr>
                <p:nvPr/>
              </p:nvSpPr>
              <p:spPr bwMode="auto">
                <a:xfrm>
                  <a:off x="2404019" y="3843670"/>
                  <a:ext cx="1131480" cy="686564"/>
                </a:xfrm>
                <a:prstGeom prst="ellipse">
                  <a:avLst/>
                </a:prstGeom>
                <a:solidFill>
                  <a:srgbClr val="DDDDDD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200" b="1">
                    <a:latin typeface="+mn-lt"/>
                  </a:endParaRPr>
                </a:p>
              </p:txBody>
            </p:sp>
            <p:sp>
              <p:nvSpPr>
                <p:cNvPr id="165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401936" y="3906478"/>
                  <a:ext cx="1118976" cy="5371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tIns="36000" rIns="36000" bIns="36000"/>
                <a:lstStyle/>
                <a:p>
                  <a:pPr algn="ctr">
                    <a:spcAft>
                      <a:spcPts val="1300"/>
                    </a:spcAft>
                    <a:defRPr/>
                  </a:pPr>
                  <a:r>
                    <a:rPr lang="en-US" sz="1200" b="1" dirty="0">
                      <a:latin typeface="+mn-lt"/>
                    </a:rPr>
                    <a:t>Active,</a:t>
                  </a:r>
                  <a:br>
                    <a:rPr lang="en-US" sz="1200" b="1" dirty="0">
                      <a:latin typeface="+mn-lt"/>
                    </a:rPr>
                  </a:br>
                  <a:r>
                    <a:rPr lang="en-US" sz="1200" b="1" dirty="0" err="1">
                      <a:latin typeface="+mn-lt"/>
                    </a:rPr>
                    <a:t>d2</a:t>
                  </a:r>
                  <a:endParaRPr lang="en-US" sz="1200" b="1" dirty="0">
                    <a:latin typeface="+mn-lt"/>
                  </a:endParaRPr>
                </a:p>
              </p:txBody>
            </p:sp>
          </p:grpSp>
        </p:grpSp>
        <p:grpSp>
          <p:nvGrpSpPr>
            <p:cNvPr id="23596" name="Group 204"/>
            <p:cNvGrpSpPr>
              <a:grpSpLocks/>
            </p:cNvGrpSpPr>
            <p:nvPr/>
          </p:nvGrpSpPr>
          <p:grpSpPr bwMode="auto">
            <a:xfrm>
              <a:off x="2366488" y="4580885"/>
              <a:ext cx="870620" cy="1315193"/>
              <a:chOff x="2366488" y="4580885"/>
              <a:chExt cx="870620" cy="1315193"/>
            </a:xfrm>
          </p:grpSpPr>
          <p:grpSp>
            <p:nvGrpSpPr>
              <p:cNvPr id="23597" name="Group 168"/>
              <p:cNvGrpSpPr>
                <a:grpSpLocks/>
              </p:cNvGrpSpPr>
              <p:nvPr/>
            </p:nvGrpSpPr>
            <p:grpSpPr bwMode="auto">
              <a:xfrm>
                <a:off x="2366488" y="5392078"/>
                <a:ext cx="864000" cy="504000"/>
                <a:chOff x="2394849" y="5037651"/>
                <a:chExt cx="1133894" cy="687387"/>
              </a:xfrm>
            </p:grpSpPr>
            <p:sp>
              <p:nvSpPr>
                <p:cNvPr id="170" name="Oval 38"/>
                <p:cNvSpPr>
                  <a:spLocks noChangeAspect="1" noChangeArrowheads="1"/>
                </p:cNvSpPr>
                <p:nvPr/>
              </p:nvSpPr>
              <p:spPr bwMode="auto">
                <a:xfrm>
                  <a:off x="2396932" y="5038474"/>
                  <a:ext cx="1131480" cy="686564"/>
                </a:xfrm>
                <a:prstGeom prst="ellipse">
                  <a:avLst/>
                </a:prstGeom>
                <a:solidFill>
                  <a:srgbClr val="DDDDDD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200" b="1">
                    <a:latin typeface="+mn-lt"/>
                  </a:endParaRPr>
                </a:p>
              </p:txBody>
            </p:sp>
            <p:sp>
              <p:nvSpPr>
                <p:cNvPr id="171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394849" y="5101282"/>
                  <a:ext cx="1118976" cy="5371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tIns="36000" rIns="36000" bIns="36000"/>
                <a:lstStyle/>
                <a:p>
                  <a:pPr algn="ctr">
                    <a:spcAft>
                      <a:spcPts val="1300"/>
                    </a:spcAft>
                    <a:defRPr/>
                  </a:pPr>
                  <a:r>
                    <a:rPr lang="en-US" sz="1200" b="1" dirty="0" err="1">
                      <a:latin typeface="+mn-lt"/>
                    </a:rPr>
                    <a:t>d1</a:t>
                  </a:r>
                  <a:r>
                    <a:rPr lang="en-US" sz="1200" b="1" dirty="0">
                      <a:latin typeface="+mn-lt"/>
                    </a:rPr>
                    <a:t>,</a:t>
                  </a:r>
                  <a:br>
                    <a:rPr lang="en-US" sz="1200" b="1" dirty="0">
                      <a:latin typeface="+mn-lt"/>
                    </a:rPr>
                  </a:br>
                  <a:r>
                    <a:rPr lang="en-US" sz="1200" b="1" dirty="0">
                      <a:latin typeface="+mn-lt"/>
                    </a:rPr>
                    <a:t>Frozen</a:t>
                  </a:r>
                </a:p>
              </p:txBody>
            </p:sp>
          </p:grpSp>
          <p:grpSp>
            <p:nvGrpSpPr>
              <p:cNvPr id="23598" name="Group 171"/>
              <p:cNvGrpSpPr>
                <a:grpSpLocks/>
              </p:cNvGrpSpPr>
              <p:nvPr/>
            </p:nvGrpSpPr>
            <p:grpSpPr bwMode="auto">
              <a:xfrm>
                <a:off x="2373108" y="4580885"/>
                <a:ext cx="864000" cy="504000"/>
                <a:chOff x="2401469" y="3843670"/>
                <a:chExt cx="1133894" cy="687387"/>
              </a:xfrm>
            </p:grpSpPr>
            <p:sp>
              <p:nvSpPr>
                <p:cNvPr id="173" name="Oval 38"/>
                <p:cNvSpPr>
                  <a:spLocks noChangeAspect="1" noChangeArrowheads="1"/>
                </p:cNvSpPr>
                <p:nvPr/>
              </p:nvSpPr>
              <p:spPr bwMode="auto">
                <a:xfrm>
                  <a:off x="2403199" y="3844113"/>
                  <a:ext cx="1131480" cy="686566"/>
                </a:xfrm>
                <a:prstGeom prst="ellipse">
                  <a:avLst/>
                </a:prstGeom>
                <a:solidFill>
                  <a:srgbClr val="DDDDDD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200" b="1">
                    <a:latin typeface="+mn-lt"/>
                  </a:endParaRPr>
                </a:p>
              </p:txBody>
            </p:sp>
            <p:sp>
              <p:nvSpPr>
                <p:cNvPr id="174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401116" y="3906923"/>
                  <a:ext cx="1118976" cy="5371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tIns="36000" rIns="36000" bIns="36000"/>
                <a:lstStyle/>
                <a:p>
                  <a:pPr algn="ctr">
                    <a:spcAft>
                      <a:spcPts val="1300"/>
                    </a:spcAft>
                    <a:defRPr/>
                  </a:pPr>
                  <a:r>
                    <a:rPr lang="en-US" sz="1200" b="1" dirty="0" err="1">
                      <a:latin typeface="+mn-lt"/>
                    </a:rPr>
                    <a:t>d1</a:t>
                  </a:r>
                  <a:r>
                    <a:rPr lang="en-US" sz="1200" b="1" dirty="0">
                      <a:latin typeface="+mn-lt"/>
                    </a:rPr>
                    <a:t>,</a:t>
                  </a:r>
                  <a:br>
                    <a:rPr lang="en-US" sz="1200" b="1" dirty="0">
                      <a:latin typeface="+mn-lt"/>
                    </a:rPr>
                  </a:br>
                  <a:r>
                    <a:rPr lang="en-US" sz="1200" b="1" dirty="0">
                      <a:latin typeface="+mn-lt"/>
                    </a:rPr>
                    <a:t>Un-frozen</a:t>
                  </a:r>
                </a:p>
              </p:txBody>
            </p:sp>
          </p:grpSp>
        </p:grpSp>
      </p:grpSp>
      <p:sp>
        <p:nvSpPr>
          <p:cNvPr id="125" name="Text Box 43"/>
          <p:cNvSpPr txBox="1">
            <a:spLocks noChangeArrowheads="1"/>
          </p:cNvSpPr>
          <p:nvPr/>
        </p:nvSpPr>
        <p:spPr bwMode="auto">
          <a:xfrm>
            <a:off x="933450" y="2970213"/>
            <a:ext cx="6286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800" b="1" dirty="0" err="1">
                <a:latin typeface="+mn-lt"/>
              </a:rPr>
              <a:t>AM1</a:t>
            </a:r>
            <a:endParaRPr lang="en-US" sz="1800" b="1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advTm="503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7"/>
          <p:cNvSpPr>
            <a:spLocks noGrp="1"/>
          </p:cNvSpPr>
          <p:nvPr>
            <p:ph type="title"/>
          </p:nvPr>
        </p:nvSpPr>
        <p:spPr>
          <a:xfrm>
            <a:off x="722313" y="2663825"/>
            <a:ext cx="7772400" cy="1362075"/>
          </a:xfrm>
        </p:spPr>
        <p:txBody>
          <a:bodyPr/>
          <a:lstStyle/>
          <a:p>
            <a:pPr algn="ctr" eaLnBrk="1" hangingPunct="1"/>
            <a:r>
              <a:rPr lang="en-GB" sz="4400" i="1" cap="none" dirty="0" smtClean="0"/>
              <a:t>Choreography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4727575" y="4449763"/>
            <a:ext cx="3311525" cy="1150937"/>
            <a:chOff x="4728218" y="4449919"/>
            <a:chExt cx="3310310" cy="1150891"/>
          </a:xfrm>
        </p:grpSpPr>
        <p:pic>
          <p:nvPicPr>
            <p:cNvPr id="25618" name="Picture 7" descr="400px-Zorn_Cachucha.jpg"/>
            <p:cNvPicPr>
              <a:picLocks noChangeAspect="1"/>
            </p:cNvPicPr>
            <p:nvPr/>
          </p:nvPicPr>
          <p:blipFill>
            <a:blip r:embed="rId2" cstate="print"/>
            <a:srcRect t="42105" r="4973" b="40242"/>
            <a:stretch>
              <a:fillRect/>
            </a:stretch>
          </p:blipFill>
          <p:spPr bwMode="auto">
            <a:xfrm>
              <a:off x="4728218" y="5240728"/>
              <a:ext cx="3310310" cy="360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Bent Arrow 13"/>
            <p:cNvSpPr/>
            <p:nvPr/>
          </p:nvSpPr>
          <p:spPr>
            <a:xfrm rot="16200000" flipH="1" flipV="1">
              <a:off x="6182505" y="4587322"/>
              <a:ext cx="750858" cy="555421"/>
            </a:xfrm>
            <a:prstGeom prst="bentArrow">
              <a:avLst/>
            </a:prstGeom>
            <a:solidFill>
              <a:schemeClr val="bg2">
                <a:lumMod val="75000"/>
              </a:schemeClr>
            </a:solidFill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849927" y="4449919"/>
              <a:ext cx="1145754" cy="36987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800" dirty="0">
                  <a:latin typeface="+mj-lt"/>
                </a:rPr>
                <a:t>Dancer 4</a:t>
              </a:r>
            </a:p>
          </p:txBody>
        </p:sp>
      </p:grpSp>
      <p:sp>
        <p:nvSpPr>
          <p:cNvPr id="2560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Dance Choreography</a:t>
            </a:r>
          </a:p>
        </p:txBody>
      </p:sp>
      <p:pic>
        <p:nvPicPr>
          <p:cNvPr id="25604" name="Picture 5" descr="400px-Zorn_Cachuch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62288" y="3119438"/>
            <a:ext cx="3290887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192213" y="2160588"/>
            <a:ext cx="3309937" cy="1719262"/>
            <a:chOff x="1192024" y="2161133"/>
            <a:chExt cx="3310310" cy="1718490"/>
          </a:xfrm>
        </p:grpSpPr>
        <p:pic>
          <p:nvPicPr>
            <p:cNvPr id="25615" name="Picture 6" descr="ChorP1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92024" y="2161133"/>
              <a:ext cx="3310310" cy="330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Bent Arrow 10"/>
            <p:cNvSpPr/>
            <p:nvPr/>
          </p:nvSpPr>
          <p:spPr>
            <a:xfrm rot="16200000">
              <a:off x="2068016" y="2923433"/>
              <a:ext cx="1375744" cy="536635"/>
            </a:xfrm>
            <a:prstGeom prst="bentArrow">
              <a:avLst/>
            </a:prstGeom>
            <a:solidFill>
              <a:schemeClr val="bg2">
                <a:lumMod val="75000"/>
              </a:schemeClr>
            </a:solidFill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433351" y="2845038"/>
              <a:ext cx="1146304" cy="36972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800" dirty="0">
                  <a:latin typeface="+mj-lt"/>
                </a:rPr>
                <a:t>Dancer 1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192213" y="4214813"/>
            <a:ext cx="3309937" cy="1385887"/>
            <a:chOff x="1192024" y="4214196"/>
            <a:chExt cx="3310310" cy="1386614"/>
          </a:xfrm>
        </p:grpSpPr>
        <p:pic>
          <p:nvPicPr>
            <p:cNvPr id="25612" name="Picture 8" descr="400px-Zorn_Cachucha.jpg"/>
            <p:cNvPicPr>
              <a:picLocks noChangeAspect="1"/>
            </p:cNvPicPr>
            <p:nvPr/>
          </p:nvPicPr>
          <p:blipFill>
            <a:blip r:embed="rId2" cstate="print"/>
            <a:srcRect t="59212" r="4375" b="21053"/>
            <a:stretch>
              <a:fillRect/>
            </a:stretch>
          </p:blipFill>
          <p:spPr bwMode="auto">
            <a:xfrm>
              <a:off x="1192024" y="5240728"/>
              <a:ext cx="3310310" cy="360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Bent Arrow 11"/>
            <p:cNvSpPr/>
            <p:nvPr/>
          </p:nvSpPr>
          <p:spPr>
            <a:xfrm rot="5400000" flipV="1">
              <a:off x="2251588" y="4450178"/>
              <a:ext cx="1026063" cy="554099"/>
            </a:xfrm>
            <a:prstGeom prst="bentArrow">
              <a:avLst/>
            </a:prstGeom>
            <a:solidFill>
              <a:schemeClr val="bg2">
                <a:lumMod val="75000"/>
              </a:schemeClr>
            </a:solidFill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433351" y="4442916"/>
              <a:ext cx="1146304" cy="36849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800" dirty="0">
                  <a:latin typeface="+mj-lt"/>
                </a:rPr>
                <a:t>Dancer 3</a:t>
              </a:r>
            </a:p>
          </p:txBody>
        </p:sp>
      </p:grpSp>
      <p:grpSp>
        <p:nvGrpSpPr>
          <p:cNvPr id="19" name="Group 20"/>
          <p:cNvGrpSpPr>
            <a:grpSpLocks/>
          </p:cNvGrpSpPr>
          <p:nvPr/>
        </p:nvGrpSpPr>
        <p:grpSpPr bwMode="auto">
          <a:xfrm>
            <a:off x="4727575" y="2160588"/>
            <a:ext cx="3311525" cy="1962150"/>
            <a:chOff x="4728218" y="2161133"/>
            <a:chExt cx="3310310" cy="1961814"/>
          </a:xfrm>
        </p:grpSpPr>
        <p:pic>
          <p:nvPicPr>
            <p:cNvPr id="25609" name="Picture 9" descr="400px-Zorn_Cachucha.jpg"/>
            <p:cNvPicPr>
              <a:picLocks noChangeAspect="1"/>
            </p:cNvPicPr>
            <p:nvPr/>
          </p:nvPicPr>
          <p:blipFill>
            <a:blip r:embed="rId2" cstate="print"/>
            <a:srcRect t="72369" r="4375" b="7893"/>
            <a:stretch>
              <a:fillRect/>
            </a:stretch>
          </p:blipFill>
          <p:spPr bwMode="auto">
            <a:xfrm>
              <a:off x="4728218" y="2161133"/>
              <a:ext cx="3310310" cy="360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Bent Arrow 12"/>
            <p:cNvSpPr/>
            <p:nvPr/>
          </p:nvSpPr>
          <p:spPr>
            <a:xfrm rot="5400000" flipH="1">
              <a:off x="5738927" y="3045271"/>
              <a:ext cx="1618973" cy="536378"/>
            </a:xfrm>
            <a:prstGeom prst="bentArrow">
              <a:avLst/>
            </a:prstGeom>
            <a:solidFill>
              <a:schemeClr val="bg2">
                <a:lumMod val="75000"/>
              </a:schemeClr>
            </a:solidFill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49927" y="2853164"/>
              <a:ext cx="1145754" cy="36982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800" dirty="0">
                  <a:latin typeface="+mj-lt"/>
                </a:rPr>
                <a:t>Dancer 2</a:t>
              </a:r>
            </a:p>
          </p:txBody>
        </p:sp>
      </p:grpSp>
      <p:pic>
        <p:nvPicPr>
          <p:cNvPr id="24" name="Picture 23" descr="400px-Zorn_Cachuch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2688" y="1901825"/>
            <a:ext cx="7504112" cy="395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</a:t>
            </a:r>
          </a:p>
        </p:txBody>
      </p:sp>
      <p:grpSp>
        <p:nvGrpSpPr>
          <p:cNvPr id="154" name="Group 153"/>
          <p:cNvGrpSpPr/>
          <p:nvPr/>
        </p:nvGrpSpPr>
        <p:grpSpPr>
          <a:xfrm>
            <a:off x="1524000" y="1111250"/>
            <a:ext cx="5967413" cy="3384550"/>
            <a:chOff x="1524000" y="1111250"/>
            <a:chExt cx="5967413" cy="3384550"/>
          </a:xfrm>
        </p:grpSpPr>
        <p:pic>
          <p:nvPicPr>
            <p:cNvPr id="26627" name="Picture 2" descr="C:\Users\Ashley\AppData\Local\Microsoft\Windows\Temporary Internet Files\Content.IE5\XCOLNP6O\MC900434847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92275" y="3203575"/>
              <a:ext cx="1279525" cy="1279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28" name="Picture 4" descr="C:\Users\Ashley\AppData\Local\Microsoft\Windows\Temporary Internet Files\Content.IE5\XCOLNP6O\MC900156175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99138" y="3282950"/>
              <a:ext cx="1182687" cy="1212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29" name="Picture 5" descr="C:\Users\Ashley\AppData\Local\Microsoft\Windows\Temporary Internet Files\Content.IE5\XCOLNP6O\MC900226812[1]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24000" y="1417638"/>
              <a:ext cx="1711325" cy="930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6630" name="Group 163"/>
            <p:cNvGrpSpPr>
              <a:grpSpLocks/>
            </p:cNvGrpSpPr>
            <p:nvPr/>
          </p:nvGrpSpPr>
          <p:grpSpPr bwMode="auto">
            <a:xfrm>
              <a:off x="3087688" y="1516063"/>
              <a:ext cx="2827337" cy="153987"/>
              <a:chOff x="3088044" y="1515385"/>
              <a:chExt cx="2827338" cy="153988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>
                <a:off x="3088044" y="1515385"/>
                <a:ext cx="2827338" cy="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flipH="1">
                <a:off x="3088044" y="1667786"/>
                <a:ext cx="2827338" cy="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440" name="Letter"/>
            <p:cNvSpPr>
              <a:spLocks noChangeAspect="1" noEditPoints="1" noChangeArrowheads="1"/>
            </p:cNvSpPr>
            <p:nvPr/>
          </p:nvSpPr>
          <p:spPr bwMode="auto">
            <a:xfrm>
              <a:off x="4117975" y="1417638"/>
              <a:ext cx="681038" cy="339725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5304 w 21600"/>
                <a:gd name="T17" fmla="*/ 9216 h 21600"/>
                <a:gd name="T18" fmla="*/ 17504 w 21600"/>
                <a:gd name="T19" fmla="*/ 1837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14" y="0"/>
                  </a:moveTo>
                  <a:lnTo>
                    <a:pt x="21600" y="0"/>
                  </a:lnTo>
                  <a:lnTo>
                    <a:pt x="21600" y="21628"/>
                  </a:lnTo>
                  <a:lnTo>
                    <a:pt x="14" y="21628"/>
                  </a:lnTo>
                  <a:lnTo>
                    <a:pt x="14" y="0"/>
                  </a:lnTo>
                  <a:close/>
                </a:path>
                <a:path w="21600" h="21600" extrusionOk="0">
                  <a:moveTo>
                    <a:pt x="18476" y="2035"/>
                  </a:moveTo>
                  <a:lnTo>
                    <a:pt x="20539" y="2035"/>
                  </a:lnTo>
                  <a:lnTo>
                    <a:pt x="20539" y="6559"/>
                  </a:lnTo>
                  <a:lnTo>
                    <a:pt x="18476" y="6559"/>
                  </a:lnTo>
                  <a:lnTo>
                    <a:pt x="18476" y="2035"/>
                  </a:lnTo>
                  <a:close/>
                </a:path>
                <a:path w="21600" h="21600" extrusionOk="0">
                  <a:moveTo>
                    <a:pt x="884" y="2092"/>
                  </a:moveTo>
                  <a:lnTo>
                    <a:pt x="7425" y="2092"/>
                  </a:lnTo>
                  <a:lnTo>
                    <a:pt x="7425" y="2770"/>
                  </a:lnTo>
                  <a:lnTo>
                    <a:pt x="884" y="2770"/>
                  </a:lnTo>
                  <a:lnTo>
                    <a:pt x="884" y="2092"/>
                  </a:lnTo>
                  <a:close/>
                </a:path>
                <a:path w="21600" h="21600" extrusionOk="0">
                  <a:moveTo>
                    <a:pt x="884" y="3109"/>
                  </a:moveTo>
                  <a:lnTo>
                    <a:pt x="7425" y="3109"/>
                  </a:lnTo>
                  <a:lnTo>
                    <a:pt x="7425" y="3788"/>
                  </a:lnTo>
                  <a:lnTo>
                    <a:pt x="884" y="3788"/>
                  </a:lnTo>
                  <a:lnTo>
                    <a:pt x="884" y="3109"/>
                  </a:lnTo>
                  <a:close/>
                </a:path>
                <a:path w="21600" h="21600" extrusionOk="0">
                  <a:moveTo>
                    <a:pt x="884" y="4127"/>
                  </a:moveTo>
                  <a:lnTo>
                    <a:pt x="7425" y="4127"/>
                  </a:lnTo>
                  <a:lnTo>
                    <a:pt x="7425" y="4806"/>
                  </a:lnTo>
                  <a:lnTo>
                    <a:pt x="884" y="4806"/>
                  </a:lnTo>
                  <a:lnTo>
                    <a:pt x="884" y="4127"/>
                  </a:lnTo>
                  <a:close/>
                </a:path>
                <a:path w="21600" h="21600" extrusionOk="0">
                  <a:moveTo>
                    <a:pt x="5127" y="5145"/>
                  </a:moveTo>
                  <a:lnTo>
                    <a:pt x="7425" y="5145"/>
                  </a:lnTo>
                  <a:lnTo>
                    <a:pt x="7425" y="5824"/>
                  </a:lnTo>
                  <a:lnTo>
                    <a:pt x="5127" y="5824"/>
                  </a:lnTo>
                  <a:lnTo>
                    <a:pt x="5127" y="51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3014663" y="3919538"/>
              <a:ext cx="2827337" cy="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2976563" y="4071938"/>
              <a:ext cx="2827337" cy="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Letter"/>
            <p:cNvSpPr>
              <a:spLocks noChangeAspect="1" noEditPoints="1" noChangeArrowheads="1"/>
            </p:cNvSpPr>
            <p:nvPr/>
          </p:nvSpPr>
          <p:spPr bwMode="auto">
            <a:xfrm>
              <a:off x="4117975" y="3836988"/>
              <a:ext cx="681038" cy="339725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5304 w 21600"/>
                <a:gd name="T17" fmla="*/ 9216 h 21600"/>
                <a:gd name="T18" fmla="*/ 17504 w 21600"/>
                <a:gd name="T19" fmla="*/ 1837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14" y="0"/>
                  </a:moveTo>
                  <a:lnTo>
                    <a:pt x="21600" y="0"/>
                  </a:lnTo>
                  <a:lnTo>
                    <a:pt x="21600" y="21628"/>
                  </a:lnTo>
                  <a:lnTo>
                    <a:pt x="14" y="21628"/>
                  </a:lnTo>
                  <a:lnTo>
                    <a:pt x="14" y="0"/>
                  </a:lnTo>
                  <a:close/>
                </a:path>
                <a:path w="21600" h="21600" extrusionOk="0">
                  <a:moveTo>
                    <a:pt x="18476" y="2035"/>
                  </a:moveTo>
                  <a:lnTo>
                    <a:pt x="20539" y="2035"/>
                  </a:lnTo>
                  <a:lnTo>
                    <a:pt x="20539" y="6559"/>
                  </a:lnTo>
                  <a:lnTo>
                    <a:pt x="18476" y="6559"/>
                  </a:lnTo>
                  <a:lnTo>
                    <a:pt x="18476" y="2035"/>
                  </a:lnTo>
                  <a:close/>
                </a:path>
                <a:path w="21600" h="21600" extrusionOk="0">
                  <a:moveTo>
                    <a:pt x="884" y="2092"/>
                  </a:moveTo>
                  <a:lnTo>
                    <a:pt x="7425" y="2092"/>
                  </a:lnTo>
                  <a:lnTo>
                    <a:pt x="7425" y="2770"/>
                  </a:lnTo>
                  <a:lnTo>
                    <a:pt x="884" y="2770"/>
                  </a:lnTo>
                  <a:lnTo>
                    <a:pt x="884" y="2092"/>
                  </a:lnTo>
                  <a:close/>
                </a:path>
                <a:path w="21600" h="21600" extrusionOk="0">
                  <a:moveTo>
                    <a:pt x="884" y="3109"/>
                  </a:moveTo>
                  <a:lnTo>
                    <a:pt x="7425" y="3109"/>
                  </a:lnTo>
                  <a:lnTo>
                    <a:pt x="7425" y="3788"/>
                  </a:lnTo>
                  <a:lnTo>
                    <a:pt x="884" y="3788"/>
                  </a:lnTo>
                  <a:lnTo>
                    <a:pt x="884" y="3109"/>
                  </a:lnTo>
                  <a:close/>
                </a:path>
                <a:path w="21600" h="21600" extrusionOk="0">
                  <a:moveTo>
                    <a:pt x="884" y="4127"/>
                  </a:moveTo>
                  <a:lnTo>
                    <a:pt x="7425" y="4127"/>
                  </a:lnTo>
                  <a:lnTo>
                    <a:pt x="7425" y="4806"/>
                  </a:lnTo>
                  <a:lnTo>
                    <a:pt x="884" y="4806"/>
                  </a:lnTo>
                  <a:lnTo>
                    <a:pt x="884" y="4127"/>
                  </a:lnTo>
                  <a:close/>
                </a:path>
                <a:path w="21600" h="21600" extrusionOk="0">
                  <a:moveTo>
                    <a:pt x="5127" y="5145"/>
                  </a:moveTo>
                  <a:lnTo>
                    <a:pt x="7425" y="5145"/>
                  </a:lnTo>
                  <a:lnTo>
                    <a:pt x="7425" y="5824"/>
                  </a:lnTo>
                  <a:lnTo>
                    <a:pt x="5127" y="5824"/>
                  </a:lnTo>
                  <a:lnTo>
                    <a:pt x="5127" y="51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26635" name="Group 22"/>
            <p:cNvGrpSpPr>
              <a:grpSpLocks/>
            </p:cNvGrpSpPr>
            <p:nvPr/>
          </p:nvGrpSpPr>
          <p:grpSpPr bwMode="auto">
            <a:xfrm>
              <a:off x="2300288" y="2160588"/>
              <a:ext cx="204787" cy="1042987"/>
              <a:chOff x="4402867" y="527870"/>
              <a:chExt cx="204036" cy="2827338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 rot="16200000">
                <a:off x="3192443" y="1940748"/>
                <a:ext cx="2827338" cy="1581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 rot="16200000" flipH="1">
                <a:off x="2989989" y="1940748"/>
                <a:ext cx="2827338" cy="1581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Letter"/>
            <p:cNvSpPr>
              <a:spLocks noChangeAspect="1" noEditPoints="1" noChangeArrowheads="1"/>
            </p:cNvSpPr>
            <p:nvPr/>
          </p:nvSpPr>
          <p:spPr bwMode="auto">
            <a:xfrm>
              <a:off x="1978025" y="2514600"/>
              <a:ext cx="679450" cy="339725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5304 w 21600"/>
                <a:gd name="T17" fmla="*/ 9216 h 21600"/>
                <a:gd name="T18" fmla="*/ 17504 w 21600"/>
                <a:gd name="T19" fmla="*/ 1837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14" y="0"/>
                  </a:moveTo>
                  <a:lnTo>
                    <a:pt x="21600" y="0"/>
                  </a:lnTo>
                  <a:lnTo>
                    <a:pt x="21600" y="21628"/>
                  </a:lnTo>
                  <a:lnTo>
                    <a:pt x="14" y="21628"/>
                  </a:lnTo>
                  <a:lnTo>
                    <a:pt x="14" y="0"/>
                  </a:lnTo>
                  <a:close/>
                </a:path>
                <a:path w="21600" h="21600" extrusionOk="0">
                  <a:moveTo>
                    <a:pt x="18476" y="2035"/>
                  </a:moveTo>
                  <a:lnTo>
                    <a:pt x="20539" y="2035"/>
                  </a:lnTo>
                  <a:lnTo>
                    <a:pt x="20539" y="6559"/>
                  </a:lnTo>
                  <a:lnTo>
                    <a:pt x="18476" y="6559"/>
                  </a:lnTo>
                  <a:lnTo>
                    <a:pt x="18476" y="2035"/>
                  </a:lnTo>
                  <a:close/>
                </a:path>
                <a:path w="21600" h="21600" extrusionOk="0">
                  <a:moveTo>
                    <a:pt x="884" y="2092"/>
                  </a:moveTo>
                  <a:lnTo>
                    <a:pt x="7425" y="2092"/>
                  </a:lnTo>
                  <a:lnTo>
                    <a:pt x="7425" y="2770"/>
                  </a:lnTo>
                  <a:lnTo>
                    <a:pt x="884" y="2770"/>
                  </a:lnTo>
                  <a:lnTo>
                    <a:pt x="884" y="2092"/>
                  </a:lnTo>
                  <a:close/>
                </a:path>
                <a:path w="21600" h="21600" extrusionOk="0">
                  <a:moveTo>
                    <a:pt x="884" y="3109"/>
                  </a:moveTo>
                  <a:lnTo>
                    <a:pt x="7425" y="3109"/>
                  </a:lnTo>
                  <a:lnTo>
                    <a:pt x="7425" y="3788"/>
                  </a:lnTo>
                  <a:lnTo>
                    <a:pt x="884" y="3788"/>
                  </a:lnTo>
                  <a:lnTo>
                    <a:pt x="884" y="3109"/>
                  </a:lnTo>
                  <a:close/>
                </a:path>
                <a:path w="21600" h="21600" extrusionOk="0">
                  <a:moveTo>
                    <a:pt x="884" y="4127"/>
                  </a:moveTo>
                  <a:lnTo>
                    <a:pt x="7425" y="4127"/>
                  </a:lnTo>
                  <a:lnTo>
                    <a:pt x="7425" y="4806"/>
                  </a:lnTo>
                  <a:lnTo>
                    <a:pt x="884" y="4806"/>
                  </a:lnTo>
                  <a:lnTo>
                    <a:pt x="884" y="4127"/>
                  </a:lnTo>
                  <a:close/>
                </a:path>
                <a:path w="21600" h="21600" extrusionOk="0">
                  <a:moveTo>
                    <a:pt x="5127" y="5145"/>
                  </a:moveTo>
                  <a:lnTo>
                    <a:pt x="7425" y="5145"/>
                  </a:lnTo>
                  <a:lnTo>
                    <a:pt x="7425" y="5824"/>
                  </a:lnTo>
                  <a:lnTo>
                    <a:pt x="5127" y="5824"/>
                  </a:lnTo>
                  <a:lnTo>
                    <a:pt x="5127" y="51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26637" name="Group 23"/>
            <p:cNvGrpSpPr>
              <a:grpSpLocks/>
            </p:cNvGrpSpPr>
            <p:nvPr/>
          </p:nvGrpSpPr>
          <p:grpSpPr bwMode="auto">
            <a:xfrm>
              <a:off x="6521450" y="2152650"/>
              <a:ext cx="203200" cy="1042988"/>
              <a:chOff x="4402867" y="527870"/>
              <a:chExt cx="204036" cy="2827338"/>
            </a:xfrm>
          </p:grpSpPr>
          <p:cxnSp>
            <p:nvCxnSpPr>
              <p:cNvPr id="25" name="Straight Arrow Connector 24"/>
              <p:cNvCxnSpPr/>
              <p:nvPr/>
            </p:nvCxnSpPr>
            <p:spPr>
              <a:xfrm rot="16200000">
                <a:off x="3192438" y="1940741"/>
                <a:ext cx="2827338" cy="1594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 rot="16200000" flipH="1">
                <a:off x="2989995" y="1940742"/>
                <a:ext cx="2827338" cy="1595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638" name="Group 162"/>
            <p:cNvGrpSpPr>
              <a:grpSpLocks/>
            </p:cNvGrpSpPr>
            <p:nvPr/>
          </p:nvGrpSpPr>
          <p:grpSpPr bwMode="auto">
            <a:xfrm>
              <a:off x="6005513" y="1111250"/>
              <a:ext cx="1485900" cy="968375"/>
              <a:chOff x="6005513" y="1111250"/>
              <a:chExt cx="1485900" cy="968375"/>
            </a:xfrm>
          </p:grpSpPr>
          <p:sp>
            <p:nvSpPr>
              <p:cNvPr id="26649" name="Freeform 22"/>
              <p:cNvSpPr>
                <a:spLocks/>
              </p:cNvSpPr>
              <p:nvPr/>
            </p:nvSpPr>
            <p:spPr bwMode="auto">
              <a:xfrm>
                <a:off x="6107113" y="1111250"/>
                <a:ext cx="1222375" cy="968375"/>
              </a:xfrm>
              <a:custGeom>
                <a:avLst/>
                <a:gdLst>
                  <a:gd name="T0" fmla="*/ 0 w 2309"/>
                  <a:gd name="T1" fmla="*/ 2147483647 h 1829"/>
                  <a:gd name="T2" fmla="*/ 2147483647 w 2309"/>
                  <a:gd name="T3" fmla="*/ 2147483647 h 1829"/>
                  <a:gd name="T4" fmla="*/ 2147483647 w 2309"/>
                  <a:gd name="T5" fmla="*/ 2147483647 h 1829"/>
                  <a:gd name="T6" fmla="*/ 2147483647 w 2309"/>
                  <a:gd name="T7" fmla="*/ 2147483647 h 1829"/>
                  <a:gd name="T8" fmla="*/ 2147483647 w 2309"/>
                  <a:gd name="T9" fmla="*/ 2147483647 h 1829"/>
                  <a:gd name="T10" fmla="*/ 2147483647 w 2309"/>
                  <a:gd name="T11" fmla="*/ 2147483647 h 1829"/>
                  <a:gd name="T12" fmla="*/ 2147483647 w 2309"/>
                  <a:gd name="T13" fmla="*/ 2147483647 h 1829"/>
                  <a:gd name="T14" fmla="*/ 2147483647 w 2309"/>
                  <a:gd name="T15" fmla="*/ 2147483647 h 1829"/>
                  <a:gd name="T16" fmla="*/ 2147483647 w 2309"/>
                  <a:gd name="T17" fmla="*/ 0 h 1829"/>
                  <a:gd name="T18" fmla="*/ 2147483647 w 2309"/>
                  <a:gd name="T19" fmla="*/ 2147483647 h 1829"/>
                  <a:gd name="T20" fmla="*/ 2147483647 w 2309"/>
                  <a:gd name="T21" fmla="*/ 2147483647 h 1829"/>
                  <a:gd name="T22" fmla="*/ 2147483647 w 2309"/>
                  <a:gd name="T23" fmla="*/ 2147483647 h 1829"/>
                  <a:gd name="T24" fmla="*/ 2147483647 w 2309"/>
                  <a:gd name="T25" fmla="*/ 2147483647 h 1829"/>
                  <a:gd name="T26" fmla="*/ 2147483647 w 2309"/>
                  <a:gd name="T27" fmla="*/ 2147483647 h 1829"/>
                  <a:gd name="T28" fmla="*/ 2147483647 w 2309"/>
                  <a:gd name="T29" fmla="*/ 2147483647 h 1829"/>
                  <a:gd name="T30" fmla="*/ 2147483647 w 2309"/>
                  <a:gd name="T31" fmla="*/ 2147483647 h 1829"/>
                  <a:gd name="T32" fmla="*/ 2147483647 w 2309"/>
                  <a:gd name="T33" fmla="*/ 2147483647 h 1829"/>
                  <a:gd name="T34" fmla="*/ 2147483647 w 2309"/>
                  <a:gd name="T35" fmla="*/ 2147483647 h 1829"/>
                  <a:gd name="T36" fmla="*/ 2147483647 w 2309"/>
                  <a:gd name="T37" fmla="*/ 2147483647 h 1829"/>
                  <a:gd name="T38" fmla="*/ 2147483647 w 2309"/>
                  <a:gd name="T39" fmla="*/ 2147483647 h 1829"/>
                  <a:gd name="T40" fmla="*/ 2147483647 w 2309"/>
                  <a:gd name="T41" fmla="*/ 2147483647 h 1829"/>
                  <a:gd name="T42" fmla="*/ 2147483647 w 2309"/>
                  <a:gd name="T43" fmla="*/ 2147483647 h 1829"/>
                  <a:gd name="T44" fmla="*/ 2147483647 w 2309"/>
                  <a:gd name="T45" fmla="*/ 2147483647 h 1829"/>
                  <a:gd name="T46" fmla="*/ 2147483647 w 2309"/>
                  <a:gd name="T47" fmla="*/ 2147483647 h 1829"/>
                  <a:gd name="T48" fmla="*/ 2147483647 w 2309"/>
                  <a:gd name="T49" fmla="*/ 2147483647 h 1829"/>
                  <a:gd name="T50" fmla="*/ 2147483647 w 2309"/>
                  <a:gd name="T51" fmla="*/ 2147483647 h 1829"/>
                  <a:gd name="T52" fmla="*/ 2147483647 w 2309"/>
                  <a:gd name="T53" fmla="*/ 2147483647 h 1829"/>
                  <a:gd name="T54" fmla="*/ 2147483647 w 2309"/>
                  <a:gd name="T55" fmla="*/ 2147483647 h 1829"/>
                  <a:gd name="T56" fmla="*/ 2147483647 w 2309"/>
                  <a:gd name="T57" fmla="*/ 2147483647 h 1829"/>
                  <a:gd name="T58" fmla="*/ 0 w 2309"/>
                  <a:gd name="T59" fmla="*/ 2147483647 h 182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2309"/>
                  <a:gd name="T91" fmla="*/ 0 h 1829"/>
                  <a:gd name="T92" fmla="*/ 2309 w 2309"/>
                  <a:gd name="T93" fmla="*/ 1829 h 1829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2309" h="1829">
                    <a:moveTo>
                      <a:pt x="0" y="756"/>
                    </a:moveTo>
                    <a:lnTo>
                      <a:pt x="92" y="734"/>
                    </a:lnTo>
                    <a:lnTo>
                      <a:pt x="141" y="727"/>
                    </a:lnTo>
                    <a:lnTo>
                      <a:pt x="141" y="327"/>
                    </a:lnTo>
                    <a:lnTo>
                      <a:pt x="333" y="227"/>
                    </a:lnTo>
                    <a:lnTo>
                      <a:pt x="373" y="235"/>
                    </a:lnTo>
                    <a:lnTo>
                      <a:pt x="373" y="164"/>
                    </a:lnTo>
                    <a:lnTo>
                      <a:pt x="437" y="71"/>
                    </a:lnTo>
                    <a:lnTo>
                      <a:pt x="635" y="0"/>
                    </a:lnTo>
                    <a:lnTo>
                      <a:pt x="798" y="78"/>
                    </a:lnTo>
                    <a:lnTo>
                      <a:pt x="855" y="135"/>
                    </a:lnTo>
                    <a:lnTo>
                      <a:pt x="997" y="171"/>
                    </a:lnTo>
                    <a:lnTo>
                      <a:pt x="1011" y="448"/>
                    </a:lnTo>
                    <a:lnTo>
                      <a:pt x="1096" y="427"/>
                    </a:lnTo>
                    <a:lnTo>
                      <a:pt x="1167" y="457"/>
                    </a:lnTo>
                    <a:lnTo>
                      <a:pt x="1238" y="464"/>
                    </a:lnTo>
                    <a:lnTo>
                      <a:pt x="1450" y="592"/>
                    </a:lnTo>
                    <a:lnTo>
                      <a:pt x="1557" y="520"/>
                    </a:lnTo>
                    <a:lnTo>
                      <a:pt x="1976" y="427"/>
                    </a:lnTo>
                    <a:lnTo>
                      <a:pt x="2309" y="557"/>
                    </a:lnTo>
                    <a:lnTo>
                      <a:pt x="2141" y="1691"/>
                    </a:lnTo>
                    <a:lnTo>
                      <a:pt x="1773" y="1691"/>
                    </a:lnTo>
                    <a:lnTo>
                      <a:pt x="1405" y="1691"/>
                    </a:lnTo>
                    <a:lnTo>
                      <a:pt x="1301" y="1772"/>
                    </a:lnTo>
                    <a:lnTo>
                      <a:pt x="1191" y="1812"/>
                    </a:lnTo>
                    <a:lnTo>
                      <a:pt x="285" y="1829"/>
                    </a:lnTo>
                    <a:lnTo>
                      <a:pt x="279" y="1784"/>
                    </a:lnTo>
                    <a:lnTo>
                      <a:pt x="233" y="1818"/>
                    </a:lnTo>
                    <a:lnTo>
                      <a:pt x="140" y="1824"/>
                    </a:lnTo>
                    <a:lnTo>
                      <a:pt x="0" y="75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50" name="Freeform 23"/>
              <p:cNvSpPr>
                <a:spLocks/>
              </p:cNvSpPr>
              <p:nvPr/>
            </p:nvSpPr>
            <p:spPr bwMode="auto">
              <a:xfrm>
                <a:off x="6621463" y="1449388"/>
                <a:ext cx="869950" cy="544513"/>
              </a:xfrm>
              <a:custGeom>
                <a:avLst/>
                <a:gdLst>
                  <a:gd name="T0" fmla="*/ 2147483647 w 1643"/>
                  <a:gd name="T1" fmla="*/ 0 h 1029"/>
                  <a:gd name="T2" fmla="*/ 2147483647 w 1643"/>
                  <a:gd name="T3" fmla="*/ 2147483647 h 1029"/>
                  <a:gd name="T4" fmla="*/ 2147483647 w 1643"/>
                  <a:gd name="T5" fmla="*/ 2147483647 h 1029"/>
                  <a:gd name="T6" fmla="*/ 2147483647 w 1643"/>
                  <a:gd name="T7" fmla="*/ 2147483647 h 1029"/>
                  <a:gd name="T8" fmla="*/ 2147483647 w 1643"/>
                  <a:gd name="T9" fmla="*/ 2147483647 h 1029"/>
                  <a:gd name="T10" fmla="*/ 2147483647 w 1643"/>
                  <a:gd name="T11" fmla="*/ 2147483647 h 1029"/>
                  <a:gd name="T12" fmla="*/ 0 w 1643"/>
                  <a:gd name="T13" fmla="*/ 2147483647 h 1029"/>
                  <a:gd name="T14" fmla="*/ 2147483647 w 1643"/>
                  <a:gd name="T15" fmla="*/ 2147483647 h 1029"/>
                  <a:gd name="T16" fmla="*/ 2147483647 w 1643"/>
                  <a:gd name="T17" fmla="*/ 2147483647 h 1029"/>
                  <a:gd name="T18" fmla="*/ 2147483647 w 1643"/>
                  <a:gd name="T19" fmla="*/ 0 h 10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643"/>
                  <a:gd name="T31" fmla="*/ 0 h 1029"/>
                  <a:gd name="T32" fmla="*/ 1643 w 1643"/>
                  <a:gd name="T33" fmla="*/ 1029 h 10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643" h="1029">
                    <a:moveTo>
                      <a:pt x="819" y="0"/>
                    </a:moveTo>
                    <a:lnTo>
                      <a:pt x="1636" y="147"/>
                    </a:lnTo>
                    <a:lnTo>
                      <a:pt x="1643" y="1004"/>
                    </a:lnTo>
                    <a:lnTo>
                      <a:pt x="866" y="1022"/>
                    </a:lnTo>
                    <a:lnTo>
                      <a:pt x="604" y="1029"/>
                    </a:lnTo>
                    <a:lnTo>
                      <a:pt x="82" y="1026"/>
                    </a:lnTo>
                    <a:lnTo>
                      <a:pt x="0" y="215"/>
                    </a:lnTo>
                    <a:lnTo>
                      <a:pt x="283" y="112"/>
                    </a:lnTo>
                    <a:lnTo>
                      <a:pt x="524" y="63"/>
                    </a:lnTo>
                    <a:lnTo>
                      <a:pt x="819" y="0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51" name="Freeform 24"/>
              <p:cNvSpPr>
                <a:spLocks/>
              </p:cNvSpPr>
              <p:nvPr/>
            </p:nvSpPr>
            <p:spPr bwMode="auto">
              <a:xfrm>
                <a:off x="6316663" y="1125538"/>
                <a:ext cx="255588" cy="107950"/>
              </a:xfrm>
              <a:custGeom>
                <a:avLst/>
                <a:gdLst>
                  <a:gd name="T0" fmla="*/ 0 w 484"/>
                  <a:gd name="T1" fmla="*/ 2147483647 h 202"/>
                  <a:gd name="T2" fmla="*/ 2147483647 w 484"/>
                  <a:gd name="T3" fmla="*/ 2147483647 h 202"/>
                  <a:gd name="T4" fmla="*/ 2147483647 w 484"/>
                  <a:gd name="T5" fmla="*/ 0 h 202"/>
                  <a:gd name="T6" fmla="*/ 2147483647 w 484"/>
                  <a:gd name="T7" fmla="*/ 2147483647 h 202"/>
                  <a:gd name="T8" fmla="*/ 2147483647 w 484"/>
                  <a:gd name="T9" fmla="*/ 2147483647 h 202"/>
                  <a:gd name="T10" fmla="*/ 2147483647 w 484"/>
                  <a:gd name="T11" fmla="*/ 2147483647 h 202"/>
                  <a:gd name="T12" fmla="*/ 0 w 484"/>
                  <a:gd name="T13" fmla="*/ 2147483647 h 20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84"/>
                  <a:gd name="T22" fmla="*/ 0 h 202"/>
                  <a:gd name="T23" fmla="*/ 484 w 484"/>
                  <a:gd name="T24" fmla="*/ 202 h 20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84" h="202">
                    <a:moveTo>
                      <a:pt x="0" y="140"/>
                    </a:moveTo>
                    <a:lnTo>
                      <a:pt x="82" y="64"/>
                    </a:lnTo>
                    <a:lnTo>
                      <a:pt x="227" y="0"/>
                    </a:lnTo>
                    <a:lnTo>
                      <a:pt x="390" y="70"/>
                    </a:lnTo>
                    <a:lnTo>
                      <a:pt x="484" y="157"/>
                    </a:lnTo>
                    <a:lnTo>
                      <a:pt x="9" y="202"/>
                    </a:lnTo>
                    <a:lnTo>
                      <a:pt x="0" y="140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52" name="Freeform 25"/>
              <p:cNvSpPr>
                <a:spLocks/>
              </p:cNvSpPr>
              <p:nvPr/>
            </p:nvSpPr>
            <p:spPr bwMode="auto">
              <a:xfrm>
                <a:off x="6559551" y="1352550"/>
                <a:ext cx="233363" cy="100013"/>
              </a:xfrm>
              <a:custGeom>
                <a:avLst/>
                <a:gdLst>
                  <a:gd name="T0" fmla="*/ 2147483647 w 439"/>
                  <a:gd name="T1" fmla="*/ 2147483647 h 190"/>
                  <a:gd name="T2" fmla="*/ 2147483647 w 439"/>
                  <a:gd name="T3" fmla="*/ 0 h 190"/>
                  <a:gd name="T4" fmla="*/ 2147483647 w 439"/>
                  <a:gd name="T5" fmla="*/ 2147483647 h 190"/>
                  <a:gd name="T6" fmla="*/ 2147483647 w 439"/>
                  <a:gd name="T7" fmla="*/ 2147483647 h 190"/>
                  <a:gd name="T8" fmla="*/ 0 w 439"/>
                  <a:gd name="T9" fmla="*/ 2147483647 h 190"/>
                  <a:gd name="T10" fmla="*/ 2147483647 w 439"/>
                  <a:gd name="T11" fmla="*/ 2147483647 h 19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39"/>
                  <a:gd name="T19" fmla="*/ 0 h 190"/>
                  <a:gd name="T20" fmla="*/ 439 w 439"/>
                  <a:gd name="T21" fmla="*/ 190 h 19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39" h="190">
                    <a:moveTo>
                      <a:pt x="13" y="92"/>
                    </a:moveTo>
                    <a:lnTo>
                      <a:pt x="253" y="0"/>
                    </a:lnTo>
                    <a:lnTo>
                      <a:pt x="439" y="104"/>
                    </a:lnTo>
                    <a:lnTo>
                      <a:pt x="429" y="190"/>
                    </a:lnTo>
                    <a:lnTo>
                      <a:pt x="0" y="186"/>
                    </a:lnTo>
                    <a:lnTo>
                      <a:pt x="13" y="92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53" name="Freeform 26"/>
              <p:cNvSpPr>
                <a:spLocks/>
              </p:cNvSpPr>
              <p:nvPr/>
            </p:nvSpPr>
            <p:spPr bwMode="auto">
              <a:xfrm>
                <a:off x="6872288" y="1352550"/>
                <a:ext cx="569913" cy="179388"/>
              </a:xfrm>
              <a:custGeom>
                <a:avLst/>
                <a:gdLst>
                  <a:gd name="T0" fmla="*/ 2147483647 w 1076"/>
                  <a:gd name="T1" fmla="*/ 2147483647 h 337"/>
                  <a:gd name="T2" fmla="*/ 2147483647 w 1076"/>
                  <a:gd name="T3" fmla="*/ 0 h 337"/>
                  <a:gd name="T4" fmla="*/ 2147483647 w 1076"/>
                  <a:gd name="T5" fmla="*/ 2147483647 h 337"/>
                  <a:gd name="T6" fmla="*/ 2147483647 w 1076"/>
                  <a:gd name="T7" fmla="*/ 2147483647 h 337"/>
                  <a:gd name="T8" fmla="*/ 0 w 1076"/>
                  <a:gd name="T9" fmla="*/ 2147483647 h 337"/>
                  <a:gd name="T10" fmla="*/ 2147483647 w 1076"/>
                  <a:gd name="T11" fmla="*/ 2147483647 h 337"/>
                  <a:gd name="T12" fmla="*/ 2147483647 w 1076"/>
                  <a:gd name="T13" fmla="*/ 2147483647 h 3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76"/>
                  <a:gd name="T22" fmla="*/ 0 h 337"/>
                  <a:gd name="T23" fmla="*/ 1076 w 1076"/>
                  <a:gd name="T24" fmla="*/ 337 h 33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76" h="337">
                    <a:moveTo>
                      <a:pt x="101" y="112"/>
                    </a:moveTo>
                    <a:lnTo>
                      <a:pt x="531" y="0"/>
                    </a:lnTo>
                    <a:lnTo>
                      <a:pt x="991" y="187"/>
                    </a:lnTo>
                    <a:lnTo>
                      <a:pt x="1076" y="337"/>
                    </a:lnTo>
                    <a:lnTo>
                      <a:pt x="0" y="311"/>
                    </a:lnTo>
                    <a:lnTo>
                      <a:pt x="11" y="188"/>
                    </a:lnTo>
                    <a:lnTo>
                      <a:pt x="101" y="112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54" name="Freeform 27"/>
              <p:cNvSpPr>
                <a:spLocks/>
              </p:cNvSpPr>
              <p:nvPr/>
            </p:nvSpPr>
            <p:spPr bwMode="auto">
              <a:xfrm>
                <a:off x="6024563" y="1157288"/>
                <a:ext cx="854075" cy="862013"/>
              </a:xfrm>
              <a:custGeom>
                <a:avLst/>
                <a:gdLst>
                  <a:gd name="T0" fmla="*/ 2147483647 w 1615"/>
                  <a:gd name="T1" fmla="*/ 2147483647 h 1627"/>
                  <a:gd name="T2" fmla="*/ 2147483647 w 1615"/>
                  <a:gd name="T3" fmla="*/ 0 h 1627"/>
                  <a:gd name="T4" fmla="*/ 2147483647 w 1615"/>
                  <a:gd name="T5" fmla="*/ 2147483647 h 1627"/>
                  <a:gd name="T6" fmla="*/ 2147483647 w 1615"/>
                  <a:gd name="T7" fmla="*/ 2147483647 h 1627"/>
                  <a:gd name="T8" fmla="*/ 2147483647 w 1615"/>
                  <a:gd name="T9" fmla="*/ 2147483647 h 1627"/>
                  <a:gd name="T10" fmla="*/ 2147483647 w 1615"/>
                  <a:gd name="T11" fmla="*/ 2147483647 h 1627"/>
                  <a:gd name="T12" fmla="*/ 2147483647 w 1615"/>
                  <a:gd name="T13" fmla="*/ 2147483647 h 1627"/>
                  <a:gd name="T14" fmla="*/ 2147483647 w 1615"/>
                  <a:gd name="T15" fmla="*/ 2147483647 h 1627"/>
                  <a:gd name="T16" fmla="*/ 2147483647 w 1615"/>
                  <a:gd name="T17" fmla="*/ 2147483647 h 1627"/>
                  <a:gd name="T18" fmla="*/ 2147483647 w 1615"/>
                  <a:gd name="T19" fmla="*/ 2147483647 h 1627"/>
                  <a:gd name="T20" fmla="*/ 2147483647 w 1615"/>
                  <a:gd name="T21" fmla="*/ 2147483647 h 1627"/>
                  <a:gd name="T22" fmla="*/ 2147483647 w 1615"/>
                  <a:gd name="T23" fmla="*/ 2147483647 h 1627"/>
                  <a:gd name="T24" fmla="*/ 2147483647 w 1615"/>
                  <a:gd name="T25" fmla="*/ 2147483647 h 1627"/>
                  <a:gd name="T26" fmla="*/ 0 w 1615"/>
                  <a:gd name="T27" fmla="*/ 2147483647 h 1627"/>
                  <a:gd name="T28" fmla="*/ 2147483647 w 1615"/>
                  <a:gd name="T29" fmla="*/ 2147483647 h 1627"/>
                  <a:gd name="T30" fmla="*/ 2147483647 w 1615"/>
                  <a:gd name="T31" fmla="*/ 2147483647 h 1627"/>
                  <a:gd name="T32" fmla="*/ 2147483647 w 1615"/>
                  <a:gd name="T33" fmla="*/ 2147483647 h 1627"/>
                  <a:gd name="T34" fmla="*/ 2147483647 w 1615"/>
                  <a:gd name="T35" fmla="*/ 2147483647 h 1627"/>
                  <a:gd name="T36" fmla="*/ 2147483647 w 1615"/>
                  <a:gd name="T37" fmla="*/ 2147483647 h 1627"/>
                  <a:gd name="T38" fmla="*/ 2147483647 w 1615"/>
                  <a:gd name="T39" fmla="*/ 2147483647 h 1627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15"/>
                  <a:gd name="T61" fmla="*/ 0 h 1627"/>
                  <a:gd name="T62" fmla="*/ 1615 w 1615"/>
                  <a:gd name="T63" fmla="*/ 1627 h 1627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15" h="1627">
                    <a:moveTo>
                      <a:pt x="561" y="76"/>
                    </a:moveTo>
                    <a:lnTo>
                      <a:pt x="769" y="0"/>
                    </a:lnTo>
                    <a:lnTo>
                      <a:pt x="1139" y="114"/>
                    </a:lnTo>
                    <a:lnTo>
                      <a:pt x="1147" y="508"/>
                    </a:lnTo>
                    <a:lnTo>
                      <a:pt x="1349" y="395"/>
                    </a:lnTo>
                    <a:lnTo>
                      <a:pt x="1615" y="560"/>
                    </a:lnTo>
                    <a:lnTo>
                      <a:pt x="1602" y="1546"/>
                    </a:lnTo>
                    <a:lnTo>
                      <a:pt x="1318" y="1582"/>
                    </a:lnTo>
                    <a:lnTo>
                      <a:pt x="825" y="1574"/>
                    </a:lnTo>
                    <a:lnTo>
                      <a:pt x="765" y="1627"/>
                    </a:lnTo>
                    <a:lnTo>
                      <a:pt x="562" y="1623"/>
                    </a:lnTo>
                    <a:lnTo>
                      <a:pt x="562" y="1581"/>
                    </a:lnTo>
                    <a:lnTo>
                      <a:pt x="44" y="1578"/>
                    </a:lnTo>
                    <a:lnTo>
                      <a:pt x="0" y="760"/>
                    </a:lnTo>
                    <a:lnTo>
                      <a:pt x="266" y="663"/>
                    </a:lnTo>
                    <a:lnTo>
                      <a:pt x="329" y="678"/>
                    </a:lnTo>
                    <a:lnTo>
                      <a:pt x="340" y="253"/>
                    </a:lnTo>
                    <a:lnTo>
                      <a:pt x="500" y="170"/>
                    </a:lnTo>
                    <a:lnTo>
                      <a:pt x="561" y="204"/>
                    </a:lnTo>
                    <a:lnTo>
                      <a:pt x="561" y="76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55" name="Freeform 28"/>
              <p:cNvSpPr>
                <a:spLocks/>
              </p:cNvSpPr>
              <p:nvPr/>
            </p:nvSpPr>
            <p:spPr bwMode="auto">
              <a:xfrm>
                <a:off x="6319838" y="1157288"/>
                <a:ext cx="112713" cy="857250"/>
              </a:xfrm>
              <a:custGeom>
                <a:avLst/>
                <a:gdLst>
                  <a:gd name="T0" fmla="*/ 0 w 215"/>
                  <a:gd name="T1" fmla="*/ 2147483647 h 1620"/>
                  <a:gd name="T2" fmla="*/ 2147483647 w 215"/>
                  <a:gd name="T3" fmla="*/ 2147483647 h 1620"/>
                  <a:gd name="T4" fmla="*/ 2147483647 w 215"/>
                  <a:gd name="T5" fmla="*/ 2147483647 h 1620"/>
                  <a:gd name="T6" fmla="*/ 2147483647 w 215"/>
                  <a:gd name="T7" fmla="*/ 0 h 1620"/>
                  <a:gd name="T8" fmla="*/ 0 w 215"/>
                  <a:gd name="T9" fmla="*/ 2147483647 h 16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5"/>
                  <a:gd name="T16" fmla="*/ 0 h 1620"/>
                  <a:gd name="T17" fmla="*/ 215 w 215"/>
                  <a:gd name="T18" fmla="*/ 1620 h 16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5" h="1620">
                    <a:moveTo>
                      <a:pt x="0" y="86"/>
                    </a:moveTo>
                    <a:lnTo>
                      <a:pt x="16" y="1616"/>
                    </a:lnTo>
                    <a:lnTo>
                      <a:pt x="212" y="1620"/>
                    </a:lnTo>
                    <a:lnTo>
                      <a:pt x="215" y="0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56" name="Freeform 29"/>
              <p:cNvSpPr>
                <a:spLocks/>
              </p:cNvSpPr>
              <p:nvPr/>
            </p:nvSpPr>
            <p:spPr bwMode="auto">
              <a:xfrm>
                <a:off x="6319838" y="1230313"/>
                <a:ext cx="112713" cy="784225"/>
              </a:xfrm>
              <a:custGeom>
                <a:avLst/>
                <a:gdLst>
                  <a:gd name="T0" fmla="*/ 0 w 213"/>
                  <a:gd name="T1" fmla="*/ 2147483647 h 1482"/>
                  <a:gd name="T2" fmla="*/ 2147483647 w 213"/>
                  <a:gd name="T3" fmla="*/ 2147483647 h 1482"/>
                  <a:gd name="T4" fmla="*/ 2147483647 w 213"/>
                  <a:gd name="T5" fmla="*/ 2147483647 h 1482"/>
                  <a:gd name="T6" fmla="*/ 2147483647 w 213"/>
                  <a:gd name="T7" fmla="*/ 2147483647 h 1482"/>
                  <a:gd name="T8" fmla="*/ 2147483647 w 213"/>
                  <a:gd name="T9" fmla="*/ 2147483647 h 1482"/>
                  <a:gd name="T10" fmla="*/ 2147483647 w 213"/>
                  <a:gd name="T11" fmla="*/ 2147483647 h 1482"/>
                  <a:gd name="T12" fmla="*/ 2147483647 w 213"/>
                  <a:gd name="T13" fmla="*/ 2147483647 h 1482"/>
                  <a:gd name="T14" fmla="*/ 2147483647 w 213"/>
                  <a:gd name="T15" fmla="*/ 2147483647 h 1482"/>
                  <a:gd name="T16" fmla="*/ 2147483647 w 213"/>
                  <a:gd name="T17" fmla="*/ 2147483647 h 1482"/>
                  <a:gd name="T18" fmla="*/ 2147483647 w 213"/>
                  <a:gd name="T19" fmla="*/ 2147483647 h 1482"/>
                  <a:gd name="T20" fmla="*/ 2147483647 w 213"/>
                  <a:gd name="T21" fmla="*/ 2147483647 h 1482"/>
                  <a:gd name="T22" fmla="*/ 2147483647 w 213"/>
                  <a:gd name="T23" fmla="*/ 2147483647 h 1482"/>
                  <a:gd name="T24" fmla="*/ 2147483647 w 213"/>
                  <a:gd name="T25" fmla="*/ 2147483647 h 1482"/>
                  <a:gd name="T26" fmla="*/ 2147483647 w 213"/>
                  <a:gd name="T27" fmla="*/ 2147483647 h 1482"/>
                  <a:gd name="T28" fmla="*/ 2147483647 w 213"/>
                  <a:gd name="T29" fmla="*/ 2147483647 h 1482"/>
                  <a:gd name="T30" fmla="*/ 2147483647 w 213"/>
                  <a:gd name="T31" fmla="*/ 2147483647 h 1482"/>
                  <a:gd name="T32" fmla="*/ 2147483647 w 213"/>
                  <a:gd name="T33" fmla="*/ 0 h 1482"/>
                  <a:gd name="T34" fmla="*/ 2147483647 w 213"/>
                  <a:gd name="T35" fmla="*/ 2147483647 h 1482"/>
                  <a:gd name="T36" fmla="*/ 2147483647 w 213"/>
                  <a:gd name="T37" fmla="*/ 2147483647 h 1482"/>
                  <a:gd name="T38" fmla="*/ 2147483647 w 213"/>
                  <a:gd name="T39" fmla="*/ 2147483647 h 1482"/>
                  <a:gd name="T40" fmla="*/ 2147483647 w 213"/>
                  <a:gd name="T41" fmla="*/ 2147483647 h 1482"/>
                  <a:gd name="T42" fmla="*/ 2147483647 w 213"/>
                  <a:gd name="T43" fmla="*/ 2147483647 h 1482"/>
                  <a:gd name="T44" fmla="*/ 2147483647 w 213"/>
                  <a:gd name="T45" fmla="*/ 2147483647 h 1482"/>
                  <a:gd name="T46" fmla="*/ 2147483647 w 213"/>
                  <a:gd name="T47" fmla="*/ 2147483647 h 1482"/>
                  <a:gd name="T48" fmla="*/ 0 w 213"/>
                  <a:gd name="T49" fmla="*/ 2147483647 h 148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13"/>
                  <a:gd name="T76" fmla="*/ 0 h 1482"/>
                  <a:gd name="T77" fmla="*/ 213 w 213"/>
                  <a:gd name="T78" fmla="*/ 1482 h 148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13" h="1482">
                    <a:moveTo>
                      <a:pt x="0" y="79"/>
                    </a:moveTo>
                    <a:lnTo>
                      <a:pt x="5" y="429"/>
                    </a:lnTo>
                    <a:lnTo>
                      <a:pt x="8" y="778"/>
                    </a:lnTo>
                    <a:lnTo>
                      <a:pt x="10" y="1128"/>
                    </a:lnTo>
                    <a:lnTo>
                      <a:pt x="15" y="1478"/>
                    </a:lnTo>
                    <a:lnTo>
                      <a:pt x="38" y="1478"/>
                    </a:lnTo>
                    <a:lnTo>
                      <a:pt x="64" y="1480"/>
                    </a:lnTo>
                    <a:lnTo>
                      <a:pt x="88" y="1480"/>
                    </a:lnTo>
                    <a:lnTo>
                      <a:pt x="113" y="1480"/>
                    </a:lnTo>
                    <a:lnTo>
                      <a:pt x="137" y="1481"/>
                    </a:lnTo>
                    <a:lnTo>
                      <a:pt x="162" y="1481"/>
                    </a:lnTo>
                    <a:lnTo>
                      <a:pt x="186" y="1482"/>
                    </a:lnTo>
                    <a:lnTo>
                      <a:pt x="211" y="1482"/>
                    </a:lnTo>
                    <a:lnTo>
                      <a:pt x="211" y="1112"/>
                    </a:lnTo>
                    <a:lnTo>
                      <a:pt x="213" y="741"/>
                    </a:lnTo>
                    <a:lnTo>
                      <a:pt x="213" y="370"/>
                    </a:lnTo>
                    <a:lnTo>
                      <a:pt x="213" y="0"/>
                    </a:lnTo>
                    <a:lnTo>
                      <a:pt x="186" y="10"/>
                    </a:lnTo>
                    <a:lnTo>
                      <a:pt x="159" y="20"/>
                    </a:lnTo>
                    <a:lnTo>
                      <a:pt x="133" y="30"/>
                    </a:lnTo>
                    <a:lnTo>
                      <a:pt x="107" y="39"/>
                    </a:lnTo>
                    <a:lnTo>
                      <a:pt x="81" y="49"/>
                    </a:lnTo>
                    <a:lnTo>
                      <a:pt x="54" y="59"/>
                    </a:lnTo>
                    <a:lnTo>
                      <a:pt x="27" y="69"/>
                    </a:lnTo>
                    <a:lnTo>
                      <a:pt x="0" y="79"/>
                    </a:lnTo>
                    <a:close/>
                  </a:path>
                </a:pathLst>
              </a:custGeom>
              <a:solidFill>
                <a:srgbClr val="5E66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57" name="Freeform 30"/>
              <p:cNvSpPr>
                <a:spLocks/>
              </p:cNvSpPr>
              <p:nvPr/>
            </p:nvSpPr>
            <p:spPr bwMode="auto">
              <a:xfrm>
                <a:off x="6321426" y="1303338"/>
                <a:ext cx="111125" cy="712788"/>
              </a:xfrm>
              <a:custGeom>
                <a:avLst/>
                <a:gdLst>
                  <a:gd name="T0" fmla="*/ 0 w 211"/>
                  <a:gd name="T1" fmla="*/ 2147483647 h 1346"/>
                  <a:gd name="T2" fmla="*/ 2147483647 w 211"/>
                  <a:gd name="T3" fmla="*/ 2147483647 h 1346"/>
                  <a:gd name="T4" fmla="*/ 2147483647 w 211"/>
                  <a:gd name="T5" fmla="*/ 2147483647 h 1346"/>
                  <a:gd name="T6" fmla="*/ 2147483647 w 211"/>
                  <a:gd name="T7" fmla="*/ 2147483647 h 1346"/>
                  <a:gd name="T8" fmla="*/ 2147483647 w 211"/>
                  <a:gd name="T9" fmla="*/ 2147483647 h 1346"/>
                  <a:gd name="T10" fmla="*/ 2147483647 w 211"/>
                  <a:gd name="T11" fmla="*/ 2147483647 h 1346"/>
                  <a:gd name="T12" fmla="*/ 2147483647 w 211"/>
                  <a:gd name="T13" fmla="*/ 2147483647 h 1346"/>
                  <a:gd name="T14" fmla="*/ 2147483647 w 211"/>
                  <a:gd name="T15" fmla="*/ 2147483647 h 1346"/>
                  <a:gd name="T16" fmla="*/ 2147483647 w 211"/>
                  <a:gd name="T17" fmla="*/ 2147483647 h 1346"/>
                  <a:gd name="T18" fmla="*/ 2147483647 w 211"/>
                  <a:gd name="T19" fmla="*/ 2147483647 h 1346"/>
                  <a:gd name="T20" fmla="*/ 2147483647 w 211"/>
                  <a:gd name="T21" fmla="*/ 2147483647 h 1346"/>
                  <a:gd name="T22" fmla="*/ 2147483647 w 211"/>
                  <a:gd name="T23" fmla="*/ 2147483647 h 1346"/>
                  <a:gd name="T24" fmla="*/ 2147483647 w 211"/>
                  <a:gd name="T25" fmla="*/ 2147483647 h 1346"/>
                  <a:gd name="T26" fmla="*/ 2147483647 w 211"/>
                  <a:gd name="T27" fmla="*/ 2147483647 h 1346"/>
                  <a:gd name="T28" fmla="*/ 2147483647 w 211"/>
                  <a:gd name="T29" fmla="*/ 2147483647 h 1346"/>
                  <a:gd name="T30" fmla="*/ 2147483647 w 211"/>
                  <a:gd name="T31" fmla="*/ 2147483647 h 1346"/>
                  <a:gd name="T32" fmla="*/ 2147483647 w 211"/>
                  <a:gd name="T33" fmla="*/ 0 h 1346"/>
                  <a:gd name="T34" fmla="*/ 2147483647 w 211"/>
                  <a:gd name="T35" fmla="*/ 2147483647 h 1346"/>
                  <a:gd name="T36" fmla="*/ 2147483647 w 211"/>
                  <a:gd name="T37" fmla="*/ 2147483647 h 1346"/>
                  <a:gd name="T38" fmla="*/ 2147483647 w 211"/>
                  <a:gd name="T39" fmla="*/ 2147483647 h 1346"/>
                  <a:gd name="T40" fmla="*/ 2147483647 w 211"/>
                  <a:gd name="T41" fmla="*/ 2147483647 h 1346"/>
                  <a:gd name="T42" fmla="*/ 2147483647 w 211"/>
                  <a:gd name="T43" fmla="*/ 2147483647 h 1346"/>
                  <a:gd name="T44" fmla="*/ 2147483647 w 211"/>
                  <a:gd name="T45" fmla="*/ 2147483647 h 1346"/>
                  <a:gd name="T46" fmla="*/ 2147483647 w 211"/>
                  <a:gd name="T47" fmla="*/ 2147483647 h 1346"/>
                  <a:gd name="T48" fmla="*/ 0 w 211"/>
                  <a:gd name="T49" fmla="*/ 2147483647 h 134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11"/>
                  <a:gd name="T76" fmla="*/ 0 h 1346"/>
                  <a:gd name="T77" fmla="*/ 211 w 211"/>
                  <a:gd name="T78" fmla="*/ 1346 h 134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11" h="1346">
                    <a:moveTo>
                      <a:pt x="0" y="70"/>
                    </a:moveTo>
                    <a:lnTo>
                      <a:pt x="3" y="388"/>
                    </a:lnTo>
                    <a:lnTo>
                      <a:pt x="7" y="704"/>
                    </a:lnTo>
                    <a:lnTo>
                      <a:pt x="10" y="1022"/>
                    </a:lnTo>
                    <a:lnTo>
                      <a:pt x="13" y="1340"/>
                    </a:lnTo>
                    <a:lnTo>
                      <a:pt x="36" y="1342"/>
                    </a:lnTo>
                    <a:lnTo>
                      <a:pt x="62" y="1342"/>
                    </a:lnTo>
                    <a:lnTo>
                      <a:pt x="86" y="1343"/>
                    </a:lnTo>
                    <a:lnTo>
                      <a:pt x="111" y="1343"/>
                    </a:lnTo>
                    <a:lnTo>
                      <a:pt x="135" y="1344"/>
                    </a:lnTo>
                    <a:lnTo>
                      <a:pt x="160" y="1344"/>
                    </a:lnTo>
                    <a:lnTo>
                      <a:pt x="184" y="1346"/>
                    </a:lnTo>
                    <a:lnTo>
                      <a:pt x="209" y="1346"/>
                    </a:lnTo>
                    <a:lnTo>
                      <a:pt x="209" y="1010"/>
                    </a:lnTo>
                    <a:lnTo>
                      <a:pt x="209" y="672"/>
                    </a:lnTo>
                    <a:lnTo>
                      <a:pt x="209" y="336"/>
                    </a:lnTo>
                    <a:lnTo>
                      <a:pt x="211" y="0"/>
                    </a:lnTo>
                    <a:lnTo>
                      <a:pt x="184" y="8"/>
                    </a:lnTo>
                    <a:lnTo>
                      <a:pt x="159" y="17"/>
                    </a:lnTo>
                    <a:lnTo>
                      <a:pt x="132" y="25"/>
                    </a:lnTo>
                    <a:lnTo>
                      <a:pt x="105" y="35"/>
                    </a:lnTo>
                    <a:lnTo>
                      <a:pt x="79" y="43"/>
                    </a:lnTo>
                    <a:lnTo>
                      <a:pt x="53" y="52"/>
                    </a:lnTo>
                    <a:lnTo>
                      <a:pt x="27" y="62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636B8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58" name="Freeform 31"/>
              <p:cNvSpPr>
                <a:spLocks/>
              </p:cNvSpPr>
              <p:nvPr/>
            </p:nvSpPr>
            <p:spPr bwMode="auto">
              <a:xfrm>
                <a:off x="6321426" y="1376363"/>
                <a:ext cx="109538" cy="639763"/>
              </a:xfrm>
              <a:custGeom>
                <a:avLst/>
                <a:gdLst>
                  <a:gd name="T0" fmla="*/ 0 w 208"/>
                  <a:gd name="T1" fmla="*/ 2147483647 h 1208"/>
                  <a:gd name="T2" fmla="*/ 2147483647 w 208"/>
                  <a:gd name="T3" fmla="*/ 2147483647 h 1208"/>
                  <a:gd name="T4" fmla="*/ 2147483647 w 208"/>
                  <a:gd name="T5" fmla="*/ 2147483647 h 1208"/>
                  <a:gd name="T6" fmla="*/ 2147483647 w 208"/>
                  <a:gd name="T7" fmla="*/ 2147483647 h 1208"/>
                  <a:gd name="T8" fmla="*/ 2147483647 w 208"/>
                  <a:gd name="T9" fmla="*/ 2147483647 h 1208"/>
                  <a:gd name="T10" fmla="*/ 2147483647 w 208"/>
                  <a:gd name="T11" fmla="*/ 2147483647 h 1208"/>
                  <a:gd name="T12" fmla="*/ 2147483647 w 208"/>
                  <a:gd name="T13" fmla="*/ 2147483647 h 1208"/>
                  <a:gd name="T14" fmla="*/ 2147483647 w 208"/>
                  <a:gd name="T15" fmla="*/ 2147483647 h 1208"/>
                  <a:gd name="T16" fmla="*/ 2147483647 w 208"/>
                  <a:gd name="T17" fmla="*/ 2147483647 h 1208"/>
                  <a:gd name="T18" fmla="*/ 2147483647 w 208"/>
                  <a:gd name="T19" fmla="*/ 2147483647 h 1208"/>
                  <a:gd name="T20" fmla="*/ 2147483647 w 208"/>
                  <a:gd name="T21" fmla="*/ 2147483647 h 1208"/>
                  <a:gd name="T22" fmla="*/ 2147483647 w 208"/>
                  <a:gd name="T23" fmla="*/ 2147483647 h 1208"/>
                  <a:gd name="T24" fmla="*/ 2147483647 w 208"/>
                  <a:gd name="T25" fmla="*/ 2147483647 h 1208"/>
                  <a:gd name="T26" fmla="*/ 2147483647 w 208"/>
                  <a:gd name="T27" fmla="*/ 2147483647 h 1208"/>
                  <a:gd name="T28" fmla="*/ 2147483647 w 208"/>
                  <a:gd name="T29" fmla="*/ 2147483647 h 1208"/>
                  <a:gd name="T30" fmla="*/ 2147483647 w 208"/>
                  <a:gd name="T31" fmla="*/ 2147483647 h 1208"/>
                  <a:gd name="T32" fmla="*/ 2147483647 w 208"/>
                  <a:gd name="T33" fmla="*/ 0 h 1208"/>
                  <a:gd name="T34" fmla="*/ 2147483647 w 208"/>
                  <a:gd name="T35" fmla="*/ 2147483647 h 1208"/>
                  <a:gd name="T36" fmla="*/ 2147483647 w 208"/>
                  <a:gd name="T37" fmla="*/ 2147483647 h 1208"/>
                  <a:gd name="T38" fmla="*/ 2147483647 w 208"/>
                  <a:gd name="T39" fmla="*/ 2147483647 h 1208"/>
                  <a:gd name="T40" fmla="*/ 2147483647 w 208"/>
                  <a:gd name="T41" fmla="*/ 2147483647 h 1208"/>
                  <a:gd name="T42" fmla="*/ 2147483647 w 208"/>
                  <a:gd name="T43" fmla="*/ 2147483647 h 1208"/>
                  <a:gd name="T44" fmla="*/ 2147483647 w 208"/>
                  <a:gd name="T45" fmla="*/ 2147483647 h 1208"/>
                  <a:gd name="T46" fmla="*/ 2147483647 w 208"/>
                  <a:gd name="T47" fmla="*/ 2147483647 h 1208"/>
                  <a:gd name="T48" fmla="*/ 0 w 208"/>
                  <a:gd name="T49" fmla="*/ 2147483647 h 120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08"/>
                  <a:gd name="T76" fmla="*/ 0 h 1208"/>
                  <a:gd name="T77" fmla="*/ 208 w 208"/>
                  <a:gd name="T78" fmla="*/ 1208 h 120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08" h="1208">
                    <a:moveTo>
                      <a:pt x="0" y="63"/>
                    </a:moveTo>
                    <a:lnTo>
                      <a:pt x="3" y="347"/>
                    </a:lnTo>
                    <a:lnTo>
                      <a:pt x="6" y="633"/>
                    </a:lnTo>
                    <a:lnTo>
                      <a:pt x="9" y="917"/>
                    </a:lnTo>
                    <a:lnTo>
                      <a:pt x="12" y="1202"/>
                    </a:lnTo>
                    <a:lnTo>
                      <a:pt x="35" y="1204"/>
                    </a:lnTo>
                    <a:lnTo>
                      <a:pt x="61" y="1204"/>
                    </a:lnTo>
                    <a:lnTo>
                      <a:pt x="85" y="1205"/>
                    </a:lnTo>
                    <a:lnTo>
                      <a:pt x="109" y="1205"/>
                    </a:lnTo>
                    <a:lnTo>
                      <a:pt x="134" y="1206"/>
                    </a:lnTo>
                    <a:lnTo>
                      <a:pt x="158" y="1206"/>
                    </a:lnTo>
                    <a:lnTo>
                      <a:pt x="183" y="1208"/>
                    </a:lnTo>
                    <a:lnTo>
                      <a:pt x="208" y="1208"/>
                    </a:lnTo>
                    <a:lnTo>
                      <a:pt x="208" y="905"/>
                    </a:lnTo>
                    <a:lnTo>
                      <a:pt x="208" y="603"/>
                    </a:lnTo>
                    <a:lnTo>
                      <a:pt x="208" y="302"/>
                    </a:lnTo>
                    <a:lnTo>
                      <a:pt x="208" y="0"/>
                    </a:lnTo>
                    <a:lnTo>
                      <a:pt x="183" y="8"/>
                    </a:lnTo>
                    <a:lnTo>
                      <a:pt x="156" y="15"/>
                    </a:lnTo>
                    <a:lnTo>
                      <a:pt x="131" y="24"/>
                    </a:lnTo>
                    <a:lnTo>
                      <a:pt x="104" y="31"/>
                    </a:lnTo>
                    <a:lnTo>
                      <a:pt x="79" y="39"/>
                    </a:lnTo>
                    <a:lnTo>
                      <a:pt x="52" y="48"/>
                    </a:lnTo>
                    <a:lnTo>
                      <a:pt x="27" y="55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rgbClr val="6870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59" name="Freeform 32"/>
              <p:cNvSpPr>
                <a:spLocks/>
              </p:cNvSpPr>
              <p:nvPr/>
            </p:nvSpPr>
            <p:spPr bwMode="auto">
              <a:xfrm>
                <a:off x="6323013" y="1449388"/>
                <a:ext cx="107950" cy="566738"/>
              </a:xfrm>
              <a:custGeom>
                <a:avLst/>
                <a:gdLst>
                  <a:gd name="T0" fmla="*/ 0 w 205"/>
                  <a:gd name="T1" fmla="*/ 2147483647 h 1073"/>
                  <a:gd name="T2" fmla="*/ 2147483647 w 205"/>
                  <a:gd name="T3" fmla="*/ 2147483647 h 1073"/>
                  <a:gd name="T4" fmla="*/ 2147483647 w 205"/>
                  <a:gd name="T5" fmla="*/ 2147483647 h 1073"/>
                  <a:gd name="T6" fmla="*/ 2147483647 w 205"/>
                  <a:gd name="T7" fmla="*/ 2147483647 h 1073"/>
                  <a:gd name="T8" fmla="*/ 2147483647 w 205"/>
                  <a:gd name="T9" fmla="*/ 2147483647 h 1073"/>
                  <a:gd name="T10" fmla="*/ 2147483647 w 205"/>
                  <a:gd name="T11" fmla="*/ 2147483647 h 1073"/>
                  <a:gd name="T12" fmla="*/ 2147483647 w 205"/>
                  <a:gd name="T13" fmla="*/ 2147483647 h 1073"/>
                  <a:gd name="T14" fmla="*/ 2147483647 w 205"/>
                  <a:gd name="T15" fmla="*/ 2147483647 h 1073"/>
                  <a:gd name="T16" fmla="*/ 2147483647 w 205"/>
                  <a:gd name="T17" fmla="*/ 2147483647 h 1073"/>
                  <a:gd name="T18" fmla="*/ 2147483647 w 205"/>
                  <a:gd name="T19" fmla="*/ 2147483647 h 1073"/>
                  <a:gd name="T20" fmla="*/ 2147483647 w 205"/>
                  <a:gd name="T21" fmla="*/ 2147483647 h 1073"/>
                  <a:gd name="T22" fmla="*/ 2147483647 w 205"/>
                  <a:gd name="T23" fmla="*/ 2147483647 h 1073"/>
                  <a:gd name="T24" fmla="*/ 2147483647 w 205"/>
                  <a:gd name="T25" fmla="*/ 2147483647 h 1073"/>
                  <a:gd name="T26" fmla="*/ 2147483647 w 205"/>
                  <a:gd name="T27" fmla="*/ 2147483647 h 1073"/>
                  <a:gd name="T28" fmla="*/ 2147483647 w 205"/>
                  <a:gd name="T29" fmla="*/ 2147483647 h 1073"/>
                  <a:gd name="T30" fmla="*/ 2147483647 w 205"/>
                  <a:gd name="T31" fmla="*/ 2147483647 h 1073"/>
                  <a:gd name="T32" fmla="*/ 2147483647 w 205"/>
                  <a:gd name="T33" fmla="*/ 0 h 1073"/>
                  <a:gd name="T34" fmla="*/ 2147483647 w 205"/>
                  <a:gd name="T35" fmla="*/ 2147483647 h 1073"/>
                  <a:gd name="T36" fmla="*/ 2147483647 w 205"/>
                  <a:gd name="T37" fmla="*/ 2147483647 h 1073"/>
                  <a:gd name="T38" fmla="*/ 2147483647 w 205"/>
                  <a:gd name="T39" fmla="*/ 2147483647 h 1073"/>
                  <a:gd name="T40" fmla="*/ 2147483647 w 205"/>
                  <a:gd name="T41" fmla="*/ 2147483647 h 1073"/>
                  <a:gd name="T42" fmla="*/ 2147483647 w 205"/>
                  <a:gd name="T43" fmla="*/ 2147483647 h 1073"/>
                  <a:gd name="T44" fmla="*/ 2147483647 w 205"/>
                  <a:gd name="T45" fmla="*/ 2147483647 h 1073"/>
                  <a:gd name="T46" fmla="*/ 2147483647 w 205"/>
                  <a:gd name="T47" fmla="*/ 2147483647 h 1073"/>
                  <a:gd name="T48" fmla="*/ 0 w 205"/>
                  <a:gd name="T49" fmla="*/ 2147483647 h 107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05"/>
                  <a:gd name="T76" fmla="*/ 0 h 1073"/>
                  <a:gd name="T77" fmla="*/ 205 w 205"/>
                  <a:gd name="T78" fmla="*/ 1073 h 107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05" h="1073">
                    <a:moveTo>
                      <a:pt x="0" y="56"/>
                    </a:moveTo>
                    <a:lnTo>
                      <a:pt x="3" y="310"/>
                    </a:lnTo>
                    <a:lnTo>
                      <a:pt x="4" y="561"/>
                    </a:lnTo>
                    <a:lnTo>
                      <a:pt x="7" y="814"/>
                    </a:lnTo>
                    <a:lnTo>
                      <a:pt x="9" y="1066"/>
                    </a:lnTo>
                    <a:lnTo>
                      <a:pt x="32" y="1068"/>
                    </a:lnTo>
                    <a:lnTo>
                      <a:pt x="58" y="1068"/>
                    </a:lnTo>
                    <a:lnTo>
                      <a:pt x="82" y="1069"/>
                    </a:lnTo>
                    <a:lnTo>
                      <a:pt x="106" y="1069"/>
                    </a:lnTo>
                    <a:lnTo>
                      <a:pt x="129" y="1070"/>
                    </a:lnTo>
                    <a:lnTo>
                      <a:pt x="155" y="1072"/>
                    </a:lnTo>
                    <a:lnTo>
                      <a:pt x="179" y="1072"/>
                    </a:lnTo>
                    <a:lnTo>
                      <a:pt x="204" y="1073"/>
                    </a:lnTo>
                    <a:lnTo>
                      <a:pt x="205" y="805"/>
                    </a:lnTo>
                    <a:lnTo>
                      <a:pt x="205" y="537"/>
                    </a:lnTo>
                    <a:lnTo>
                      <a:pt x="205" y="269"/>
                    </a:lnTo>
                    <a:lnTo>
                      <a:pt x="205" y="0"/>
                    </a:lnTo>
                    <a:lnTo>
                      <a:pt x="180" y="7"/>
                    </a:lnTo>
                    <a:lnTo>
                      <a:pt x="153" y="14"/>
                    </a:lnTo>
                    <a:lnTo>
                      <a:pt x="128" y="21"/>
                    </a:lnTo>
                    <a:lnTo>
                      <a:pt x="103" y="28"/>
                    </a:lnTo>
                    <a:lnTo>
                      <a:pt x="76" y="35"/>
                    </a:lnTo>
                    <a:lnTo>
                      <a:pt x="51" y="42"/>
                    </a:lnTo>
                    <a:lnTo>
                      <a:pt x="25" y="49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6B72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60" name="Freeform 33"/>
              <p:cNvSpPr>
                <a:spLocks/>
              </p:cNvSpPr>
              <p:nvPr/>
            </p:nvSpPr>
            <p:spPr bwMode="auto">
              <a:xfrm>
                <a:off x="6324601" y="1522413"/>
                <a:ext cx="106363" cy="493713"/>
              </a:xfrm>
              <a:custGeom>
                <a:avLst/>
                <a:gdLst>
                  <a:gd name="T0" fmla="*/ 0 w 203"/>
                  <a:gd name="T1" fmla="*/ 2147483647 h 935"/>
                  <a:gd name="T2" fmla="*/ 2147483647 w 203"/>
                  <a:gd name="T3" fmla="*/ 2147483647 h 935"/>
                  <a:gd name="T4" fmla="*/ 2147483647 w 203"/>
                  <a:gd name="T5" fmla="*/ 2147483647 h 935"/>
                  <a:gd name="T6" fmla="*/ 2147483647 w 203"/>
                  <a:gd name="T7" fmla="*/ 2147483647 h 935"/>
                  <a:gd name="T8" fmla="*/ 2147483647 w 203"/>
                  <a:gd name="T9" fmla="*/ 2147483647 h 935"/>
                  <a:gd name="T10" fmla="*/ 2147483647 w 203"/>
                  <a:gd name="T11" fmla="*/ 2147483647 h 935"/>
                  <a:gd name="T12" fmla="*/ 2147483647 w 203"/>
                  <a:gd name="T13" fmla="*/ 2147483647 h 935"/>
                  <a:gd name="T14" fmla="*/ 2147483647 w 203"/>
                  <a:gd name="T15" fmla="*/ 2147483647 h 935"/>
                  <a:gd name="T16" fmla="*/ 2147483647 w 203"/>
                  <a:gd name="T17" fmla="*/ 2147483647 h 935"/>
                  <a:gd name="T18" fmla="*/ 2147483647 w 203"/>
                  <a:gd name="T19" fmla="*/ 2147483647 h 935"/>
                  <a:gd name="T20" fmla="*/ 2147483647 w 203"/>
                  <a:gd name="T21" fmla="*/ 2147483647 h 935"/>
                  <a:gd name="T22" fmla="*/ 2147483647 w 203"/>
                  <a:gd name="T23" fmla="*/ 2147483647 h 935"/>
                  <a:gd name="T24" fmla="*/ 2147483647 w 203"/>
                  <a:gd name="T25" fmla="*/ 2147483647 h 935"/>
                  <a:gd name="T26" fmla="*/ 2147483647 w 203"/>
                  <a:gd name="T27" fmla="*/ 2147483647 h 935"/>
                  <a:gd name="T28" fmla="*/ 2147483647 w 203"/>
                  <a:gd name="T29" fmla="*/ 2147483647 h 935"/>
                  <a:gd name="T30" fmla="*/ 2147483647 w 203"/>
                  <a:gd name="T31" fmla="*/ 2147483647 h 935"/>
                  <a:gd name="T32" fmla="*/ 2147483647 w 203"/>
                  <a:gd name="T33" fmla="*/ 0 h 935"/>
                  <a:gd name="T34" fmla="*/ 2147483647 w 203"/>
                  <a:gd name="T35" fmla="*/ 2147483647 h 935"/>
                  <a:gd name="T36" fmla="*/ 2147483647 w 203"/>
                  <a:gd name="T37" fmla="*/ 2147483647 h 935"/>
                  <a:gd name="T38" fmla="*/ 2147483647 w 203"/>
                  <a:gd name="T39" fmla="*/ 2147483647 h 935"/>
                  <a:gd name="T40" fmla="*/ 2147483647 w 203"/>
                  <a:gd name="T41" fmla="*/ 2147483647 h 935"/>
                  <a:gd name="T42" fmla="*/ 2147483647 w 203"/>
                  <a:gd name="T43" fmla="*/ 2147483647 h 935"/>
                  <a:gd name="T44" fmla="*/ 2147483647 w 203"/>
                  <a:gd name="T45" fmla="*/ 2147483647 h 935"/>
                  <a:gd name="T46" fmla="*/ 2147483647 w 203"/>
                  <a:gd name="T47" fmla="*/ 2147483647 h 935"/>
                  <a:gd name="T48" fmla="*/ 0 w 203"/>
                  <a:gd name="T49" fmla="*/ 2147483647 h 93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03"/>
                  <a:gd name="T76" fmla="*/ 0 h 935"/>
                  <a:gd name="T77" fmla="*/ 203 w 203"/>
                  <a:gd name="T78" fmla="*/ 935 h 93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03" h="935">
                    <a:moveTo>
                      <a:pt x="0" y="49"/>
                    </a:moveTo>
                    <a:lnTo>
                      <a:pt x="1" y="269"/>
                    </a:lnTo>
                    <a:lnTo>
                      <a:pt x="2" y="488"/>
                    </a:lnTo>
                    <a:lnTo>
                      <a:pt x="5" y="709"/>
                    </a:lnTo>
                    <a:lnTo>
                      <a:pt x="7" y="928"/>
                    </a:lnTo>
                    <a:lnTo>
                      <a:pt x="30" y="930"/>
                    </a:lnTo>
                    <a:lnTo>
                      <a:pt x="56" y="930"/>
                    </a:lnTo>
                    <a:lnTo>
                      <a:pt x="80" y="931"/>
                    </a:lnTo>
                    <a:lnTo>
                      <a:pt x="104" y="932"/>
                    </a:lnTo>
                    <a:lnTo>
                      <a:pt x="127" y="934"/>
                    </a:lnTo>
                    <a:lnTo>
                      <a:pt x="153" y="934"/>
                    </a:lnTo>
                    <a:lnTo>
                      <a:pt x="177" y="935"/>
                    </a:lnTo>
                    <a:lnTo>
                      <a:pt x="202" y="935"/>
                    </a:lnTo>
                    <a:lnTo>
                      <a:pt x="202" y="702"/>
                    </a:lnTo>
                    <a:lnTo>
                      <a:pt x="202" y="467"/>
                    </a:lnTo>
                    <a:lnTo>
                      <a:pt x="202" y="233"/>
                    </a:lnTo>
                    <a:lnTo>
                      <a:pt x="203" y="0"/>
                    </a:lnTo>
                    <a:lnTo>
                      <a:pt x="178" y="6"/>
                    </a:lnTo>
                    <a:lnTo>
                      <a:pt x="151" y="11"/>
                    </a:lnTo>
                    <a:lnTo>
                      <a:pt x="126" y="18"/>
                    </a:lnTo>
                    <a:lnTo>
                      <a:pt x="101" y="24"/>
                    </a:lnTo>
                    <a:lnTo>
                      <a:pt x="75" y="31"/>
                    </a:lnTo>
                    <a:lnTo>
                      <a:pt x="50" y="37"/>
                    </a:lnTo>
                    <a:lnTo>
                      <a:pt x="25" y="44"/>
                    </a:lnTo>
                    <a:lnTo>
                      <a:pt x="0" y="49"/>
                    </a:lnTo>
                    <a:close/>
                  </a:path>
                </a:pathLst>
              </a:custGeom>
              <a:solidFill>
                <a:srgbClr val="7075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61" name="Freeform 34"/>
              <p:cNvSpPr>
                <a:spLocks/>
              </p:cNvSpPr>
              <p:nvPr/>
            </p:nvSpPr>
            <p:spPr bwMode="auto">
              <a:xfrm>
                <a:off x="6324601" y="1595438"/>
                <a:ext cx="106363" cy="422275"/>
              </a:xfrm>
              <a:custGeom>
                <a:avLst/>
                <a:gdLst>
                  <a:gd name="T0" fmla="*/ 0 w 201"/>
                  <a:gd name="T1" fmla="*/ 2147483647 h 799"/>
                  <a:gd name="T2" fmla="*/ 2147483647 w 201"/>
                  <a:gd name="T3" fmla="*/ 2147483647 h 799"/>
                  <a:gd name="T4" fmla="*/ 2147483647 w 201"/>
                  <a:gd name="T5" fmla="*/ 2147483647 h 799"/>
                  <a:gd name="T6" fmla="*/ 2147483647 w 201"/>
                  <a:gd name="T7" fmla="*/ 2147483647 h 799"/>
                  <a:gd name="T8" fmla="*/ 2147483647 w 201"/>
                  <a:gd name="T9" fmla="*/ 2147483647 h 799"/>
                  <a:gd name="T10" fmla="*/ 2147483647 w 201"/>
                  <a:gd name="T11" fmla="*/ 2147483647 h 799"/>
                  <a:gd name="T12" fmla="*/ 2147483647 w 201"/>
                  <a:gd name="T13" fmla="*/ 2147483647 h 799"/>
                  <a:gd name="T14" fmla="*/ 2147483647 w 201"/>
                  <a:gd name="T15" fmla="*/ 2147483647 h 799"/>
                  <a:gd name="T16" fmla="*/ 2147483647 w 201"/>
                  <a:gd name="T17" fmla="*/ 2147483647 h 799"/>
                  <a:gd name="T18" fmla="*/ 2147483647 w 201"/>
                  <a:gd name="T19" fmla="*/ 2147483647 h 799"/>
                  <a:gd name="T20" fmla="*/ 2147483647 w 201"/>
                  <a:gd name="T21" fmla="*/ 2147483647 h 799"/>
                  <a:gd name="T22" fmla="*/ 2147483647 w 201"/>
                  <a:gd name="T23" fmla="*/ 2147483647 h 799"/>
                  <a:gd name="T24" fmla="*/ 2147483647 w 201"/>
                  <a:gd name="T25" fmla="*/ 2147483647 h 799"/>
                  <a:gd name="T26" fmla="*/ 2147483647 w 201"/>
                  <a:gd name="T27" fmla="*/ 2147483647 h 799"/>
                  <a:gd name="T28" fmla="*/ 2147483647 w 201"/>
                  <a:gd name="T29" fmla="*/ 2147483647 h 799"/>
                  <a:gd name="T30" fmla="*/ 2147483647 w 201"/>
                  <a:gd name="T31" fmla="*/ 2147483647 h 799"/>
                  <a:gd name="T32" fmla="*/ 2147483647 w 201"/>
                  <a:gd name="T33" fmla="*/ 0 h 799"/>
                  <a:gd name="T34" fmla="*/ 2147483647 w 201"/>
                  <a:gd name="T35" fmla="*/ 2147483647 h 799"/>
                  <a:gd name="T36" fmla="*/ 2147483647 w 201"/>
                  <a:gd name="T37" fmla="*/ 2147483647 h 799"/>
                  <a:gd name="T38" fmla="*/ 2147483647 w 201"/>
                  <a:gd name="T39" fmla="*/ 2147483647 h 799"/>
                  <a:gd name="T40" fmla="*/ 2147483647 w 201"/>
                  <a:gd name="T41" fmla="*/ 2147483647 h 799"/>
                  <a:gd name="T42" fmla="*/ 2147483647 w 201"/>
                  <a:gd name="T43" fmla="*/ 2147483647 h 799"/>
                  <a:gd name="T44" fmla="*/ 2147483647 w 201"/>
                  <a:gd name="T45" fmla="*/ 2147483647 h 799"/>
                  <a:gd name="T46" fmla="*/ 2147483647 w 201"/>
                  <a:gd name="T47" fmla="*/ 2147483647 h 799"/>
                  <a:gd name="T48" fmla="*/ 0 w 201"/>
                  <a:gd name="T49" fmla="*/ 2147483647 h 79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01"/>
                  <a:gd name="T76" fmla="*/ 0 h 799"/>
                  <a:gd name="T77" fmla="*/ 201 w 201"/>
                  <a:gd name="T78" fmla="*/ 799 h 79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01" h="799">
                    <a:moveTo>
                      <a:pt x="0" y="41"/>
                    </a:moveTo>
                    <a:lnTo>
                      <a:pt x="1" y="228"/>
                    </a:lnTo>
                    <a:lnTo>
                      <a:pt x="3" y="416"/>
                    </a:lnTo>
                    <a:lnTo>
                      <a:pt x="4" y="603"/>
                    </a:lnTo>
                    <a:lnTo>
                      <a:pt x="6" y="790"/>
                    </a:lnTo>
                    <a:lnTo>
                      <a:pt x="29" y="792"/>
                    </a:lnTo>
                    <a:lnTo>
                      <a:pt x="53" y="792"/>
                    </a:lnTo>
                    <a:lnTo>
                      <a:pt x="77" y="793"/>
                    </a:lnTo>
                    <a:lnTo>
                      <a:pt x="103" y="794"/>
                    </a:lnTo>
                    <a:lnTo>
                      <a:pt x="126" y="796"/>
                    </a:lnTo>
                    <a:lnTo>
                      <a:pt x="150" y="796"/>
                    </a:lnTo>
                    <a:lnTo>
                      <a:pt x="174" y="797"/>
                    </a:lnTo>
                    <a:lnTo>
                      <a:pt x="198" y="799"/>
                    </a:lnTo>
                    <a:lnTo>
                      <a:pt x="199" y="599"/>
                    </a:lnTo>
                    <a:lnTo>
                      <a:pt x="201" y="399"/>
                    </a:lnTo>
                    <a:lnTo>
                      <a:pt x="201" y="199"/>
                    </a:lnTo>
                    <a:lnTo>
                      <a:pt x="201" y="0"/>
                    </a:lnTo>
                    <a:lnTo>
                      <a:pt x="176" y="5"/>
                    </a:lnTo>
                    <a:lnTo>
                      <a:pt x="150" y="10"/>
                    </a:lnTo>
                    <a:lnTo>
                      <a:pt x="125" y="15"/>
                    </a:lnTo>
                    <a:lnTo>
                      <a:pt x="100" y="19"/>
                    </a:lnTo>
                    <a:lnTo>
                      <a:pt x="74" y="25"/>
                    </a:lnTo>
                    <a:lnTo>
                      <a:pt x="49" y="31"/>
                    </a:lnTo>
                    <a:lnTo>
                      <a:pt x="25" y="35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777A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62" name="Freeform 35"/>
              <p:cNvSpPr>
                <a:spLocks/>
              </p:cNvSpPr>
              <p:nvPr/>
            </p:nvSpPr>
            <p:spPr bwMode="auto">
              <a:xfrm>
                <a:off x="6324601" y="1668463"/>
                <a:ext cx="104775" cy="349250"/>
              </a:xfrm>
              <a:custGeom>
                <a:avLst/>
                <a:gdLst>
                  <a:gd name="T0" fmla="*/ 0 w 197"/>
                  <a:gd name="T1" fmla="*/ 2147483647 h 661"/>
                  <a:gd name="T2" fmla="*/ 2147483647 w 197"/>
                  <a:gd name="T3" fmla="*/ 2147483647 h 661"/>
                  <a:gd name="T4" fmla="*/ 2147483647 w 197"/>
                  <a:gd name="T5" fmla="*/ 2147483647 h 661"/>
                  <a:gd name="T6" fmla="*/ 2147483647 w 197"/>
                  <a:gd name="T7" fmla="*/ 2147483647 h 661"/>
                  <a:gd name="T8" fmla="*/ 2147483647 w 197"/>
                  <a:gd name="T9" fmla="*/ 2147483647 h 661"/>
                  <a:gd name="T10" fmla="*/ 2147483647 w 197"/>
                  <a:gd name="T11" fmla="*/ 2147483647 h 661"/>
                  <a:gd name="T12" fmla="*/ 2147483647 w 197"/>
                  <a:gd name="T13" fmla="*/ 2147483647 h 661"/>
                  <a:gd name="T14" fmla="*/ 2147483647 w 197"/>
                  <a:gd name="T15" fmla="*/ 2147483647 h 661"/>
                  <a:gd name="T16" fmla="*/ 2147483647 w 197"/>
                  <a:gd name="T17" fmla="*/ 2147483647 h 661"/>
                  <a:gd name="T18" fmla="*/ 2147483647 w 197"/>
                  <a:gd name="T19" fmla="*/ 2147483647 h 661"/>
                  <a:gd name="T20" fmla="*/ 2147483647 w 197"/>
                  <a:gd name="T21" fmla="*/ 2147483647 h 661"/>
                  <a:gd name="T22" fmla="*/ 2147483647 w 197"/>
                  <a:gd name="T23" fmla="*/ 2147483647 h 661"/>
                  <a:gd name="T24" fmla="*/ 2147483647 w 197"/>
                  <a:gd name="T25" fmla="*/ 2147483647 h 661"/>
                  <a:gd name="T26" fmla="*/ 2147483647 w 197"/>
                  <a:gd name="T27" fmla="*/ 2147483647 h 661"/>
                  <a:gd name="T28" fmla="*/ 2147483647 w 197"/>
                  <a:gd name="T29" fmla="*/ 2147483647 h 661"/>
                  <a:gd name="T30" fmla="*/ 2147483647 w 197"/>
                  <a:gd name="T31" fmla="*/ 2147483647 h 661"/>
                  <a:gd name="T32" fmla="*/ 2147483647 w 197"/>
                  <a:gd name="T33" fmla="*/ 0 h 661"/>
                  <a:gd name="T34" fmla="*/ 2147483647 w 197"/>
                  <a:gd name="T35" fmla="*/ 2147483647 h 661"/>
                  <a:gd name="T36" fmla="*/ 2147483647 w 197"/>
                  <a:gd name="T37" fmla="*/ 2147483647 h 661"/>
                  <a:gd name="T38" fmla="*/ 2147483647 w 197"/>
                  <a:gd name="T39" fmla="*/ 2147483647 h 661"/>
                  <a:gd name="T40" fmla="*/ 2147483647 w 197"/>
                  <a:gd name="T41" fmla="*/ 2147483647 h 661"/>
                  <a:gd name="T42" fmla="*/ 2147483647 w 197"/>
                  <a:gd name="T43" fmla="*/ 2147483647 h 661"/>
                  <a:gd name="T44" fmla="*/ 2147483647 w 197"/>
                  <a:gd name="T45" fmla="*/ 2147483647 h 661"/>
                  <a:gd name="T46" fmla="*/ 2147483647 w 197"/>
                  <a:gd name="T47" fmla="*/ 2147483647 h 661"/>
                  <a:gd name="T48" fmla="*/ 0 w 197"/>
                  <a:gd name="T49" fmla="*/ 2147483647 h 66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97"/>
                  <a:gd name="T76" fmla="*/ 0 h 661"/>
                  <a:gd name="T77" fmla="*/ 197 w 197"/>
                  <a:gd name="T78" fmla="*/ 661 h 66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97" h="661">
                    <a:moveTo>
                      <a:pt x="0" y="31"/>
                    </a:moveTo>
                    <a:lnTo>
                      <a:pt x="2" y="187"/>
                    </a:lnTo>
                    <a:lnTo>
                      <a:pt x="3" y="341"/>
                    </a:lnTo>
                    <a:lnTo>
                      <a:pt x="3" y="497"/>
                    </a:lnTo>
                    <a:lnTo>
                      <a:pt x="5" y="652"/>
                    </a:lnTo>
                    <a:lnTo>
                      <a:pt x="28" y="654"/>
                    </a:lnTo>
                    <a:lnTo>
                      <a:pt x="52" y="654"/>
                    </a:lnTo>
                    <a:lnTo>
                      <a:pt x="76" y="655"/>
                    </a:lnTo>
                    <a:lnTo>
                      <a:pt x="100" y="656"/>
                    </a:lnTo>
                    <a:lnTo>
                      <a:pt x="124" y="658"/>
                    </a:lnTo>
                    <a:lnTo>
                      <a:pt x="149" y="658"/>
                    </a:lnTo>
                    <a:lnTo>
                      <a:pt x="173" y="659"/>
                    </a:lnTo>
                    <a:lnTo>
                      <a:pt x="197" y="661"/>
                    </a:lnTo>
                    <a:lnTo>
                      <a:pt x="197" y="496"/>
                    </a:lnTo>
                    <a:lnTo>
                      <a:pt x="197" y="330"/>
                    </a:lnTo>
                    <a:lnTo>
                      <a:pt x="197" y="166"/>
                    </a:lnTo>
                    <a:lnTo>
                      <a:pt x="197" y="0"/>
                    </a:lnTo>
                    <a:lnTo>
                      <a:pt x="173" y="4"/>
                    </a:lnTo>
                    <a:lnTo>
                      <a:pt x="148" y="8"/>
                    </a:lnTo>
                    <a:lnTo>
                      <a:pt x="124" y="12"/>
                    </a:lnTo>
                    <a:lnTo>
                      <a:pt x="99" y="16"/>
                    </a:lnTo>
                    <a:lnTo>
                      <a:pt x="75" y="21"/>
                    </a:lnTo>
                    <a:lnTo>
                      <a:pt x="50" y="24"/>
                    </a:lnTo>
                    <a:lnTo>
                      <a:pt x="26" y="28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7A7C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63" name="Freeform 36"/>
              <p:cNvSpPr>
                <a:spLocks/>
              </p:cNvSpPr>
              <p:nvPr/>
            </p:nvSpPr>
            <p:spPr bwMode="auto">
              <a:xfrm>
                <a:off x="6326188" y="1739900"/>
                <a:ext cx="103188" cy="277813"/>
              </a:xfrm>
              <a:custGeom>
                <a:avLst/>
                <a:gdLst>
                  <a:gd name="T0" fmla="*/ 0 w 195"/>
                  <a:gd name="T1" fmla="*/ 2147483647 h 525"/>
                  <a:gd name="T2" fmla="*/ 2147483647 w 195"/>
                  <a:gd name="T3" fmla="*/ 2147483647 h 525"/>
                  <a:gd name="T4" fmla="*/ 2147483647 w 195"/>
                  <a:gd name="T5" fmla="*/ 2147483647 h 525"/>
                  <a:gd name="T6" fmla="*/ 2147483647 w 195"/>
                  <a:gd name="T7" fmla="*/ 2147483647 h 525"/>
                  <a:gd name="T8" fmla="*/ 2147483647 w 195"/>
                  <a:gd name="T9" fmla="*/ 2147483647 h 525"/>
                  <a:gd name="T10" fmla="*/ 2147483647 w 195"/>
                  <a:gd name="T11" fmla="*/ 2147483647 h 525"/>
                  <a:gd name="T12" fmla="*/ 2147483647 w 195"/>
                  <a:gd name="T13" fmla="*/ 2147483647 h 525"/>
                  <a:gd name="T14" fmla="*/ 2147483647 w 195"/>
                  <a:gd name="T15" fmla="*/ 2147483647 h 525"/>
                  <a:gd name="T16" fmla="*/ 2147483647 w 195"/>
                  <a:gd name="T17" fmla="*/ 2147483647 h 525"/>
                  <a:gd name="T18" fmla="*/ 2147483647 w 195"/>
                  <a:gd name="T19" fmla="*/ 2147483647 h 525"/>
                  <a:gd name="T20" fmla="*/ 2147483647 w 195"/>
                  <a:gd name="T21" fmla="*/ 2147483647 h 525"/>
                  <a:gd name="T22" fmla="*/ 2147483647 w 195"/>
                  <a:gd name="T23" fmla="*/ 2147483647 h 525"/>
                  <a:gd name="T24" fmla="*/ 2147483647 w 195"/>
                  <a:gd name="T25" fmla="*/ 2147483647 h 525"/>
                  <a:gd name="T26" fmla="*/ 2147483647 w 195"/>
                  <a:gd name="T27" fmla="*/ 2147483647 h 525"/>
                  <a:gd name="T28" fmla="*/ 2147483647 w 195"/>
                  <a:gd name="T29" fmla="*/ 2147483647 h 525"/>
                  <a:gd name="T30" fmla="*/ 2147483647 w 195"/>
                  <a:gd name="T31" fmla="*/ 2147483647 h 525"/>
                  <a:gd name="T32" fmla="*/ 2147483647 w 195"/>
                  <a:gd name="T33" fmla="*/ 0 h 525"/>
                  <a:gd name="T34" fmla="*/ 2147483647 w 195"/>
                  <a:gd name="T35" fmla="*/ 2147483647 h 525"/>
                  <a:gd name="T36" fmla="*/ 2147483647 w 195"/>
                  <a:gd name="T37" fmla="*/ 2147483647 h 525"/>
                  <a:gd name="T38" fmla="*/ 2147483647 w 195"/>
                  <a:gd name="T39" fmla="*/ 2147483647 h 525"/>
                  <a:gd name="T40" fmla="*/ 2147483647 w 195"/>
                  <a:gd name="T41" fmla="*/ 2147483647 h 525"/>
                  <a:gd name="T42" fmla="*/ 2147483647 w 195"/>
                  <a:gd name="T43" fmla="*/ 2147483647 h 525"/>
                  <a:gd name="T44" fmla="*/ 2147483647 w 195"/>
                  <a:gd name="T45" fmla="*/ 2147483647 h 525"/>
                  <a:gd name="T46" fmla="*/ 2147483647 w 195"/>
                  <a:gd name="T47" fmla="*/ 2147483647 h 525"/>
                  <a:gd name="T48" fmla="*/ 0 w 195"/>
                  <a:gd name="T49" fmla="*/ 2147483647 h 52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95"/>
                  <a:gd name="T76" fmla="*/ 0 h 525"/>
                  <a:gd name="T77" fmla="*/ 195 w 195"/>
                  <a:gd name="T78" fmla="*/ 525 h 52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95" h="525">
                    <a:moveTo>
                      <a:pt x="0" y="26"/>
                    </a:moveTo>
                    <a:lnTo>
                      <a:pt x="1" y="148"/>
                    </a:lnTo>
                    <a:lnTo>
                      <a:pt x="1" y="270"/>
                    </a:lnTo>
                    <a:lnTo>
                      <a:pt x="1" y="393"/>
                    </a:lnTo>
                    <a:lnTo>
                      <a:pt x="3" y="515"/>
                    </a:lnTo>
                    <a:lnTo>
                      <a:pt x="26" y="517"/>
                    </a:lnTo>
                    <a:lnTo>
                      <a:pt x="50" y="518"/>
                    </a:lnTo>
                    <a:lnTo>
                      <a:pt x="74" y="519"/>
                    </a:lnTo>
                    <a:lnTo>
                      <a:pt x="98" y="521"/>
                    </a:lnTo>
                    <a:lnTo>
                      <a:pt x="122" y="522"/>
                    </a:lnTo>
                    <a:lnTo>
                      <a:pt x="146" y="522"/>
                    </a:lnTo>
                    <a:lnTo>
                      <a:pt x="170" y="524"/>
                    </a:lnTo>
                    <a:lnTo>
                      <a:pt x="194" y="525"/>
                    </a:lnTo>
                    <a:lnTo>
                      <a:pt x="195" y="394"/>
                    </a:lnTo>
                    <a:lnTo>
                      <a:pt x="195" y="262"/>
                    </a:lnTo>
                    <a:lnTo>
                      <a:pt x="195" y="131"/>
                    </a:lnTo>
                    <a:lnTo>
                      <a:pt x="195" y="0"/>
                    </a:lnTo>
                    <a:lnTo>
                      <a:pt x="171" y="3"/>
                    </a:lnTo>
                    <a:lnTo>
                      <a:pt x="146" y="6"/>
                    </a:lnTo>
                    <a:lnTo>
                      <a:pt x="122" y="10"/>
                    </a:lnTo>
                    <a:lnTo>
                      <a:pt x="98" y="13"/>
                    </a:lnTo>
                    <a:lnTo>
                      <a:pt x="73" y="16"/>
                    </a:lnTo>
                    <a:lnTo>
                      <a:pt x="49" y="19"/>
                    </a:lnTo>
                    <a:lnTo>
                      <a:pt x="24" y="23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7F82A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64" name="Freeform 37"/>
              <p:cNvSpPr>
                <a:spLocks/>
              </p:cNvSpPr>
              <p:nvPr/>
            </p:nvSpPr>
            <p:spPr bwMode="auto">
              <a:xfrm>
                <a:off x="6326188" y="1812925"/>
                <a:ext cx="103188" cy="204788"/>
              </a:xfrm>
              <a:custGeom>
                <a:avLst/>
                <a:gdLst>
                  <a:gd name="T0" fmla="*/ 0 w 193"/>
                  <a:gd name="T1" fmla="*/ 2147483647 h 387"/>
                  <a:gd name="T2" fmla="*/ 0 w 193"/>
                  <a:gd name="T3" fmla="*/ 2147483647 h 387"/>
                  <a:gd name="T4" fmla="*/ 0 w 193"/>
                  <a:gd name="T5" fmla="*/ 2147483647 h 387"/>
                  <a:gd name="T6" fmla="*/ 0 w 193"/>
                  <a:gd name="T7" fmla="*/ 2147483647 h 387"/>
                  <a:gd name="T8" fmla="*/ 2147483647 w 193"/>
                  <a:gd name="T9" fmla="*/ 2147483647 h 387"/>
                  <a:gd name="T10" fmla="*/ 2147483647 w 193"/>
                  <a:gd name="T11" fmla="*/ 2147483647 h 387"/>
                  <a:gd name="T12" fmla="*/ 2147483647 w 193"/>
                  <a:gd name="T13" fmla="*/ 2147483647 h 387"/>
                  <a:gd name="T14" fmla="*/ 2147483647 w 193"/>
                  <a:gd name="T15" fmla="*/ 2147483647 h 387"/>
                  <a:gd name="T16" fmla="*/ 2147483647 w 193"/>
                  <a:gd name="T17" fmla="*/ 2147483647 h 387"/>
                  <a:gd name="T18" fmla="*/ 2147483647 w 193"/>
                  <a:gd name="T19" fmla="*/ 2147483647 h 387"/>
                  <a:gd name="T20" fmla="*/ 2147483647 w 193"/>
                  <a:gd name="T21" fmla="*/ 2147483647 h 387"/>
                  <a:gd name="T22" fmla="*/ 2147483647 w 193"/>
                  <a:gd name="T23" fmla="*/ 2147483647 h 387"/>
                  <a:gd name="T24" fmla="*/ 2147483647 w 193"/>
                  <a:gd name="T25" fmla="*/ 2147483647 h 387"/>
                  <a:gd name="T26" fmla="*/ 2147483647 w 193"/>
                  <a:gd name="T27" fmla="*/ 2147483647 h 387"/>
                  <a:gd name="T28" fmla="*/ 2147483647 w 193"/>
                  <a:gd name="T29" fmla="*/ 2147483647 h 387"/>
                  <a:gd name="T30" fmla="*/ 2147483647 w 193"/>
                  <a:gd name="T31" fmla="*/ 2147483647 h 387"/>
                  <a:gd name="T32" fmla="*/ 2147483647 w 193"/>
                  <a:gd name="T33" fmla="*/ 0 h 387"/>
                  <a:gd name="T34" fmla="*/ 2147483647 w 193"/>
                  <a:gd name="T35" fmla="*/ 2147483647 h 387"/>
                  <a:gd name="T36" fmla="*/ 2147483647 w 193"/>
                  <a:gd name="T37" fmla="*/ 2147483647 h 387"/>
                  <a:gd name="T38" fmla="*/ 2147483647 w 193"/>
                  <a:gd name="T39" fmla="*/ 2147483647 h 387"/>
                  <a:gd name="T40" fmla="*/ 2147483647 w 193"/>
                  <a:gd name="T41" fmla="*/ 2147483647 h 387"/>
                  <a:gd name="T42" fmla="*/ 2147483647 w 193"/>
                  <a:gd name="T43" fmla="*/ 2147483647 h 387"/>
                  <a:gd name="T44" fmla="*/ 2147483647 w 193"/>
                  <a:gd name="T45" fmla="*/ 2147483647 h 387"/>
                  <a:gd name="T46" fmla="*/ 2147483647 w 193"/>
                  <a:gd name="T47" fmla="*/ 2147483647 h 387"/>
                  <a:gd name="T48" fmla="*/ 0 w 193"/>
                  <a:gd name="T49" fmla="*/ 2147483647 h 3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93"/>
                  <a:gd name="T76" fmla="*/ 0 h 387"/>
                  <a:gd name="T77" fmla="*/ 193 w 193"/>
                  <a:gd name="T78" fmla="*/ 387 h 38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93" h="387">
                    <a:moveTo>
                      <a:pt x="0" y="17"/>
                    </a:moveTo>
                    <a:lnTo>
                      <a:pt x="0" y="107"/>
                    </a:lnTo>
                    <a:lnTo>
                      <a:pt x="0" y="197"/>
                    </a:lnTo>
                    <a:lnTo>
                      <a:pt x="0" y="287"/>
                    </a:lnTo>
                    <a:lnTo>
                      <a:pt x="2" y="377"/>
                    </a:lnTo>
                    <a:lnTo>
                      <a:pt x="25" y="379"/>
                    </a:lnTo>
                    <a:lnTo>
                      <a:pt x="49" y="380"/>
                    </a:lnTo>
                    <a:lnTo>
                      <a:pt x="73" y="381"/>
                    </a:lnTo>
                    <a:lnTo>
                      <a:pt x="97" y="383"/>
                    </a:lnTo>
                    <a:lnTo>
                      <a:pt x="121" y="384"/>
                    </a:lnTo>
                    <a:lnTo>
                      <a:pt x="145" y="384"/>
                    </a:lnTo>
                    <a:lnTo>
                      <a:pt x="169" y="386"/>
                    </a:lnTo>
                    <a:lnTo>
                      <a:pt x="193" y="387"/>
                    </a:lnTo>
                    <a:lnTo>
                      <a:pt x="193" y="290"/>
                    </a:lnTo>
                    <a:lnTo>
                      <a:pt x="193" y="193"/>
                    </a:lnTo>
                    <a:lnTo>
                      <a:pt x="193" y="97"/>
                    </a:lnTo>
                    <a:lnTo>
                      <a:pt x="193" y="0"/>
                    </a:lnTo>
                    <a:lnTo>
                      <a:pt x="169" y="2"/>
                    </a:lnTo>
                    <a:lnTo>
                      <a:pt x="145" y="4"/>
                    </a:lnTo>
                    <a:lnTo>
                      <a:pt x="121" y="6"/>
                    </a:lnTo>
                    <a:lnTo>
                      <a:pt x="97" y="9"/>
                    </a:lnTo>
                    <a:lnTo>
                      <a:pt x="73" y="10"/>
                    </a:lnTo>
                    <a:lnTo>
                      <a:pt x="48" y="13"/>
                    </a:lnTo>
                    <a:lnTo>
                      <a:pt x="24" y="14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8487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65" name="Freeform 38"/>
              <p:cNvSpPr>
                <a:spLocks/>
              </p:cNvSpPr>
              <p:nvPr/>
            </p:nvSpPr>
            <p:spPr bwMode="auto">
              <a:xfrm>
                <a:off x="6327776" y="1885950"/>
                <a:ext cx="101600" cy="133350"/>
              </a:xfrm>
              <a:custGeom>
                <a:avLst/>
                <a:gdLst>
                  <a:gd name="T0" fmla="*/ 2147483647 w 191"/>
                  <a:gd name="T1" fmla="*/ 2147483647 h 250"/>
                  <a:gd name="T2" fmla="*/ 0 w 191"/>
                  <a:gd name="T3" fmla="*/ 2147483647 h 250"/>
                  <a:gd name="T4" fmla="*/ 2147483647 w 191"/>
                  <a:gd name="T5" fmla="*/ 2147483647 h 250"/>
                  <a:gd name="T6" fmla="*/ 2147483647 w 191"/>
                  <a:gd name="T7" fmla="*/ 0 h 250"/>
                  <a:gd name="T8" fmla="*/ 2147483647 w 191"/>
                  <a:gd name="T9" fmla="*/ 2147483647 h 2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50"/>
                  <a:gd name="T17" fmla="*/ 191 w 191"/>
                  <a:gd name="T18" fmla="*/ 250 h 2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50">
                    <a:moveTo>
                      <a:pt x="1" y="10"/>
                    </a:moveTo>
                    <a:lnTo>
                      <a:pt x="0" y="239"/>
                    </a:lnTo>
                    <a:lnTo>
                      <a:pt x="191" y="250"/>
                    </a:lnTo>
                    <a:lnTo>
                      <a:pt x="191" y="0"/>
                    </a:lnTo>
                    <a:lnTo>
                      <a:pt x="1" y="10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66" name="Freeform 39"/>
              <p:cNvSpPr>
                <a:spLocks/>
              </p:cNvSpPr>
              <p:nvPr/>
            </p:nvSpPr>
            <p:spPr bwMode="auto">
              <a:xfrm>
                <a:off x="6459538" y="1366838"/>
                <a:ext cx="279400" cy="623888"/>
              </a:xfrm>
              <a:custGeom>
                <a:avLst/>
                <a:gdLst>
                  <a:gd name="T0" fmla="*/ 2147483647 w 529"/>
                  <a:gd name="T1" fmla="*/ 2147483647 h 1179"/>
                  <a:gd name="T2" fmla="*/ 0 w 529"/>
                  <a:gd name="T3" fmla="*/ 2147483647 h 1179"/>
                  <a:gd name="T4" fmla="*/ 2147483647 w 529"/>
                  <a:gd name="T5" fmla="*/ 2147483647 h 1179"/>
                  <a:gd name="T6" fmla="*/ 2147483647 w 529"/>
                  <a:gd name="T7" fmla="*/ 0 h 1179"/>
                  <a:gd name="T8" fmla="*/ 2147483647 w 529"/>
                  <a:gd name="T9" fmla="*/ 2147483647 h 1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9"/>
                  <a:gd name="T16" fmla="*/ 0 h 1179"/>
                  <a:gd name="T17" fmla="*/ 529 w 529"/>
                  <a:gd name="T18" fmla="*/ 1179 h 11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9" h="1179">
                    <a:moveTo>
                      <a:pt x="7" y="165"/>
                    </a:moveTo>
                    <a:lnTo>
                      <a:pt x="0" y="1172"/>
                    </a:lnTo>
                    <a:lnTo>
                      <a:pt x="523" y="1179"/>
                    </a:lnTo>
                    <a:lnTo>
                      <a:pt x="529" y="0"/>
                    </a:lnTo>
                    <a:lnTo>
                      <a:pt x="7" y="165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67" name="Freeform 40"/>
              <p:cNvSpPr>
                <a:spLocks/>
              </p:cNvSpPr>
              <p:nvPr/>
            </p:nvSpPr>
            <p:spPr bwMode="auto">
              <a:xfrm>
                <a:off x="6459538" y="1425575"/>
                <a:ext cx="277813" cy="565150"/>
              </a:xfrm>
              <a:custGeom>
                <a:avLst/>
                <a:gdLst>
                  <a:gd name="T0" fmla="*/ 2147483647 w 524"/>
                  <a:gd name="T1" fmla="*/ 2147483647 h 1067"/>
                  <a:gd name="T2" fmla="*/ 2147483647 w 524"/>
                  <a:gd name="T3" fmla="*/ 2147483647 h 1067"/>
                  <a:gd name="T4" fmla="*/ 2147483647 w 524"/>
                  <a:gd name="T5" fmla="*/ 2147483647 h 1067"/>
                  <a:gd name="T6" fmla="*/ 2147483647 w 524"/>
                  <a:gd name="T7" fmla="*/ 2147483647 h 1067"/>
                  <a:gd name="T8" fmla="*/ 0 w 524"/>
                  <a:gd name="T9" fmla="*/ 2147483647 h 1067"/>
                  <a:gd name="T10" fmla="*/ 2147483647 w 524"/>
                  <a:gd name="T11" fmla="*/ 2147483647 h 1067"/>
                  <a:gd name="T12" fmla="*/ 2147483647 w 524"/>
                  <a:gd name="T13" fmla="*/ 2147483647 h 1067"/>
                  <a:gd name="T14" fmla="*/ 2147483647 w 524"/>
                  <a:gd name="T15" fmla="*/ 2147483647 h 1067"/>
                  <a:gd name="T16" fmla="*/ 2147483647 w 524"/>
                  <a:gd name="T17" fmla="*/ 2147483647 h 1067"/>
                  <a:gd name="T18" fmla="*/ 2147483647 w 524"/>
                  <a:gd name="T19" fmla="*/ 2147483647 h 1067"/>
                  <a:gd name="T20" fmla="*/ 2147483647 w 524"/>
                  <a:gd name="T21" fmla="*/ 2147483647 h 1067"/>
                  <a:gd name="T22" fmla="*/ 2147483647 w 524"/>
                  <a:gd name="T23" fmla="*/ 2147483647 h 1067"/>
                  <a:gd name="T24" fmla="*/ 2147483647 w 524"/>
                  <a:gd name="T25" fmla="*/ 2147483647 h 1067"/>
                  <a:gd name="T26" fmla="*/ 2147483647 w 524"/>
                  <a:gd name="T27" fmla="*/ 2147483647 h 1067"/>
                  <a:gd name="T28" fmla="*/ 2147483647 w 524"/>
                  <a:gd name="T29" fmla="*/ 2147483647 h 1067"/>
                  <a:gd name="T30" fmla="*/ 2147483647 w 524"/>
                  <a:gd name="T31" fmla="*/ 2147483647 h 1067"/>
                  <a:gd name="T32" fmla="*/ 2147483647 w 524"/>
                  <a:gd name="T33" fmla="*/ 2147483647 h 1067"/>
                  <a:gd name="T34" fmla="*/ 2147483647 w 524"/>
                  <a:gd name="T35" fmla="*/ 2147483647 h 1067"/>
                  <a:gd name="T36" fmla="*/ 2147483647 w 524"/>
                  <a:gd name="T37" fmla="*/ 2147483647 h 1067"/>
                  <a:gd name="T38" fmla="*/ 2147483647 w 524"/>
                  <a:gd name="T39" fmla="*/ 2147483647 h 1067"/>
                  <a:gd name="T40" fmla="*/ 2147483647 w 524"/>
                  <a:gd name="T41" fmla="*/ 2147483647 h 1067"/>
                  <a:gd name="T42" fmla="*/ 2147483647 w 524"/>
                  <a:gd name="T43" fmla="*/ 2147483647 h 1067"/>
                  <a:gd name="T44" fmla="*/ 2147483647 w 524"/>
                  <a:gd name="T45" fmla="*/ 2147483647 h 1067"/>
                  <a:gd name="T46" fmla="*/ 2147483647 w 524"/>
                  <a:gd name="T47" fmla="*/ 2147483647 h 1067"/>
                  <a:gd name="T48" fmla="*/ 2147483647 w 524"/>
                  <a:gd name="T49" fmla="*/ 0 h 1067"/>
                  <a:gd name="T50" fmla="*/ 2147483647 w 524"/>
                  <a:gd name="T51" fmla="*/ 2147483647 h 1067"/>
                  <a:gd name="T52" fmla="*/ 2147483647 w 524"/>
                  <a:gd name="T53" fmla="*/ 2147483647 h 1067"/>
                  <a:gd name="T54" fmla="*/ 2147483647 w 524"/>
                  <a:gd name="T55" fmla="*/ 2147483647 h 1067"/>
                  <a:gd name="T56" fmla="*/ 2147483647 w 524"/>
                  <a:gd name="T57" fmla="*/ 2147483647 h 1067"/>
                  <a:gd name="T58" fmla="*/ 2147483647 w 524"/>
                  <a:gd name="T59" fmla="*/ 2147483647 h 1067"/>
                  <a:gd name="T60" fmla="*/ 2147483647 w 524"/>
                  <a:gd name="T61" fmla="*/ 2147483647 h 1067"/>
                  <a:gd name="T62" fmla="*/ 2147483647 w 524"/>
                  <a:gd name="T63" fmla="*/ 2147483647 h 1067"/>
                  <a:gd name="T64" fmla="*/ 2147483647 w 524"/>
                  <a:gd name="T65" fmla="*/ 2147483647 h 1067"/>
                  <a:gd name="T66" fmla="*/ 2147483647 w 524"/>
                  <a:gd name="T67" fmla="*/ 2147483647 h 1067"/>
                  <a:gd name="T68" fmla="*/ 2147483647 w 524"/>
                  <a:gd name="T69" fmla="*/ 2147483647 h 1067"/>
                  <a:gd name="T70" fmla="*/ 2147483647 w 524"/>
                  <a:gd name="T71" fmla="*/ 2147483647 h 1067"/>
                  <a:gd name="T72" fmla="*/ 2147483647 w 524"/>
                  <a:gd name="T73" fmla="*/ 2147483647 h 1067"/>
                  <a:gd name="T74" fmla="*/ 2147483647 w 524"/>
                  <a:gd name="T75" fmla="*/ 2147483647 h 1067"/>
                  <a:gd name="T76" fmla="*/ 2147483647 w 524"/>
                  <a:gd name="T77" fmla="*/ 2147483647 h 1067"/>
                  <a:gd name="T78" fmla="*/ 2147483647 w 524"/>
                  <a:gd name="T79" fmla="*/ 2147483647 h 1067"/>
                  <a:gd name="T80" fmla="*/ 2147483647 w 524"/>
                  <a:gd name="T81" fmla="*/ 2147483647 h 106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24"/>
                  <a:gd name="T124" fmla="*/ 0 h 1067"/>
                  <a:gd name="T125" fmla="*/ 524 w 524"/>
                  <a:gd name="T126" fmla="*/ 1067 h 106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24" h="1067">
                    <a:moveTo>
                      <a:pt x="8" y="147"/>
                    </a:moveTo>
                    <a:lnTo>
                      <a:pt x="7" y="376"/>
                    </a:lnTo>
                    <a:lnTo>
                      <a:pt x="4" y="604"/>
                    </a:lnTo>
                    <a:lnTo>
                      <a:pt x="3" y="832"/>
                    </a:lnTo>
                    <a:lnTo>
                      <a:pt x="0" y="1060"/>
                    </a:lnTo>
                    <a:lnTo>
                      <a:pt x="32" y="1060"/>
                    </a:lnTo>
                    <a:lnTo>
                      <a:pt x="64" y="1061"/>
                    </a:lnTo>
                    <a:lnTo>
                      <a:pt x="98" y="1061"/>
                    </a:lnTo>
                    <a:lnTo>
                      <a:pt x="130" y="1061"/>
                    </a:lnTo>
                    <a:lnTo>
                      <a:pt x="163" y="1063"/>
                    </a:lnTo>
                    <a:lnTo>
                      <a:pt x="195" y="1063"/>
                    </a:lnTo>
                    <a:lnTo>
                      <a:pt x="227" y="1063"/>
                    </a:lnTo>
                    <a:lnTo>
                      <a:pt x="261" y="1063"/>
                    </a:lnTo>
                    <a:lnTo>
                      <a:pt x="293" y="1064"/>
                    </a:lnTo>
                    <a:lnTo>
                      <a:pt x="326" y="1064"/>
                    </a:lnTo>
                    <a:lnTo>
                      <a:pt x="358" y="1064"/>
                    </a:lnTo>
                    <a:lnTo>
                      <a:pt x="390" y="1066"/>
                    </a:lnTo>
                    <a:lnTo>
                      <a:pt x="423" y="1066"/>
                    </a:lnTo>
                    <a:lnTo>
                      <a:pt x="456" y="1066"/>
                    </a:lnTo>
                    <a:lnTo>
                      <a:pt x="489" y="1067"/>
                    </a:lnTo>
                    <a:lnTo>
                      <a:pt x="521" y="1067"/>
                    </a:lnTo>
                    <a:lnTo>
                      <a:pt x="523" y="800"/>
                    </a:lnTo>
                    <a:lnTo>
                      <a:pt x="523" y="533"/>
                    </a:lnTo>
                    <a:lnTo>
                      <a:pt x="524" y="267"/>
                    </a:lnTo>
                    <a:lnTo>
                      <a:pt x="524" y="0"/>
                    </a:lnTo>
                    <a:lnTo>
                      <a:pt x="492" y="9"/>
                    </a:lnTo>
                    <a:lnTo>
                      <a:pt x="459" y="18"/>
                    </a:lnTo>
                    <a:lnTo>
                      <a:pt x="427" y="28"/>
                    </a:lnTo>
                    <a:lnTo>
                      <a:pt x="395" y="36"/>
                    </a:lnTo>
                    <a:lnTo>
                      <a:pt x="364" y="46"/>
                    </a:lnTo>
                    <a:lnTo>
                      <a:pt x="331" y="54"/>
                    </a:lnTo>
                    <a:lnTo>
                      <a:pt x="299" y="64"/>
                    </a:lnTo>
                    <a:lnTo>
                      <a:pt x="267" y="73"/>
                    </a:lnTo>
                    <a:lnTo>
                      <a:pt x="234" y="83"/>
                    </a:lnTo>
                    <a:lnTo>
                      <a:pt x="202" y="92"/>
                    </a:lnTo>
                    <a:lnTo>
                      <a:pt x="170" y="101"/>
                    </a:lnTo>
                    <a:lnTo>
                      <a:pt x="137" y="111"/>
                    </a:lnTo>
                    <a:lnTo>
                      <a:pt x="105" y="119"/>
                    </a:lnTo>
                    <a:lnTo>
                      <a:pt x="73" y="129"/>
                    </a:lnTo>
                    <a:lnTo>
                      <a:pt x="40" y="137"/>
                    </a:lnTo>
                    <a:lnTo>
                      <a:pt x="8" y="147"/>
                    </a:lnTo>
                    <a:close/>
                  </a:path>
                </a:pathLst>
              </a:custGeom>
              <a:solidFill>
                <a:srgbClr val="5E66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68" name="Freeform 41"/>
              <p:cNvSpPr>
                <a:spLocks/>
              </p:cNvSpPr>
              <p:nvPr/>
            </p:nvSpPr>
            <p:spPr bwMode="auto">
              <a:xfrm>
                <a:off x="6461126" y="1484313"/>
                <a:ext cx="276225" cy="506413"/>
              </a:xfrm>
              <a:custGeom>
                <a:avLst/>
                <a:gdLst>
                  <a:gd name="T0" fmla="*/ 2147483647 w 522"/>
                  <a:gd name="T1" fmla="*/ 2147483647 h 956"/>
                  <a:gd name="T2" fmla="*/ 2147483647 w 522"/>
                  <a:gd name="T3" fmla="*/ 2147483647 h 956"/>
                  <a:gd name="T4" fmla="*/ 2147483647 w 522"/>
                  <a:gd name="T5" fmla="*/ 2147483647 h 956"/>
                  <a:gd name="T6" fmla="*/ 2147483647 w 522"/>
                  <a:gd name="T7" fmla="*/ 2147483647 h 956"/>
                  <a:gd name="T8" fmla="*/ 0 w 522"/>
                  <a:gd name="T9" fmla="*/ 2147483647 h 956"/>
                  <a:gd name="T10" fmla="*/ 2147483647 w 522"/>
                  <a:gd name="T11" fmla="*/ 2147483647 h 956"/>
                  <a:gd name="T12" fmla="*/ 2147483647 w 522"/>
                  <a:gd name="T13" fmla="*/ 2147483647 h 956"/>
                  <a:gd name="T14" fmla="*/ 2147483647 w 522"/>
                  <a:gd name="T15" fmla="*/ 2147483647 h 956"/>
                  <a:gd name="T16" fmla="*/ 2147483647 w 522"/>
                  <a:gd name="T17" fmla="*/ 2147483647 h 956"/>
                  <a:gd name="T18" fmla="*/ 2147483647 w 522"/>
                  <a:gd name="T19" fmla="*/ 2147483647 h 956"/>
                  <a:gd name="T20" fmla="*/ 2147483647 w 522"/>
                  <a:gd name="T21" fmla="*/ 2147483647 h 956"/>
                  <a:gd name="T22" fmla="*/ 2147483647 w 522"/>
                  <a:gd name="T23" fmla="*/ 2147483647 h 956"/>
                  <a:gd name="T24" fmla="*/ 2147483647 w 522"/>
                  <a:gd name="T25" fmla="*/ 2147483647 h 956"/>
                  <a:gd name="T26" fmla="*/ 2147483647 w 522"/>
                  <a:gd name="T27" fmla="*/ 2147483647 h 956"/>
                  <a:gd name="T28" fmla="*/ 2147483647 w 522"/>
                  <a:gd name="T29" fmla="*/ 2147483647 h 956"/>
                  <a:gd name="T30" fmla="*/ 2147483647 w 522"/>
                  <a:gd name="T31" fmla="*/ 2147483647 h 956"/>
                  <a:gd name="T32" fmla="*/ 2147483647 w 522"/>
                  <a:gd name="T33" fmla="*/ 2147483647 h 956"/>
                  <a:gd name="T34" fmla="*/ 2147483647 w 522"/>
                  <a:gd name="T35" fmla="*/ 2147483647 h 956"/>
                  <a:gd name="T36" fmla="*/ 2147483647 w 522"/>
                  <a:gd name="T37" fmla="*/ 2147483647 h 956"/>
                  <a:gd name="T38" fmla="*/ 2147483647 w 522"/>
                  <a:gd name="T39" fmla="*/ 2147483647 h 956"/>
                  <a:gd name="T40" fmla="*/ 2147483647 w 522"/>
                  <a:gd name="T41" fmla="*/ 2147483647 h 956"/>
                  <a:gd name="T42" fmla="*/ 2147483647 w 522"/>
                  <a:gd name="T43" fmla="*/ 2147483647 h 956"/>
                  <a:gd name="T44" fmla="*/ 2147483647 w 522"/>
                  <a:gd name="T45" fmla="*/ 2147483647 h 956"/>
                  <a:gd name="T46" fmla="*/ 2147483647 w 522"/>
                  <a:gd name="T47" fmla="*/ 2147483647 h 956"/>
                  <a:gd name="T48" fmla="*/ 2147483647 w 522"/>
                  <a:gd name="T49" fmla="*/ 0 h 956"/>
                  <a:gd name="T50" fmla="*/ 2147483647 w 522"/>
                  <a:gd name="T51" fmla="*/ 2147483647 h 956"/>
                  <a:gd name="T52" fmla="*/ 2147483647 w 522"/>
                  <a:gd name="T53" fmla="*/ 2147483647 h 956"/>
                  <a:gd name="T54" fmla="*/ 2147483647 w 522"/>
                  <a:gd name="T55" fmla="*/ 2147483647 h 956"/>
                  <a:gd name="T56" fmla="*/ 2147483647 w 522"/>
                  <a:gd name="T57" fmla="*/ 2147483647 h 956"/>
                  <a:gd name="T58" fmla="*/ 2147483647 w 522"/>
                  <a:gd name="T59" fmla="*/ 2147483647 h 956"/>
                  <a:gd name="T60" fmla="*/ 2147483647 w 522"/>
                  <a:gd name="T61" fmla="*/ 2147483647 h 956"/>
                  <a:gd name="T62" fmla="*/ 2147483647 w 522"/>
                  <a:gd name="T63" fmla="*/ 2147483647 h 956"/>
                  <a:gd name="T64" fmla="*/ 2147483647 w 522"/>
                  <a:gd name="T65" fmla="*/ 2147483647 h 956"/>
                  <a:gd name="T66" fmla="*/ 2147483647 w 522"/>
                  <a:gd name="T67" fmla="*/ 2147483647 h 956"/>
                  <a:gd name="T68" fmla="*/ 2147483647 w 522"/>
                  <a:gd name="T69" fmla="*/ 2147483647 h 956"/>
                  <a:gd name="T70" fmla="*/ 2147483647 w 522"/>
                  <a:gd name="T71" fmla="*/ 2147483647 h 956"/>
                  <a:gd name="T72" fmla="*/ 2147483647 w 522"/>
                  <a:gd name="T73" fmla="*/ 2147483647 h 956"/>
                  <a:gd name="T74" fmla="*/ 2147483647 w 522"/>
                  <a:gd name="T75" fmla="*/ 2147483647 h 956"/>
                  <a:gd name="T76" fmla="*/ 2147483647 w 522"/>
                  <a:gd name="T77" fmla="*/ 2147483647 h 956"/>
                  <a:gd name="T78" fmla="*/ 2147483647 w 522"/>
                  <a:gd name="T79" fmla="*/ 2147483647 h 956"/>
                  <a:gd name="T80" fmla="*/ 2147483647 w 522"/>
                  <a:gd name="T81" fmla="*/ 2147483647 h 95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22"/>
                  <a:gd name="T124" fmla="*/ 0 h 956"/>
                  <a:gd name="T125" fmla="*/ 522 w 522"/>
                  <a:gd name="T126" fmla="*/ 956 h 95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22" h="956">
                    <a:moveTo>
                      <a:pt x="11" y="130"/>
                    </a:moveTo>
                    <a:lnTo>
                      <a:pt x="9" y="336"/>
                    </a:lnTo>
                    <a:lnTo>
                      <a:pt x="6" y="541"/>
                    </a:lnTo>
                    <a:lnTo>
                      <a:pt x="3" y="745"/>
                    </a:lnTo>
                    <a:lnTo>
                      <a:pt x="0" y="950"/>
                    </a:lnTo>
                    <a:lnTo>
                      <a:pt x="32" y="950"/>
                    </a:lnTo>
                    <a:lnTo>
                      <a:pt x="65" y="950"/>
                    </a:lnTo>
                    <a:lnTo>
                      <a:pt x="97" y="952"/>
                    </a:lnTo>
                    <a:lnTo>
                      <a:pt x="129" y="952"/>
                    </a:lnTo>
                    <a:lnTo>
                      <a:pt x="162" y="952"/>
                    </a:lnTo>
                    <a:lnTo>
                      <a:pt x="194" y="952"/>
                    </a:lnTo>
                    <a:lnTo>
                      <a:pt x="228" y="953"/>
                    </a:lnTo>
                    <a:lnTo>
                      <a:pt x="260" y="953"/>
                    </a:lnTo>
                    <a:lnTo>
                      <a:pt x="292" y="953"/>
                    </a:lnTo>
                    <a:lnTo>
                      <a:pt x="325" y="955"/>
                    </a:lnTo>
                    <a:lnTo>
                      <a:pt x="357" y="955"/>
                    </a:lnTo>
                    <a:lnTo>
                      <a:pt x="389" y="955"/>
                    </a:lnTo>
                    <a:lnTo>
                      <a:pt x="422" y="955"/>
                    </a:lnTo>
                    <a:lnTo>
                      <a:pt x="455" y="956"/>
                    </a:lnTo>
                    <a:lnTo>
                      <a:pt x="488" y="956"/>
                    </a:lnTo>
                    <a:lnTo>
                      <a:pt x="520" y="956"/>
                    </a:lnTo>
                    <a:lnTo>
                      <a:pt x="520" y="717"/>
                    </a:lnTo>
                    <a:lnTo>
                      <a:pt x="520" y="478"/>
                    </a:lnTo>
                    <a:lnTo>
                      <a:pt x="520" y="239"/>
                    </a:lnTo>
                    <a:lnTo>
                      <a:pt x="522" y="0"/>
                    </a:lnTo>
                    <a:lnTo>
                      <a:pt x="489" y="8"/>
                    </a:lnTo>
                    <a:lnTo>
                      <a:pt x="458" y="17"/>
                    </a:lnTo>
                    <a:lnTo>
                      <a:pt x="426" y="24"/>
                    </a:lnTo>
                    <a:lnTo>
                      <a:pt x="394" y="32"/>
                    </a:lnTo>
                    <a:lnTo>
                      <a:pt x="363" y="40"/>
                    </a:lnTo>
                    <a:lnTo>
                      <a:pt x="330" y="49"/>
                    </a:lnTo>
                    <a:lnTo>
                      <a:pt x="298" y="56"/>
                    </a:lnTo>
                    <a:lnTo>
                      <a:pt x="267" y="64"/>
                    </a:lnTo>
                    <a:lnTo>
                      <a:pt x="235" y="73"/>
                    </a:lnTo>
                    <a:lnTo>
                      <a:pt x="202" y="81"/>
                    </a:lnTo>
                    <a:lnTo>
                      <a:pt x="170" y="88"/>
                    </a:lnTo>
                    <a:lnTo>
                      <a:pt x="139" y="97"/>
                    </a:lnTo>
                    <a:lnTo>
                      <a:pt x="107" y="105"/>
                    </a:lnTo>
                    <a:lnTo>
                      <a:pt x="75" y="114"/>
                    </a:lnTo>
                    <a:lnTo>
                      <a:pt x="44" y="122"/>
                    </a:lnTo>
                    <a:lnTo>
                      <a:pt x="11" y="130"/>
                    </a:lnTo>
                    <a:close/>
                  </a:path>
                </a:pathLst>
              </a:custGeom>
              <a:solidFill>
                <a:srgbClr val="636B8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69" name="Freeform 42"/>
              <p:cNvSpPr>
                <a:spLocks/>
              </p:cNvSpPr>
              <p:nvPr/>
            </p:nvSpPr>
            <p:spPr bwMode="auto">
              <a:xfrm>
                <a:off x="6461126" y="1543050"/>
                <a:ext cx="274638" cy="447675"/>
              </a:xfrm>
              <a:custGeom>
                <a:avLst/>
                <a:gdLst>
                  <a:gd name="T0" fmla="*/ 2147483647 w 518"/>
                  <a:gd name="T1" fmla="*/ 2147483647 h 845"/>
                  <a:gd name="T2" fmla="*/ 2147483647 w 518"/>
                  <a:gd name="T3" fmla="*/ 2147483647 h 845"/>
                  <a:gd name="T4" fmla="*/ 2147483647 w 518"/>
                  <a:gd name="T5" fmla="*/ 2147483647 h 845"/>
                  <a:gd name="T6" fmla="*/ 2147483647 w 518"/>
                  <a:gd name="T7" fmla="*/ 2147483647 h 845"/>
                  <a:gd name="T8" fmla="*/ 0 w 518"/>
                  <a:gd name="T9" fmla="*/ 2147483647 h 845"/>
                  <a:gd name="T10" fmla="*/ 2147483647 w 518"/>
                  <a:gd name="T11" fmla="*/ 2147483647 h 845"/>
                  <a:gd name="T12" fmla="*/ 2147483647 w 518"/>
                  <a:gd name="T13" fmla="*/ 2147483647 h 845"/>
                  <a:gd name="T14" fmla="*/ 2147483647 w 518"/>
                  <a:gd name="T15" fmla="*/ 2147483647 h 845"/>
                  <a:gd name="T16" fmla="*/ 2147483647 w 518"/>
                  <a:gd name="T17" fmla="*/ 2147483647 h 845"/>
                  <a:gd name="T18" fmla="*/ 2147483647 w 518"/>
                  <a:gd name="T19" fmla="*/ 2147483647 h 845"/>
                  <a:gd name="T20" fmla="*/ 2147483647 w 518"/>
                  <a:gd name="T21" fmla="*/ 2147483647 h 845"/>
                  <a:gd name="T22" fmla="*/ 2147483647 w 518"/>
                  <a:gd name="T23" fmla="*/ 2147483647 h 845"/>
                  <a:gd name="T24" fmla="*/ 2147483647 w 518"/>
                  <a:gd name="T25" fmla="*/ 2147483647 h 845"/>
                  <a:gd name="T26" fmla="*/ 2147483647 w 518"/>
                  <a:gd name="T27" fmla="*/ 2147483647 h 845"/>
                  <a:gd name="T28" fmla="*/ 2147483647 w 518"/>
                  <a:gd name="T29" fmla="*/ 2147483647 h 845"/>
                  <a:gd name="T30" fmla="*/ 2147483647 w 518"/>
                  <a:gd name="T31" fmla="*/ 2147483647 h 845"/>
                  <a:gd name="T32" fmla="*/ 2147483647 w 518"/>
                  <a:gd name="T33" fmla="*/ 2147483647 h 845"/>
                  <a:gd name="T34" fmla="*/ 2147483647 w 518"/>
                  <a:gd name="T35" fmla="*/ 2147483647 h 845"/>
                  <a:gd name="T36" fmla="*/ 2147483647 w 518"/>
                  <a:gd name="T37" fmla="*/ 2147483647 h 845"/>
                  <a:gd name="T38" fmla="*/ 2147483647 w 518"/>
                  <a:gd name="T39" fmla="*/ 2147483647 h 845"/>
                  <a:gd name="T40" fmla="*/ 2147483647 w 518"/>
                  <a:gd name="T41" fmla="*/ 2147483647 h 845"/>
                  <a:gd name="T42" fmla="*/ 2147483647 w 518"/>
                  <a:gd name="T43" fmla="*/ 2147483647 h 845"/>
                  <a:gd name="T44" fmla="*/ 2147483647 w 518"/>
                  <a:gd name="T45" fmla="*/ 2147483647 h 845"/>
                  <a:gd name="T46" fmla="*/ 2147483647 w 518"/>
                  <a:gd name="T47" fmla="*/ 2147483647 h 845"/>
                  <a:gd name="T48" fmla="*/ 2147483647 w 518"/>
                  <a:gd name="T49" fmla="*/ 0 h 845"/>
                  <a:gd name="T50" fmla="*/ 2147483647 w 518"/>
                  <a:gd name="T51" fmla="*/ 2147483647 h 845"/>
                  <a:gd name="T52" fmla="*/ 2147483647 w 518"/>
                  <a:gd name="T53" fmla="*/ 2147483647 h 845"/>
                  <a:gd name="T54" fmla="*/ 2147483647 w 518"/>
                  <a:gd name="T55" fmla="*/ 2147483647 h 845"/>
                  <a:gd name="T56" fmla="*/ 2147483647 w 518"/>
                  <a:gd name="T57" fmla="*/ 2147483647 h 845"/>
                  <a:gd name="T58" fmla="*/ 2147483647 w 518"/>
                  <a:gd name="T59" fmla="*/ 2147483647 h 845"/>
                  <a:gd name="T60" fmla="*/ 2147483647 w 518"/>
                  <a:gd name="T61" fmla="*/ 2147483647 h 845"/>
                  <a:gd name="T62" fmla="*/ 2147483647 w 518"/>
                  <a:gd name="T63" fmla="*/ 2147483647 h 845"/>
                  <a:gd name="T64" fmla="*/ 2147483647 w 518"/>
                  <a:gd name="T65" fmla="*/ 2147483647 h 845"/>
                  <a:gd name="T66" fmla="*/ 2147483647 w 518"/>
                  <a:gd name="T67" fmla="*/ 2147483647 h 845"/>
                  <a:gd name="T68" fmla="*/ 2147483647 w 518"/>
                  <a:gd name="T69" fmla="*/ 2147483647 h 845"/>
                  <a:gd name="T70" fmla="*/ 2147483647 w 518"/>
                  <a:gd name="T71" fmla="*/ 2147483647 h 845"/>
                  <a:gd name="T72" fmla="*/ 2147483647 w 518"/>
                  <a:gd name="T73" fmla="*/ 2147483647 h 845"/>
                  <a:gd name="T74" fmla="*/ 2147483647 w 518"/>
                  <a:gd name="T75" fmla="*/ 2147483647 h 845"/>
                  <a:gd name="T76" fmla="*/ 2147483647 w 518"/>
                  <a:gd name="T77" fmla="*/ 2147483647 h 845"/>
                  <a:gd name="T78" fmla="*/ 2147483647 w 518"/>
                  <a:gd name="T79" fmla="*/ 2147483647 h 845"/>
                  <a:gd name="T80" fmla="*/ 2147483647 w 518"/>
                  <a:gd name="T81" fmla="*/ 2147483647 h 845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18"/>
                  <a:gd name="T124" fmla="*/ 0 h 845"/>
                  <a:gd name="T125" fmla="*/ 518 w 518"/>
                  <a:gd name="T126" fmla="*/ 845 h 845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18" h="845">
                    <a:moveTo>
                      <a:pt x="14" y="115"/>
                    </a:moveTo>
                    <a:lnTo>
                      <a:pt x="11" y="296"/>
                    </a:lnTo>
                    <a:lnTo>
                      <a:pt x="7" y="478"/>
                    </a:lnTo>
                    <a:lnTo>
                      <a:pt x="2" y="659"/>
                    </a:lnTo>
                    <a:lnTo>
                      <a:pt x="0" y="841"/>
                    </a:lnTo>
                    <a:lnTo>
                      <a:pt x="32" y="841"/>
                    </a:lnTo>
                    <a:lnTo>
                      <a:pt x="64" y="841"/>
                    </a:lnTo>
                    <a:lnTo>
                      <a:pt x="96" y="842"/>
                    </a:lnTo>
                    <a:lnTo>
                      <a:pt x="129" y="842"/>
                    </a:lnTo>
                    <a:lnTo>
                      <a:pt x="161" y="842"/>
                    </a:lnTo>
                    <a:lnTo>
                      <a:pt x="193" y="842"/>
                    </a:lnTo>
                    <a:lnTo>
                      <a:pt x="226" y="842"/>
                    </a:lnTo>
                    <a:lnTo>
                      <a:pt x="260" y="842"/>
                    </a:lnTo>
                    <a:lnTo>
                      <a:pt x="292" y="844"/>
                    </a:lnTo>
                    <a:lnTo>
                      <a:pt x="324" y="844"/>
                    </a:lnTo>
                    <a:lnTo>
                      <a:pt x="356" y="844"/>
                    </a:lnTo>
                    <a:lnTo>
                      <a:pt x="389" y="844"/>
                    </a:lnTo>
                    <a:lnTo>
                      <a:pt x="421" y="844"/>
                    </a:lnTo>
                    <a:lnTo>
                      <a:pt x="453" y="845"/>
                    </a:lnTo>
                    <a:lnTo>
                      <a:pt x="486" y="845"/>
                    </a:lnTo>
                    <a:lnTo>
                      <a:pt x="518" y="845"/>
                    </a:lnTo>
                    <a:lnTo>
                      <a:pt x="517" y="634"/>
                    </a:lnTo>
                    <a:lnTo>
                      <a:pt x="517" y="422"/>
                    </a:lnTo>
                    <a:lnTo>
                      <a:pt x="517" y="211"/>
                    </a:lnTo>
                    <a:lnTo>
                      <a:pt x="517" y="0"/>
                    </a:lnTo>
                    <a:lnTo>
                      <a:pt x="486" y="7"/>
                    </a:lnTo>
                    <a:lnTo>
                      <a:pt x="453" y="14"/>
                    </a:lnTo>
                    <a:lnTo>
                      <a:pt x="423" y="22"/>
                    </a:lnTo>
                    <a:lnTo>
                      <a:pt x="392" y="29"/>
                    </a:lnTo>
                    <a:lnTo>
                      <a:pt x="359" y="36"/>
                    </a:lnTo>
                    <a:lnTo>
                      <a:pt x="328" y="43"/>
                    </a:lnTo>
                    <a:lnTo>
                      <a:pt x="297" y="50"/>
                    </a:lnTo>
                    <a:lnTo>
                      <a:pt x="265" y="57"/>
                    </a:lnTo>
                    <a:lnTo>
                      <a:pt x="234" y="64"/>
                    </a:lnTo>
                    <a:lnTo>
                      <a:pt x="203" y="73"/>
                    </a:lnTo>
                    <a:lnTo>
                      <a:pt x="171" y="80"/>
                    </a:lnTo>
                    <a:lnTo>
                      <a:pt x="140" y="87"/>
                    </a:lnTo>
                    <a:lnTo>
                      <a:pt x="108" y="94"/>
                    </a:lnTo>
                    <a:lnTo>
                      <a:pt x="77" y="101"/>
                    </a:lnTo>
                    <a:lnTo>
                      <a:pt x="44" y="108"/>
                    </a:lnTo>
                    <a:lnTo>
                      <a:pt x="14" y="115"/>
                    </a:lnTo>
                    <a:close/>
                  </a:path>
                </a:pathLst>
              </a:custGeom>
              <a:solidFill>
                <a:srgbClr val="6870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70" name="Freeform 43"/>
              <p:cNvSpPr>
                <a:spLocks/>
              </p:cNvSpPr>
              <p:nvPr/>
            </p:nvSpPr>
            <p:spPr bwMode="auto">
              <a:xfrm>
                <a:off x="6462713" y="1603375"/>
                <a:ext cx="273050" cy="387350"/>
              </a:xfrm>
              <a:custGeom>
                <a:avLst/>
                <a:gdLst>
                  <a:gd name="T0" fmla="*/ 2147483647 w 516"/>
                  <a:gd name="T1" fmla="*/ 2147483647 h 733"/>
                  <a:gd name="T2" fmla="*/ 2147483647 w 516"/>
                  <a:gd name="T3" fmla="*/ 2147483647 h 733"/>
                  <a:gd name="T4" fmla="*/ 2147483647 w 516"/>
                  <a:gd name="T5" fmla="*/ 2147483647 h 733"/>
                  <a:gd name="T6" fmla="*/ 2147483647 w 516"/>
                  <a:gd name="T7" fmla="*/ 2147483647 h 733"/>
                  <a:gd name="T8" fmla="*/ 0 w 516"/>
                  <a:gd name="T9" fmla="*/ 2147483647 h 733"/>
                  <a:gd name="T10" fmla="*/ 2147483647 w 516"/>
                  <a:gd name="T11" fmla="*/ 2147483647 h 733"/>
                  <a:gd name="T12" fmla="*/ 2147483647 w 516"/>
                  <a:gd name="T13" fmla="*/ 2147483647 h 733"/>
                  <a:gd name="T14" fmla="*/ 2147483647 w 516"/>
                  <a:gd name="T15" fmla="*/ 2147483647 h 733"/>
                  <a:gd name="T16" fmla="*/ 2147483647 w 516"/>
                  <a:gd name="T17" fmla="*/ 2147483647 h 733"/>
                  <a:gd name="T18" fmla="*/ 2147483647 w 516"/>
                  <a:gd name="T19" fmla="*/ 2147483647 h 733"/>
                  <a:gd name="T20" fmla="*/ 2147483647 w 516"/>
                  <a:gd name="T21" fmla="*/ 2147483647 h 733"/>
                  <a:gd name="T22" fmla="*/ 2147483647 w 516"/>
                  <a:gd name="T23" fmla="*/ 2147483647 h 733"/>
                  <a:gd name="T24" fmla="*/ 2147483647 w 516"/>
                  <a:gd name="T25" fmla="*/ 2147483647 h 733"/>
                  <a:gd name="T26" fmla="*/ 2147483647 w 516"/>
                  <a:gd name="T27" fmla="*/ 2147483647 h 733"/>
                  <a:gd name="T28" fmla="*/ 2147483647 w 516"/>
                  <a:gd name="T29" fmla="*/ 2147483647 h 733"/>
                  <a:gd name="T30" fmla="*/ 2147483647 w 516"/>
                  <a:gd name="T31" fmla="*/ 2147483647 h 733"/>
                  <a:gd name="T32" fmla="*/ 2147483647 w 516"/>
                  <a:gd name="T33" fmla="*/ 2147483647 h 733"/>
                  <a:gd name="T34" fmla="*/ 2147483647 w 516"/>
                  <a:gd name="T35" fmla="*/ 2147483647 h 733"/>
                  <a:gd name="T36" fmla="*/ 2147483647 w 516"/>
                  <a:gd name="T37" fmla="*/ 2147483647 h 733"/>
                  <a:gd name="T38" fmla="*/ 2147483647 w 516"/>
                  <a:gd name="T39" fmla="*/ 2147483647 h 733"/>
                  <a:gd name="T40" fmla="*/ 2147483647 w 516"/>
                  <a:gd name="T41" fmla="*/ 2147483647 h 733"/>
                  <a:gd name="T42" fmla="*/ 2147483647 w 516"/>
                  <a:gd name="T43" fmla="*/ 2147483647 h 733"/>
                  <a:gd name="T44" fmla="*/ 2147483647 w 516"/>
                  <a:gd name="T45" fmla="*/ 2147483647 h 733"/>
                  <a:gd name="T46" fmla="*/ 2147483647 w 516"/>
                  <a:gd name="T47" fmla="*/ 2147483647 h 733"/>
                  <a:gd name="T48" fmla="*/ 2147483647 w 516"/>
                  <a:gd name="T49" fmla="*/ 0 h 733"/>
                  <a:gd name="T50" fmla="*/ 2147483647 w 516"/>
                  <a:gd name="T51" fmla="*/ 2147483647 h 733"/>
                  <a:gd name="T52" fmla="*/ 2147483647 w 516"/>
                  <a:gd name="T53" fmla="*/ 2147483647 h 733"/>
                  <a:gd name="T54" fmla="*/ 2147483647 w 516"/>
                  <a:gd name="T55" fmla="*/ 2147483647 h 733"/>
                  <a:gd name="T56" fmla="*/ 2147483647 w 516"/>
                  <a:gd name="T57" fmla="*/ 2147483647 h 733"/>
                  <a:gd name="T58" fmla="*/ 2147483647 w 516"/>
                  <a:gd name="T59" fmla="*/ 2147483647 h 733"/>
                  <a:gd name="T60" fmla="*/ 2147483647 w 516"/>
                  <a:gd name="T61" fmla="*/ 2147483647 h 733"/>
                  <a:gd name="T62" fmla="*/ 2147483647 w 516"/>
                  <a:gd name="T63" fmla="*/ 2147483647 h 733"/>
                  <a:gd name="T64" fmla="*/ 2147483647 w 516"/>
                  <a:gd name="T65" fmla="*/ 2147483647 h 733"/>
                  <a:gd name="T66" fmla="*/ 2147483647 w 516"/>
                  <a:gd name="T67" fmla="*/ 2147483647 h 733"/>
                  <a:gd name="T68" fmla="*/ 2147483647 w 516"/>
                  <a:gd name="T69" fmla="*/ 2147483647 h 733"/>
                  <a:gd name="T70" fmla="*/ 2147483647 w 516"/>
                  <a:gd name="T71" fmla="*/ 2147483647 h 733"/>
                  <a:gd name="T72" fmla="*/ 2147483647 w 516"/>
                  <a:gd name="T73" fmla="*/ 2147483647 h 733"/>
                  <a:gd name="T74" fmla="*/ 2147483647 w 516"/>
                  <a:gd name="T75" fmla="*/ 2147483647 h 733"/>
                  <a:gd name="T76" fmla="*/ 2147483647 w 516"/>
                  <a:gd name="T77" fmla="*/ 2147483647 h 733"/>
                  <a:gd name="T78" fmla="*/ 2147483647 w 516"/>
                  <a:gd name="T79" fmla="*/ 2147483647 h 733"/>
                  <a:gd name="T80" fmla="*/ 2147483647 w 516"/>
                  <a:gd name="T81" fmla="*/ 2147483647 h 73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16"/>
                  <a:gd name="T124" fmla="*/ 0 h 733"/>
                  <a:gd name="T125" fmla="*/ 516 w 516"/>
                  <a:gd name="T126" fmla="*/ 733 h 73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16" h="733">
                    <a:moveTo>
                      <a:pt x="17" y="97"/>
                    </a:moveTo>
                    <a:lnTo>
                      <a:pt x="13" y="255"/>
                    </a:lnTo>
                    <a:lnTo>
                      <a:pt x="8" y="414"/>
                    </a:lnTo>
                    <a:lnTo>
                      <a:pt x="4" y="571"/>
                    </a:lnTo>
                    <a:lnTo>
                      <a:pt x="0" y="730"/>
                    </a:lnTo>
                    <a:lnTo>
                      <a:pt x="32" y="730"/>
                    </a:lnTo>
                    <a:lnTo>
                      <a:pt x="65" y="730"/>
                    </a:lnTo>
                    <a:lnTo>
                      <a:pt x="97" y="730"/>
                    </a:lnTo>
                    <a:lnTo>
                      <a:pt x="129" y="732"/>
                    </a:lnTo>
                    <a:lnTo>
                      <a:pt x="162" y="732"/>
                    </a:lnTo>
                    <a:lnTo>
                      <a:pt x="194" y="732"/>
                    </a:lnTo>
                    <a:lnTo>
                      <a:pt x="226" y="732"/>
                    </a:lnTo>
                    <a:lnTo>
                      <a:pt x="259" y="732"/>
                    </a:lnTo>
                    <a:lnTo>
                      <a:pt x="289" y="732"/>
                    </a:lnTo>
                    <a:lnTo>
                      <a:pt x="322" y="732"/>
                    </a:lnTo>
                    <a:lnTo>
                      <a:pt x="354" y="732"/>
                    </a:lnTo>
                    <a:lnTo>
                      <a:pt x="386" y="732"/>
                    </a:lnTo>
                    <a:lnTo>
                      <a:pt x="419" y="733"/>
                    </a:lnTo>
                    <a:lnTo>
                      <a:pt x="451" y="733"/>
                    </a:lnTo>
                    <a:lnTo>
                      <a:pt x="483" y="733"/>
                    </a:lnTo>
                    <a:lnTo>
                      <a:pt x="516" y="733"/>
                    </a:lnTo>
                    <a:lnTo>
                      <a:pt x="516" y="550"/>
                    </a:lnTo>
                    <a:lnTo>
                      <a:pt x="516" y="366"/>
                    </a:lnTo>
                    <a:lnTo>
                      <a:pt x="514" y="183"/>
                    </a:lnTo>
                    <a:lnTo>
                      <a:pt x="514" y="0"/>
                    </a:lnTo>
                    <a:lnTo>
                      <a:pt x="483" y="6"/>
                    </a:lnTo>
                    <a:lnTo>
                      <a:pt x="452" y="13"/>
                    </a:lnTo>
                    <a:lnTo>
                      <a:pt x="422" y="19"/>
                    </a:lnTo>
                    <a:lnTo>
                      <a:pt x="391" y="24"/>
                    </a:lnTo>
                    <a:lnTo>
                      <a:pt x="358" y="31"/>
                    </a:lnTo>
                    <a:lnTo>
                      <a:pt x="327" y="37"/>
                    </a:lnTo>
                    <a:lnTo>
                      <a:pt x="296" y="42"/>
                    </a:lnTo>
                    <a:lnTo>
                      <a:pt x="266" y="48"/>
                    </a:lnTo>
                    <a:lnTo>
                      <a:pt x="235" y="55"/>
                    </a:lnTo>
                    <a:lnTo>
                      <a:pt x="204" y="61"/>
                    </a:lnTo>
                    <a:lnTo>
                      <a:pt x="173" y="66"/>
                    </a:lnTo>
                    <a:lnTo>
                      <a:pt x="142" y="73"/>
                    </a:lnTo>
                    <a:lnTo>
                      <a:pt x="110" y="79"/>
                    </a:lnTo>
                    <a:lnTo>
                      <a:pt x="79" y="85"/>
                    </a:lnTo>
                    <a:lnTo>
                      <a:pt x="48" y="92"/>
                    </a:lnTo>
                    <a:lnTo>
                      <a:pt x="17" y="97"/>
                    </a:lnTo>
                    <a:close/>
                  </a:path>
                </a:pathLst>
              </a:custGeom>
              <a:solidFill>
                <a:srgbClr val="6B72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71" name="Freeform 44"/>
              <p:cNvSpPr>
                <a:spLocks/>
              </p:cNvSpPr>
              <p:nvPr/>
            </p:nvSpPr>
            <p:spPr bwMode="auto">
              <a:xfrm>
                <a:off x="6462713" y="1662113"/>
                <a:ext cx="273050" cy="328613"/>
              </a:xfrm>
              <a:custGeom>
                <a:avLst/>
                <a:gdLst>
                  <a:gd name="T0" fmla="*/ 2147483647 w 515"/>
                  <a:gd name="T1" fmla="*/ 2147483647 h 622"/>
                  <a:gd name="T2" fmla="*/ 2147483647 w 515"/>
                  <a:gd name="T3" fmla="*/ 2147483647 h 622"/>
                  <a:gd name="T4" fmla="*/ 2147483647 w 515"/>
                  <a:gd name="T5" fmla="*/ 2147483647 h 622"/>
                  <a:gd name="T6" fmla="*/ 2147483647 w 515"/>
                  <a:gd name="T7" fmla="*/ 2147483647 h 622"/>
                  <a:gd name="T8" fmla="*/ 0 w 515"/>
                  <a:gd name="T9" fmla="*/ 2147483647 h 622"/>
                  <a:gd name="T10" fmla="*/ 2147483647 w 515"/>
                  <a:gd name="T11" fmla="*/ 2147483647 h 622"/>
                  <a:gd name="T12" fmla="*/ 2147483647 w 515"/>
                  <a:gd name="T13" fmla="*/ 2147483647 h 622"/>
                  <a:gd name="T14" fmla="*/ 2147483647 w 515"/>
                  <a:gd name="T15" fmla="*/ 2147483647 h 622"/>
                  <a:gd name="T16" fmla="*/ 2147483647 w 515"/>
                  <a:gd name="T17" fmla="*/ 2147483647 h 622"/>
                  <a:gd name="T18" fmla="*/ 2147483647 w 515"/>
                  <a:gd name="T19" fmla="*/ 2147483647 h 622"/>
                  <a:gd name="T20" fmla="*/ 2147483647 w 515"/>
                  <a:gd name="T21" fmla="*/ 2147483647 h 622"/>
                  <a:gd name="T22" fmla="*/ 2147483647 w 515"/>
                  <a:gd name="T23" fmla="*/ 2147483647 h 622"/>
                  <a:gd name="T24" fmla="*/ 2147483647 w 515"/>
                  <a:gd name="T25" fmla="*/ 2147483647 h 622"/>
                  <a:gd name="T26" fmla="*/ 2147483647 w 515"/>
                  <a:gd name="T27" fmla="*/ 2147483647 h 622"/>
                  <a:gd name="T28" fmla="*/ 2147483647 w 515"/>
                  <a:gd name="T29" fmla="*/ 2147483647 h 622"/>
                  <a:gd name="T30" fmla="*/ 2147483647 w 515"/>
                  <a:gd name="T31" fmla="*/ 2147483647 h 622"/>
                  <a:gd name="T32" fmla="*/ 2147483647 w 515"/>
                  <a:gd name="T33" fmla="*/ 2147483647 h 622"/>
                  <a:gd name="T34" fmla="*/ 2147483647 w 515"/>
                  <a:gd name="T35" fmla="*/ 2147483647 h 622"/>
                  <a:gd name="T36" fmla="*/ 2147483647 w 515"/>
                  <a:gd name="T37" fmla="*/ 2147483647 h 622"/>
                  <a:gd name="T38" fmla="*/ 2147483647 w 515"/>
                  <a:gd name="T39" fmla="*/ 2147483647 h 622"/>
                  <a:gd name="T40" fmla="*/ 2147483647 w 515"/>
                  <a:gd name="T41" fmla="*/ 2147483647 h 622"/>
                  <a:gd name="T42" fmla="*/ 2147483647 w 515"/>
                  <a:gd name="T43" fmla="*/ 2147483647 h 622"/>
                  <a:gd name="T44" fmla="*/ 2147483647 w 515"/>
                  <a:gd name="T45" fmla="*/ 2147483647 h 622"/>
                  <a:gd name="T46" fmla="*/ 2147483647 w 515"/>
                  <a:gd name="T47" fmla="*/ 2147483647 h 622"/>
                  <a:gd name="T48" fmla="*/ 2147483647 w 515"/>
                  <a:gd name="T49" fmla="*/ 0 h 622"/>
                  <a:gd name="T50" fmla="*/ 2147483647 w 515"/>
                  <a:gd name="T51" fmla="*/ 2147483647 h 622"/>
                  <a:gd name="T52" fmla="*/ 2147483647 w 515"/>
                  <a:gd name="T53" fmla="*/ 2147483647 h 622"/>
                  <a:gd name="T54" fmla="*/ 2147483647 w 515"/>
                  <a:gd name="T55" fmla="*/ 2147483647 h 622"/>
                  <a:gd name="T56" fmla="*/ 2147483647 w 515"/>
                  <a:gd name="T57" fmla="*/ 2147483647 h 622"/>
                  <a:gd name="T58" fmla="*/ 2147483647 w 515"/>
                  <a:gd name="T59" fmla="*/ 2147483647 h 622"/>
                  <a:gd name="T60" fmla="*/ 2147483647 w 515"/>
                  <a:gd name="T61" fmla="*/ 2147483647 h 622"/>
                  <a:gd name="T62" fmla="*/ 2147483647 w 515"/>
                  <a:gd name="T63" fmla="*/ 2147483647 h 622"/>
                  <a:gd name="T64" fmla="*/ 2147483647 w 515"/>
                  <a:gd name="T65" fmla="*/ 2147483647 h 622"/>
                  <a:gd name="T66" fmla="*/ 2147483647 w 515"/>
                  <a:gd name="T67" fmla="*/ 2147483647 h 622"/>
                  <a:gd name="T68" fmla="*/ 2147483647 w 515"/>
                  <a:gd name="T69" fmla="*/ 2147483647 h 622"/>
                  <a:gd name="T70" fmla="*/ 2147483647 w 515"/>
                  <a:gd name="T71" fmla="*/ 2147483647 h 622"/>
                  <a:gd name="T72" fmla="*/ 2147483647 w 515"/>
                  <a:gd name="T73" fmla="*/ 2147483647 h 622"/>
                  <a:gd name="T74" fmla="*/ 2147483647 w 515"/>
                  <a:gd name="T75" fmla="*/ 2147483647 h 622"/>
                  <a:gd name="T76" fmla="*/ 2147483647 w 515"/>
                  <a:gd name="T77" fmla="*/ 2147483647 h 622"/>
                  <a:gd name="T78" fmla="*/ 2147483647 w 515"/>
                  <a:gd name="T79" fmla="*/ 2147483647 h 622"/>
                  <a:gd name="T80" fmla="*/ 2147483647 w 515"/>
                  <a:gd name="T81" fmla="*/ 2147483647 h 62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15"/>
                  <a:gd name="T124" fmla="*/ 0 h 622"/>
                  <a:gd name="T125" fmla="*/ 515 w 515"/>
                  <a:gd name="T126" fmla="*/ 622 h 62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15" h="622">
                    <a:moveTo>
                      <a:pt x="20" y="81"/>
                    </a:moveTo>
                    <a:lnTo>
                      <a:pt x="14" y="216"/>
                    </a:lnTo>
                    <a:lnTo>
                      <a:pt x="10" y="351"/>
                    </a:lnTo>
                    <a:lnTo>
                      <a:pt x="5" y="486"/>
                    </a:lnTo>
                    <a:lnTo>
                      <a:pt x="0" y="621"/>
                    </a:lnTo>
                    <a:lnTo>
                      <a:pt x="33" y="621"/>
                    </a:lnTo>
                    <a:lnTo>
                      <a:pt x="65" y="621"/>
                    </a:lnTo>
                    <a:lnTo>
                      <a:pt x="97" y="621"/>
                    </a:lnTo>
                    <a:lnTo>
                      <a:pt x="130" y="621"/>
                    </a:lnTo>
                    <a:lnTo>
                      <a:pt x="161" y="621"/>
                    </a:lnTo>
                    <a:lnTo>
                      <a:pt x="193" y="621"/>
                    </a:lnTo>
                    <a:lnTo>
                      <a:pt x="225" y="621"/>
                    </a:lnTo>
                    <a:lnTo>
                      <a:pt x="258" y="621"/>
                    </a:lnTo>
                    <a:lnTo>
                      <a:pt x="290" y="621"/>
                    </a:lnTo>
                    <a:lnTo>
                      <a:pt x="322" y="621"/>
                    </a:lnTo>
                    <a:lnTo>
                      <a:pt x="354" y="621"/>
                    </a:lnTo>
                    <a:lnTo>
                      <a:pt x="387" y="621"/>
                    </a:lnTo>
                    <a:lnTo>
                      <a:pt x="418" y="622"/>
                    </a:lnTo>
                    <a:lnTo>
                      <a:pt x="450" y="622"/>
                    </a:lnTo>
                    <a:lnTo>
                      <a:pt x="482" y="622"/>
                    </a:lnTo>
                    <a:lnTo>
                      <a:pt x="515" y="622"/>
                    </a:lnTo>
                    <a:lnTo>
                      <a:pt x="513" y="466"/>
                    </a:lnTo>
                    <a:lnTo>
                      <a:pt x="513" y="311"/>
                    </a:lnTo>
                    <a:lnTo>
                      <a:pt x="512" y="155"/>
                    </a:lnTo>
                    <a:lnTo>
                      <a:pt x="510" y="0"/>
                    </a:lnTo>
                    <a:lnTo>
                      <a:pt x="480" y="6"/>
                    </a:lnTo>
                    <a:lnTo>
                      <a:pt x="449" y="10"/>
                    </a:lnTo>
                    <a:lnTo>
                      <a:pt x="419" y="16"/>
                    </a:lnTo>
                    <a:lnTo>
                      <a:pt x="388" y="20"/>
                    </a:lnTo>
                    <a:lnTo>
                      <a:pt x="357" y="26"/>
                    </a:lnTo>
                    <a:lnTo>
                      <a:pt x="326" y="30"/>
                    </a:lnTo>
                    <a:lnTo>
                      <a:pt x="295" y="36"/>
                    </a:lnTo>
                    <a:lnTo>
                      <a:pt x="266" y="40"/>
                    </a:lnTo>
                    <a:lnTo>
                      <a:pt x="235" y="45"/>
                    </a:lnTo>
                    <a:lnTo>
                      <a:pt x="204" y="51"/>
                    </a:lnTo>
                    <a:lnTo>
                      <a:pt x="173" y="55"/>
                    </a:lnTo>
                    <a:lnTo>
                      <a:pt x="142" y="61"/>
                    </a:lnTo>
                    <a:lnTo>
                      <a:pt x="111" y="65"/>
                    </a:lnTo>
                    <a:lnTo>
                      <a:pt x="82" y="71"/>
                    </a:lnTo>
                    <a:lnTo>
                      <a:pt x="51" y="75"/>
                    </a:lnTo>
                    <a:lnTo>
                      <a:pt x="20" y="81"/>
                    </a:lnTo>
                    <a:close/>
                  </a:path>
                </a:pathLst>
              </a:custGeom>
              <a:solidFill>
                <a:srgbClr val="7075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72" name="Freeform 45"/>
              <p:cNvSpPr>
                <a:spLocks/>
              </p:cNvSpPr>
              <p:nvPr/>
            </p:nvSpPr>
            <p:spPr bwMode="auto">
              <a:xfrm>
                <a:off x="6464301" y="1720850"/>
                <a:ext cx="271463" cy="269875"/>
              </a:xfrm>
              <a:custGeom>
                <a:avLst/>
                <a:gdLst>
                  <a:gd name="T0" fmla="*/ 2147483647 w 513"/>
                  <a:gd name="T1" fmla="*/ 2147483647 h 511"/>
                  <a:gd name="T2" fmla="*/ 2147483647 w 513"/>
                  <a:gd name="T3" fmla="*/ 2147483647 h 511"/>
                  <a:gd name="T4" fmla="*/ 2147483647 w 513"/>
                  <a:gd name="T5" fmla="*/ 2147483647 h 511"/>
                  <a:gd name="T6" fmla="*/ 2147483647 w 513"/>
                  <a:gd name="T7" fmla="*/ 2147483647 h 511"/>
                  <a:gd name="T8" fmla="*/ 0 w 513"/>
                  <a:gd name="T9" fmla="*/ 2147483647 h 511"/>
                  <a:gd name="T10" fmla="*/ 2147483647 w 513"/>
                  <a:gd name="T11" fmla="*/ 2147483647 h 511"/>
                  <a:gd name="T12" fmla="*/ 2147483647 w 513"/>
                  <a:gd name="T13" fmla="*/ 2147483647 h 511"/>
                  <a:gd name="T14" fmla="*/ 2147483647 w 513"/>
                  <a:gd name="T15" fmla="*/ 2147483647 h 511"/>
                  <a:gd name="T16" fmla="*/ 2147483647 w 513"/>
                  <a:gd name="T17" fmla="*/ 2147483647 h 511"/>
                  <a:gd name="T18" fmla="*/ 2147483647 w 513"/>
                  <a:gd name="T19" fmla="*/ 2147483647 h 511"/>
                  <a:gd name="T20" fmla="*/ 2147483647 w 513"/>
                  <a:gd name="T21" fmla="*/ 2147483647 h 511"/>
                  <a:gd name="T22" fmla="*/ 2147483647 w 513"/>
                  <a:gd name="T23" fmla="*/ 2147483647 h 511"/>
                  <a:gd name="T24" fmla="*/ 2147483647 w 513"/>
                  <a:gd name="T25" fmla="*/ 2147483647 h 511"/>
                  <a:gd name="T26" fmla="*/ 2147483647 w 513"/>
                  <a:gd name="T27" fmla="*/ 2147483647 h 511"/>
                  <a:gd name="T28" fmla="*/ 2147483647 w 513"/>
                  <a:gd name="T29" fmla="*/ 2147483647 h 511"/>
                  <a:gd name="T30" fmla="*/ 2147483647 w 513"/>
                  <a:gd name="T31" fmla="*/ 2147483647 h 511"/>
                  <a:gd name="T32" fmla="*/ 2147483647 w 513"/>
                  <a:gd name="T33" fmla="*/ 2147483647 h 511"/>
                  <a:gd name="T34" fmla="*/ 2147483647 w 513"/>
                  <a:gd name="T35" fmla="*/ 2147483647 h 511"/>
                  <a:gd name="T36" fmla="*/ 2147483647 w 513"/>
                  <a:gd name="T37" fmla="*/ 2147483647 h 511"/>
                  <a:gd name="T38" fmla="*/ 2147483647 w 513"/>
                  <a:gd name="T39" fmla="*/ 2147483647 h 511"/>
                  <a:gd name="T40" fmla="*/ 2147483647 w 513"/>
                  <a:gd name="T41" fmla="*/ 2147483647 h 511"/>
                  <a:gd name="T42" fmla="*/ 2147483647 w 513"/>
                  <a:gd name="T43" fmla="*/ 2147483647 h 511"/>
                  <a:gd name="T44" fmla="*/ 2147483647 w 513"/>
                  <a:gd name="T45" fmla="*/ 2147483647 h 511"/>
                  <a:gd name="T46" fmla="*/ 2147483647 w 513"/>
                  <a:gd name="T47" fmla="*/ 2147483647 h 511"/>
                  <a:gd name="T48" fmla="*/ 2147483647 w 513"/>
                  <a:gd name="T49" fmla="*/ 0 h 511"/>
                  <a:gd name="T50" fmla="*/ 2147483647 w 513"/>
                  <a:gd name="T51" fmla="*/ 2147483647 h 511"/>
                  <a:gd name="T52" fmla="*/ 2147483647 w 513"/>
                  <a:gd name="T53" fmla="*/ 2147483647 h 511"/>
                  <a:gd name="T54" fmla="*/ 2147483647 w 513"/>
                  <a:gd name="T55" fmla="*/ 2147483647 h 511"/>
                  <a:gd name="T56" fmla="*/ 2147483647 w 513"/>
                  <a:gd name="T57" fmla="*/ 2147483647 h 511"/>
                  <a:gd name="T58" fmla="*/ 2147483647 w 513"/>
                  <a:gd name="T59" fmla="*/ 2147483647 h 511"/>
                  <a:gd name="T60" fmla="*/ 2147483647 w 513"/>
                  <a:gd name="T61" fmla="*/ 2147483647 h 511"/>
                  <a:gd name="T62" fmla="*/ 2147483647 w 513"/>
                  <a:gd name="T63" fmla="*/ 2147483647 h 511"/>
                  <a:gd name="T64" fmla="*/ 2147483647 w 513"/>
                  <a:gd name="T65" fmla="*/ 2147483647 h 511"/>
                  <a:gd name="T66" fmla="*/ 2147483647 w 513"/>
                  <a:gd name="T67" fmla="*/ 2147483647 h 511"/>
                  <a:gd name="T68" fmla="*/ 2147483647 w 513"/>
                  <a:gd name="T69" fmla="*/ 2147483647 h 511"/>
                  <a:gd name="T70" fmla="*/ 2147483647 w 513"/>
                  <a:gd name="T71" fmla="*/ 2147483647 h 511"/>
                  <a:gd name="T72" fmla="*/ 2147483647 w 513"/>
                  <a:gd name="T73" fmla="*/ 2147483647 h 511"/>
                  <a:gd name="T74" fmla="*/ 2147483647 w 513"/>
                  <a:gd name="T75" fmla="*/ 2147483647 h 511"/>
                  <a:gd name="T76" fmla="*/ 2147483647 w 513"/>
                  <a:gd name="T77" fmla="*/ 2147483647 h 511"/>
                  <a:gd name="T78" fmla="*/ 2147483647 w 513"/>
                  <a:gd name="T79" fmla="*/ 2147483647 h 511"/>
                  <a:gd name="T80" fmla="*/ 2147483647 w 513"/>
                  <a:gd name="T81" fmla="*/ 2147483647 h 51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13"/>
                  <a:gd name="T124" fmla="*/ 0 h 511"/>
                  <a:gd name="T125" fmla="*/ 513 w 513"/>
                  <a:gd name="T126" fmla="*/ 511 h 51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13" h="511">
                    <a:moveTo>
                      <a:pt x="22" y="65"/>
                    </a:moveTo>
                    <a:lnTo>
                      <a:pt x="17" y="176"/>
                    </a:lnTo>
                    <a:lnTo>
                      <a:pt x="11" y="287"/>
                    </a:lnTo>
                    <a:lnTo>
                      <a:pt x="5" y="400"/>
                    </a:lnTo>
                    <a:lnTo>
                      <a:pt x="0" y="511"/>
                    </a:lnTo>
                    <a:lnTo>
                      <a:pt x="32" y="511"/>
                    </a:lnTo>
                    <a:lnTo>
                      <a:pt x="63" y="511"/>
                    </a:lnTo>
                    <a:lnTo>
                      <a:pt x="95" y="511"/>
                    </a:lnTo>
                    <a:lnTo>
                      <a:pt x="128" y="511"/>
                    </a:lnTo>
                    <a:lnTo>
                      <a:pt x="160" y="511"/>
                    </a:lnTo>
                    <a:lnTo>
                      <a:pt x="191" y="511"/>
                    </a:lnTo>
                    <a:lnTo>
                      <a:pt x="223" y="511"/>
                    </a:lnTo>
                    <a:lnTo>
                      <a:pt x="256" y="511"/>
                    </a:lnTo>
                    <a:lnTo>
                      <a:pt x="288" y="511"/>
                    </a:lnTo>
                    <a:lnTo>
                      <a:pt x="320" y="511"/>
                    </a:lnTo>
                    <a:lnTo>
                      <a:pt x="352" y="511"/>
                    </a:lnTo>
                    <a:lnTo>
                      <a:pt x="385" y="511"/>
                    </a:lnTo>
                    <a:lnTo>
                      <a:pt x="416" y="511"/>
                    </a:lnTo>
                    <a:lnTo>
                      <a:pt x="448" y="511"/>
                    </a:lnTo>
                    <a:lnTo>
                      <a:pt x="480" y="511"/>
                    </a:lnTo>
                    <a:lnTo>
                      <a:pt x="513" y="511"/>
                    </a:lnTo>
                    <a:lnTo>
                      <a:pt x="511" y="383"/>
                    </a:lnTo>
                    <a:lnTo>
                      <a:pt x="510" y="255"/>
                    </a:lnTo>
                    <a:lnTo>
                      <a:pt x="507" y="128"/>
                    </a:lnTo>
                    <a:lnTo>
                      <a:pt x="506" y="0"/>
                    </a:lnTo>
                    <a:lnTo>
                      <a:pt x="476" y="5"/>
                    </a:lnTo>
                    <a:lnTo>
                      <a:pt x="445" y="9"/>
                    </a:lnTo>
                    <a:lnTo>
                      <a:pt x="416" y="12"/>
                    </a:lnTo>
                    <a:lnTo>
                      <a:pt x="385" y="16"/>
                    </a:lnTo>
                    <a:lnTo>
                      <a:pt x="355" y="20"/>
                    </a:lnTo>
                    <a:lnTo>
                      <a:pt x="324" y="24"/>
                    </a:lnTo>
                    <a:lnTo>
                      <a:pt x="295" y="29"/>
                    </a:lnTo>
                    <a:lnTo>
                      <a:pt x="264" y="33"/>
                    </a:lnTo>
                    <a:lnTo>
                      <a:pt x="234" y="36"/>
                    </a:lnTo>
                    <a:lnTo>
                      <a:pt x="204" y="40"/>
                    </a:lnTo>
                    <a:lnTo>
                      <a:pt x="174" y="44"/>
                    </a:lnTo>
                    <a:lnTo>
                      <a:pt x="143" y="48"/>
                    </a:lnTo>
                    <a:lnTo>
                      <a:pt x="114" y="52"/>
                    </a:lnTo>
                    <a:lnTo>
                      <a:pt x="83" y="57"/>
                    </a:lnTo>
                    <a:lnTo>
                      <a:pt x="53" y="61"/>
                    </a:lnTo>
                    <a:lnTo>
                      <a:pt x="22" y="65"/>
                    </a:lnTo>
                    <a:close/>
                  </a:path>
                </a:pathLst>
              </a:custGeom>
              <a:solidFill>
                <a:srgbClr val="777A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73" name="Freeform 46"/>
              <p:cNvSpPr>
                <a:spLocks/>
              </p:cNvSpPr>
              <p:nvPr/>
            </p:nvSpPr>
            <p:spPr bwMode="auto">
              <a:xfrm>
                <a:off x="6464301" y="1778000"/>
                <a:ext cx="269875" cy="212725"/>
              </a:xfrm>
              <a:custGeom>
                <a:avLst/>
                <a:gdLst>
                  <a:gd name="T0" fmla="*/ 2147483647 w 510"/>
                  <a:gd name="T1" fmla="*/ 2147483647 h 402"/>
                  <a:gd name="T2" fmla="*/ 2147483647 w 510"/>
                  <a:gd name="T3" fmla="*/ 2147483647 h 402"/>
                  <a:gd name="T4" fmla="*/ 2147483647 w 510"/>
                  <a:gd name="T5" fmla="*/ 2147483647 h 402"/>
                  <a:gd name="T6" fmla="*/ 2147483647 w 510"/>
                  <a:gd name="T7" fmla="*/ 2147483647 h 402"/>
                  <a:gd name="T8" fmla="*/ 0 w 510"/>
                  <a:gd name="T9" fmla="*/ 2147483647 h 402"/>
                  <a:gd name="T10" fmla="*/ 2147483647 w 510"/>
                  <a:gd name="T11" fmla="*/ 2147483647 h 402"/>
                  <a:gd name="T12" fmla="*/ 2147483647 w 510"/>
                  <a:gd name="T13" fmla="*/ 2147483647 h 402"/>
                  <a:gd name="T14" fmla="*/ 2147483647 w 510"/>
                  <a:gd name="T15" fmla="*/ 2147483647 h 402"/>
                  <a:gd name="T16" fmla="*/ 2147483647 w 510"/>
                  <a:gd name="T17" fmla="*/ 2147483647 h 402"/>
                  <a:gd name="T18" fmla="*/ 2147483647 w 510"/>
                  <a:gd name="T19" fmla="*/ 2147483647 h 402"/>
                  <a:gd name="T20" fmla="*/ 2147483647 w 510"/>
                  <a:gd name="T21" fmla="*/ 2147483647 h 402"/>
                  <a:gd name="T22" fmla="*/ 2147483647 w 510"/>
                  <a:gd name="T23" fmla="*/ 2147483647 h 402"/>
                  <a:gd name="T24" fmla="*/ 2147483647 w 510"/>
                  <a:gd name="T25" fmla="*/ 2147483647 h 402"/>
                  <a:gd name="T26" fmla="*/ 2147483647 w 510"/>
                  <a:gd name="T27" fmla="*/ 2147483647 h 402"/>
                  <a:gd name="T28" fmla="*/ 2147483647 w 510"/>
                  <a:gd name="T29" fmla="*/ 2147483647 h 402"/>
                  <a:gd name="T30" fmla="*/ 2147483647 w 510"/>
                  <a:gd name="T31" fmla="*/ 2147483647 h 402"/>
                  <a:gd name="T32" fmla="*/ 2147483647 w 510"/>
                  <a:gd name="T33" fmla="*/ 2147483647 h 402"/>
                  <a:gd name="T34" fmla="*/ 2147483647 w 510"/>
                  <a:gd name="T35" fmla="*/ 2147483647 h 402"/>
                  <a:gd name="T36" fmla="*/ 2147483647 w 510"/>
                  <a:gd name="T37" fmla="*/ 2147483647 h 402"/>
                  <a:gd name="T38" fmla="*/ 2147483647 w 510"/>
                  <a:gd name="T39" fmla="*/ 2147483647 h 402"/>
                  <a:gd name="T40" fmla="*/ 2147483647 w 510"/>
                  <a:gd name="T41" fmla="*/ 2147483647 h 402"/>
                  <a:gd name="T42" fmla="*/ 2147483647 w 510"/>
                  <a:gd name="T43" fmla="*/ 2147483647 h 402"/>
                  <a:gd name="T44" fmla="*/ 2147483647 w 510"/>
                  <a:gd name="T45" fmla="*/ 2147483647 h 402"/>
                  <a:gd name="T46" fmla="*/ 2147483647 w 510"/>
                  <a:gd name="T47" fmla="*/ 2147483647 h 402"/>
                  <a:gd name="T48" fmla="*/ 2147483647 w 510"/>
                  <a:gd name="T49" fmla="*/ 0 h 402"/>
                  <a:gd name="T50" fmla="*/ 2147483647 w 510"/>
                  <a:gd name="T51" fmla="*/ 2147483647 h 402"/>
                  <a:gd name="T52" fmla="*/ 2147483647 w 510"/>
                  <a:gd name="T53" fmla="*/ 2147483647 h 402"/>
                  <a:gd name="T54" fmla="*/ 2147483647 w 510"/>
                  <a:gd name="T55" fmla="*/ 2147483647 h 402"/>
                  <a:gd name="T56" fmla="*/ 2147483647 w 510"/>
                  <a:gd name="T57" fmla="*/ 2147483647 h 402"/>
                  <a:gd name="T58" fmla="*/ 2147483647 w 510"/>
                  <a:gd name="T59" fmla="*/ 2147483647 h 402"/>
                  <a:gd name="T60" fmla="*/ 2147483647 w 510"/>
                  <a:gd name="T61" fmla="*/ 2147483647 h 402"/>
                  <a:gd name="T62" fmla="*/ 2147483647 w 510"/>
                  <a:gd name="T63" fmla="*/ 2147483647 h 402"/>
                  <a:gd name="T64" fmla="*/ 2147483647 w 510"/>
                  <a:gd name="T65" fmla="*/ 2147483647 h 402"/>
                  <a:gd name="T66" fmla="*/ 2147483647 w 510"/>
                  <a:gd name="T67" fmla="*/ 2147483647 h 402"/>
                  <a:gd name="T68" fmla="*/ 2147483647 w 510"/>
                  <a:gd name="T69" fmla="*/ 2147483647 h 402"/>
                  <a:gd name="T70" fmla="*/ 2147483647 w 510"/>
                  <a:gd name="T71" fmla="*/ 2147483647 h 402"/>
                  <a:gd name="T72" fmla="*/ 2147483647 w 510"/>
                  <a:gd name="T73" fmla="*/ 2147483647 h 402"/>
                  <a:gd name="T74" fmla="*/ 2147483647 w 510"/>
                  <a:gd name="T75" fmla="*/ 2147483647 h 402"/>
                  <a:gd name="T76" fmla="*/ 2147483647 w 510"/>
                  <a:gd name="T77" fmla="*/ 2147483647 h 402"/>
                  <a:gd name="T78" fmla="*/ 2147483647 w 510"/>
                  <a:gd name="T79" fmla="*/ 2147483647 h 402"/>
                  <a:gd name="T80" fmla="*/ 2147483647 w 510"/>
                  <a:gd name="T81" fmla="*/ 2147483647 h 40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10"/>
                  <a:gd name="T124" fmla="*/ 0 h 402"/>
                  <a:gd name="T125" fmla="*/ 510 w 510"/>
                  <a:gd name="T126" fmla="*/ 402 h 40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10" h="402">
                    <a:moveTo>
                      <a:pt x="25" y="49"/>
                    </a:moveTo>
                    <a:lnTo>
                      <a:pt x="20" y="138"/>
                    </a:lnTo>
                    <a:lnTo>
                      <a:pt x="13" y="225"/>
                    </a:lnTo>
                    <a:lnTo>
                      <a:pt x="7" y="314"/>
                    </a:lnTo>
                    <a:lnTo>
                      <a:pt x="0" y="402"/>
                    </a:lnTo>
                    <a:lnTo>
                      <a:pt x="32" y="402"/>
                    </a:lnTo>
                    <a:lnTo>
                      <a:pt x="63" y="402"/>
                    </a:lnTo>
                    <a:lnTo>
                      <a:pt x="96" y="402"/>
                    </a:lnTo>
                    <a:lnTo>
                      <a:pt x="128" y="401"/>
                    </a:lnTo>
                    <a:lnTo>
                      <a:pt x="159" y="401"/>
                    </a:lnTo>
                    <a:lnTo>
                      <a:pt x="191" y="401"/>
                    </a:lnTo>
                    <a:lnTo>
                      <a:pt x="224" y="401"/>
                    </a:lnTo>
                    <a:lnTo>
                      <a:pt x="256" y="401"/>
                    </a:lnTo>
                    <a:lnTo>
                      <a:pt x="287" y="401"/>
                    </a:lnTo>
                    <a:lnTo>
                      <a:pt x="319" y="401"/>
                    </a:lnTo>
                    <a:lnTo>
                      <a:pt x="351" y="401"/>
                    </a:lnTo>
                    <a:lnTo>
                      <a:pt x="382" y="401"/>
                    </a:lnTo>
                    <a:lnTo>
                      <a:pt x="415" y="401"/>
                    </a:lnTo>
                    <a:lnTo>
                      <a:pt x="447" y="401"/>
                    </a:lnTo>
                    <a:lnTo>
                      <a:pt x="478" y="401"/>
                    </a:lnTo>
                    <a:lnTo>
                      <a:pt x="510" y="401"/>
                    </a:lnTo>
                    <a:lnTo>
                      <a:pt x="509" y="301"/>
                    </a:lnTo>
                    <a:lnTo>
                      <a:pt x="507" y="200"/>
                    </a:lnTo>
                    <a:lnTo>
                      <a:pt x="505" y="100"/>
                    </a:lnTo>
                    <a:lnTo>
                      <a:pt x="503" y="0"/>
                    </a:lnTo>
                    <a:lnTo>
                      <a:pt x="474" y="3"/>
                    </a:lnTo>
                    <a:lnTo>
                      <a:pt x="444" y="6"/>
                    </a:lnTo>
                    <a:lnTo>
                      <a:pt x="413" y="10"/>
                    </a:lnTo>
                    <a:lnTo>
                      <a:pt x="384" y="13"/>
                    </a:lnTo>
                    <a:lnTo>
                      <a:pt x="354" y="16"/>
                    </a:lnTo>
                    <a:lnTo>
                      <a:pt x="325" y="18"/>
                    </a:lnTo>
                    <a:lnTo>
                      <a:pt x="294" y="23"/>
                    </a:lnTo>
                    <a:lnTo>
                      <a:pt x="264" y="25"/>
                    </a:lnTo>
                    <a:lnTo>
                      <a:pt x="235" y="28"/>
                    </a:lnTo>
                    <a:lnTo>
                      <a:pt x="204" y="31"/>
                    </a:lnTo>
                    <a:lnTo>
                      <a:pt x="174" y="34"/>
                    </a:lnTo>
                    <a:lnTo>
                      <a:pt x="145" y="38"/>
                    </a:lnTo>
                    <a:lnTo>
                      <a:pt x="115" y="41"/>
                    </a:lnTo>
                    <a:lnTo>
                      <a:pt x="84" y="44"/>
                    </a:lnTo>
                    <a:lnTo>
                      <a:pt x="55" y="47"/>
                    </a:lnTo>
                    <a:lnTo>
                      <a:pt x="25" y="49"/>
                    </a:lnTo>
                    <a:close/>
                  </a:path>
                </a:pathLst>
              </a:custGeom>
              <a:solidFill>
                <a:srgbClr val="7A7C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74" name="Freeform 47"/>
              <p:cNvSpPr>
                <a:spLocks/>
              </p:cNvSpPr>
              <p:nvPr/>
            </p:nvSpPr>
            <p:spPr bwMode="auto">
              <a:xfrm>
                <a:off x="6465888" y="1838325"/>
                <a:ext cx="268288" cy="152400"/>
              </a:xfrm>
              <a:custGeom>
                <a:avLst/>
                <a:gdLst>
                  <a:gd name="T0" fmla="*/ 2147483647 w 508"/>
                  <a:gd name="T1" fmla="*/ 2147483647 h 289"/>
                  <a:gd name="T2" fmla="*/ 2147483647 w 508"/>
                  <a:gd name="T3" fmla="*/ 2147483647 h 289"/>
                  <a:gd name="T4" fmla="*/ 2147483647 w 508"/>
                  <a:gd name="T5" fmla="*/ 2147483647 h 289"/>
                  <a:gd name="T6" fmla="*/ 2147483647 w 508"/>
                  <a:gd name="T7" fmla="*/ 2147483647 h 289"/>
                  <a:gd name="T8" fmla="*/ 0 w 508"/>
                  <a:gd name="T9" fmla="*/ 2147483647 h 289"/>
                  <a:gd name="T10" fmla="*/ 2147483647 w 508"/>
                  <a:gd name="T11" fmla="*/ 2147483647 h 289"/>
                  <a:gd name="T12" fmla="*/ 2147483647 w 508"/>
                  <a:gd name="T13" fmla="*/ 2147483647 h 289"/>
                  <a:gd name="T14" fmla="*/ 2147483647 w 508"/>
                  <a:gd name="T15" fmla="*/ 2147483647 h 289"/>
                  <a:gd name="T16" fmla="*/ 2147483647 w 508"/>
                  <a:gd name="T17" fmla="*/ 2147483647 h 289"/>
                  <a:gd name="T18" fmla="*/ 2147483647 w 508"/>
                  <a:gd name="T19" fmla="*/ 2147483647 h 289"/>
                  <a:gd name="T20" fmla="*/ 2147483647 w 508"/>
                  <a:gd name="T21" fmla="*/ 2147483647 h 289"/>
                  <a:gd name="T22" fmla="*/ 2147483647 w 508"/>
                  <a:gd name="T23" fmla="*/ 2147483647 h 289"/>
                  <a:gd name="T24" fmla="*/ 2147483647 w 508"/>
                  <a:gd name="T25" fmla="*/ 2147483647 h 289"/>
                  <a:gd name="T26" fmla="*/ 2147483647 w 508"/>
                  <a:gd name="T27" fmla="*/ 2147483647 h 289"/>
                  <a:gd name="T28" fmla="*/ 2147483647 w 508"/>
                  <a:gd name="T29" fmla="*/ 2147483647 h 289"/>
                  <a:gd name="T30" fmla="*/ 2147483647 w 508"/>
                  <a:gd name="T31" fmla="*/ 2147483647 h 289"/>
                  <a:gd name="T32" fmla="*/ 2147483647 w 508"/>
                  <a:gd name="T33" fmla="*/ 2147483647 h 289"/>
                  <a:gd name="T34" fmla="*/ 2147483647 w 508"/>
                  <a:gd name="T35" fmla="*/ 2147483647 h 289"/>
                  <a:gd name="T36" fmla="*/ 2147483647 w 508"/>
                  <a:gd name="T37" fmla="*/ 2147483647 h 289"/>
                  <a:gd name="T38" fmla="*/ 2147483647 w 508"/>
                  <a:gd name="T39" fmla="*/ 2147483647 h 289"/>
                  <a:gd name="T40" fmla="*/ 2147483647 w 508"/>
                  <a:gd name="T41" fmla="*/ 2147483647 h 289"/>
                  <a:gd name="T42" fmla="*/ 2147483647 w 508"/>
                  <a:gd name="T43" fmla="*/ 2147483647 h 289"/>
                  <a:gd name="T44" fmla="*/ 2147483647 w 508"/>
                  <a:gd name="T45" fmla="*/ 2147483647 h 289"/>
                  <a:gd name="T46" fmla="*/ 2147483647 w 508"/>
                  <a:gd name="T47" fmla="*/ 2147483647 h 289"/>
                  <a:gd name="T48" fmla="*/ 2147483647 w 508"/>
                  <a:gd name="T49" fmla="*/ 0 h 289"/>
                  <a:gd name="T50" fmla="*/ 2147483647 w 508"/>
                  <a:gd name="T51" fmla="*/ 2147483647 h 289"/>
                  <a:gd name="T52" fmla="*/ 2147483647 w 508"/>
                  <a:gd name="T53" fmla="*/ 2147483647 h 289"/>
                  <a:gd name="T54" fmla="*/ 2147483647 w 508"/>
                  <a:gd name="T55" fmla="*/ 2147483647 h 289"/>
                  <a:gd name="T56" fmla="*/ 2147483647 w 508"/>
                  <a:gd name="T57" fmla="*/ 2147483647 h 289"/>
                  <a:gd name="T58" fmla="*/ 2147483647 w 508"/>
                  <a:gd name="T59" fmla="*/ 2147483647 h 289"/>
                  <a:gd name="T60" fmla="*/ 2147483647 w 508"/>
                  <a:gd name="T61" fmla="*/ 2147483647 h 289"/>
                  <a:gd name="T62" fmla="*/ 2147483647 w 508"/>
                  <a:gd name="T63" fmla="*/ 2147483647 h 289"/>
                  <a:gd name="T64" fmla="*/ 2147483647 w 508"/>
                  <a:gd name="T65" fmla="*/ 2147483647 h 289"/>
                  <a:gd name="T66" fmla="*/ 2147483647 w 508"/>
                  <a:gd name="T67" fmla="*/ 2147483647 h 289"/>
                  <a:gd name="T68" fmla="*/ 2147483647 w 508"/>
                  <a:gd name="T69" fmla="*/ 2147483647 h 289"/>
                  <a:gd name="T70" fmla="*/ 2147483647 w 508"/>
                  <a:gd name="T71" fmla="*/ 2147483647 h 289"/>
                  <a:gd name="T72" fmla="*/ 2147483647 w 508"/>
                  <a:gd name="T73" fmla="*/ 2147483647 h 289"/>
                  <a:gd name="T74" fmla="*/ 2147483647 w 508"/>
                  <a:gd name="T75" fmla="*/ 2147483647 h 289"/>
                  <a:gd name="T76" fmla="*/ 2147483647 w 508"/>
                  <a:gd name="T77" fmla="*/ 2147483647 h 289"/>
                  <a:gd name="T78" fmla="*/ 2147483647 w 508"/>
                  <a:gd name="T79" fmla="*/ 2147483647 h 289"/>
                  <a:gd name="T80" fmla="*/ 2147483647 w 508"/>
                  <a:gd name="T81" fmla="*/ 2147483647 h 289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08"/>
                  <a:gd name="T124" fmla="*/ 0 h 289"/>
                  <a:gd name="T125" fmla="*/ 508 w 508"/>
                  <a:gd name="T126" fmla="*/ 289 h 289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08" h="289">
                    <a:moveTo>
                      <a:pt x="28" y="31"/>
                    </a:moveTo>
                    <a:lnTo>
                      <a:pt x="21" y="95"/>
                    </a:lnTo>
                    <a:lnTo>
                      <a:pt x="14" y="160"/>
                    </a:lnTo>
                    <a:lnTo>
                      <a:pt x="7" y="225"/>
                    </a:lnTo>
                    <a:lnTo>
                      <a:pt x="0" y="289"/>
                    </a:lnTo>
                    <a:lnTo>
                      <a:pt x="32" y="289"/>
                    </a:lnTo>
                    <a:lnTo>
                      <a:pt x="63" y="289"/>
                    </a:lnTo>
                    <a:lnTo>
                      <a:pt x="95" y="289"/>
                    </a:lnTo>
                    <a:lnTo>
                      <a:pt x="126" y="289"/>
                    </a:lnTo>
                    <a:lnTo>
                      <a:pt x="158" y="289"/>
                    </a:lnTo>
                    <a:lnTo>
                      <a:pt x="189" y="289"/>
                    </a:lnTo>
                    <a:lnTo>
                      <a:pt x="222" y="289"/>
                    </a:lnTo>
                    <a:lnTo>
                      <a:pt x="254" y="288"/>
                    </a:lnTo>
                    <a:lnTo>
                      <a:pt x="285" y="288"/>
                    </a:lnTo>
                    <a:lnTo>
                      <a:pt x="317" y="288"/>
                    </a:lnTo>
                    <a:lnTo>
                      <a:pt x="349" y="288"/>
                    </a:lnTo>
                    <a:lnTo>
                      <a:pt x="380" y="288"/>
                    </a:lnTo>
                    <a:lnTo>
                      <a:pt x="413" y="288"/>
                    </a:lnTo>
                    <a:lnTo>
                      <a:pt x="445" y="288"/>
                    </a:lnTo>
                    <a:lnTo>
                      <a:pt x="476" y="288"/>
                    </a:lnTo>
                    <a:lnTo>
                      <a:pt x="508" y="288"/>
                    </a:lnTo>
                    <a:lnTo>
                      <a:pt x="505" y="215"/>
                    </a:lnTo>
                    <a:lnTo>
                      <a:pt x="504" y="143"/>
                    </a:lnTo>
                    <a:lnTo>
                      <a:pt x="501" y="71"/>
                    </a:lnTo>
                    <a:lnTo>
                      <a:pt x="498" y="0"/>
                    </a:lnTo>
                    <a:lnTo>
                      <a:pt x="469" y="1"/>
                    </a:lnTo>
                    <a:lnTo>
                      <a:pt x="439" y="4"/>
                    </a:lnTo>
                    <a:lnTo>
                      <a:pt x="410" y="5"/>
                    </a:lnTo>
                    <a:lnTo>
                      <a:pt x="380" y="7"/>
                    </a:lnTo>
                    <a:lnTo>
                      <a:pt x="351" y="9"/>
                    </a:lnTo>
                    <a:lnTo>
                      <a:pt x="321" y="11"/>
                    </a:lnTo>
                    <a:lnTo>
                      <a:pt x="292" y="14"/>
                    </a:lnTo>
                    <a:lnTo>
                      <a:pt x="264" y="15"/>
                    </a:lnTo>
                    <a:lnTo>
                      <a:pt x="234" y="17"/>
                    </a:lnTo>
                    <a:lnTo>
                      <a:pt x="205" y="19"/>
                    </a:lnTo>
                    <a:lnTo>
                      <a:pt x="175" y="21"/>
                    </a:lnTo>
                    <a:lnTo>
                      <a:pt x="146" y="24"/>
                    </a:lnTo>
                    <a:lnTo>
                      <a:pt x="116" y="25"/>
                    </a:lnTo>
                    <a:lnTo>
                      <a:pt x="87" y="26"/>
                    </a:lnTo>
                    <a:lnTo>
                      <a:pt x="57" y="29"/>
                    </a:lnTo>
                    <a:lnTo>
                      <a:pt x="28" y="31"/>
                    </a:lnTo>
                    <a:close/>
                  </a:path>
                </a:pathLst>
              </a:custGeom>
              <a:solidFill>
                <a:srgbClr val="7F82A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75" name="Freeform 48"/>
              <p:cNvSpPr>
                <a:spLocks/>
              </p:cNvSpPr>
              <p:nvPr/>
            </p:nvSpPr>
            <p:spPr bwMode="auto">
              <a:xfrm>
                <a:off x="6465888" y="1897063"/>
                <a:ext cx="268288" cy="95250"/>
              </a:xfrm>
              <a:custGeom>
                <a:avLst/>
                <a:gdLst>
                  <a:gd name="T0" fmla="*/ 2147483647 w 507"/>
                  <a:gd name="T1" fmla="*/ 2147483647 h 180"/>
                  <a:gd name="T2" fmla="*/ 2147483647 w 507"/>
                  <a:gd name="T3" fmla="*/ 2147483647 h 180"/>
                  <a:gd name="T4" fmla="*/ 2147483647 w 507"/>
                  <a:gd name="T5" fmla="*/ 2147483647 h 180"/>
                  <a:gd name="T6" fmla="*/ 2147483647 w 507"/>
                  <a:gd name="T7" fmla="*/ 2147483647 h 180"/>
                  <a:gd name="T8" fmla="*/ 0 w 507"/>
                  <a:gd name="T9" fmla="*/ 2147483647 h 180"/>
                  <a:gd name="T10" fmla="*/ 2147483647 w 507"/>
                  <a:gd name="T11" fmla="*/ 2147483647 h 180"/>
                  <a:gd name="T12" fmla="*/ 2147483647 w 507"/>
                  <a:gd name="T13" fmla="*/ 2147483647 h 180"/>
                  <a:gd name="T14" fmla="*/ 2147483647 w 507"/>
                  <a:gd name="T15" fmla="*/ 2147483647 h 180"/>
                  <a:gd name="T16" fmla="*/ 2147483647 w 507"/>
                  <a:gd name="T17" fmla="*/ 2147483647 h 180"/>
                  <a:gd name="T18" fmla="*/ 2147483647 w 507"/>
                  <a:gd name="T19" fmla="*/ 2147483647 h 180"/>
                  <a:gd name="T20" fmla="*/ 2147483647 w 507"/>
                  <a:gd name="T21" fmla="*/ 2147483647 h 180"/>
                  <a:gd name="T22" fmla="*/ 2147483647 w 507"/>
                  <a:gd name="T23" fmla="*/ 2147483647 h 180"/>
                  <a:gd name="T24" fmla="*/ 2147483647 w 507"/>
                  <a:gd name="T25" fmla="*/ 2147483647 h 180"/>
                  <a:gd name="T26" fmla="*/ 2147483647 w 507"/>
                  <a:gd name="T27" fmla="*/ 2147483647 h 180"/>
                  <a:gd name="T28" fmla="*/ 2147483647 w 507"/>
                  <a:gd name="T29" fmla="*/ 2147483647 h 180"/>
                  <a:gd name="T30" fmla="*/ 2147483647 w 507"/>
                  <a:gd name="T31" fmla="*/ 2147483647 h 180"/>
                  <a:gd name="T32" fmla="*/ 2147483647 w 507"/>
                  <a:gd name="T33" fmla="*/ 2147483647 h 180"/>
                  <a:gd name="T34" fmla="*/ 2147483647 w 507"/>
                  <a:gd name="T35" fmla="*/ 2147483647 h 180"/>
                  <a:gd name="T36" fmla="*/ 2147483647 w 507"/>
                  <a:gd name="T37" fmla="*/ 2147483647 h 180"/>
                  <a:gd name="T38" fmla="*/ 2147483647 w 507"/>
                  <a:gd name="T39" fmla="*/ 2147483647 h 180"/>
                  <a:gd name="T40" fmla="*/ 2147483647 w 507"/>
                  <a:gd name="T41" fmla="*/ 2147483647 h 180"/>
                  <a:gd name="T42" fmla="*/ 2147483647 w 507"/>
                  <a:gd name="T43" fmla="*/ 2147483647 h 180"/>
                  <a:gd name="T44" fmla="*/ 2147483647 w 507"/>
                  <a:gd name="T45" fmla="*/ 2147483647 h 180"/>
                  <a:gd name="T46" fmla="*/ 2147483647 w 507"/>
                  <a:gd name="T47" fmla="*/ 2147483647 h 180"/>
                  <a:gd name="T48" fmla="*/ 2147483647 w 507"/>
                  <a:gd name="T49" fmla="*/ 0 h 180"/>
                  <a:gd name="T50" fmla="*/ 2147483647 w 507"/>
                  <a:gd name="T51" fmla="*/ 2147483647 h 180"/>
                  <a:gd name="T52" fmla="*/ 2147483647 w 507"/>
                  <a:gd name="T53" fmla="*/ 2147483647 h 180"/>
                  <a:gd name="T54" fmla="*/ 2147483647 w 507"/>
                  <a:gd name="T55" fmla="*/ 2147483647 h 180"/>
                  <a:gd name="T56" fmla="*/ 2147483647 w 507"/>
                  <a:gd name="T57" fmla="*/ 2147483647 h 180"/>
                  <a:gd name="T58" fmla="*/ 2147483647 w 507"/>
                  <a:gd name="T59" fmla="*/ 2147483647 h 180"/>
                  <a:gd name="T60" fmla="*/ 2147483647 w 507"/>
                  <a:gd name="T61" fmla="*/ 2147483647 h 180"/>
                  <a:gd name="T62" fmla="*/ 2147483647 w 507"/>
                  <a:gd name="T63" fmla="*/ 2147483647 h 180"/>
                  <a:gd name="T64" fmla="*/ 2147483647 w 507"/>
                  <a:gd name="T65" fmla="*/ 2147483647 h 180"/>
                  <a:gd name="T66" fmla="*/ 2147483647 w 507"/>
                  <a:gd name="T67" fmla="*/ 2147483647 h 180"/>
                  <a:gd name="T68" fmla="*/ 2147483647 w 507"/>
                  <a:gd name="T69" fmla="*/ 2147483647 h 180"/>
                  <a:gd name="T70" fmla="*/ 2147483647 w 507"/>
                  <a:gd name="T71" fmla="*/ 2147483647 h 180"/>
                  <a:gd name="T72" fmla="*/ 2147483647 w 507"/>
                  <a:gd name="T73" fmla="*/ 2147483647 h 180"/>
                  <a:gd name="T74" fmla="*/ 2147483647 w 507"/>
                  <a:gd name="T75" fmla="*/ 2147483647 h 180"/>
                  <a:gd name="T76" fmla="*/ 2147483647 w 507"/>
                  <a:gd name="T77" fmla="*/ 2147483647 h 180"/>
                  <a:gd name="T78" fmla="*/ 2147483647 w 507"/>
                  <a:gd name="T79" fmla="*/ 2147483647 h 180"/>
                  <a:gd name="T80" fmla="*/ 2147483647 w 507"/>
                  <a:gd name="T81" fmla="*/ 2147483647 h 18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07"/>
                  <a:gd name="T124" fmla="*/ 0 h 180"/>
                  <a:gd name="T125" fmla="*/ 507 w 507"/>
                  <a:gd name="T126" fmla="*/ 180 h 18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07" h="180">
                    <a:moveTo>
                      <a:pt x="29" y="14"/>
                    </a:moveTo>
                    <a:lnTo>
                      <a:pt x="22" y="55"/>
                    </a:lnTo>
                    <a:lnTo>
                      <a:pt x="15" y="97"/>
                    </a:lnTo>
                    <a:lnTo>
                      <a:pt x="7" y="139"/>
                    </a:lnTo>
                    <a:lnTo>
                      <a:pt x="0" y="180"/>
                    </a:lnTo>
                    <a:lnTo>
                      <a:pt x="32" y="180"/>
                    </a:lnTo>
                    <a:lnTo>
                      <a:pt x="63" y="180"/>
                    </a:lnTo>
                    <a:lnTo>
                      <a:pt x="96" y="178"/>
                    </a:lnTo>
                    <a:lnTo>
                      <a:pt x="126" y="178"/>
                    </a:lnTo>
                    <a:lnTo>
                      <a:pt x="159" y="178"/>
                    </a:lnTo>
                    <a:lnTo>
                      <a:pt x="190" y="178"/>
                    </a:lnTo>
                    <a:lnTo>
                      <a:pt x="222" y="178"/>
                    </a:lnTo>
                    <a:lnTo>
                      <a:pt x="253" y="178"/>
                    </a:lnTo>
                    <a:lnTo>
                      <a:pt x="285" y="177"/>
                    </a:lnTo>
                    <a:lnTo>
                      <a:pt x="316" y="177"/>
                    </a:lnTo>
                    <a:lnTo>
                      <a:pt x="348" y="177"/>
                    </a:lnTo>
                    <a:lnTo>
                      <a:pt x="379" y="177"/>
                    </a:lnTo>
                    <a:lnTo>
                      <a:pt x="412" y="177"/>
                    </a:lnTo>
                    <a:lnTo>
                      <a:pt x="444" y="177"/>
                    </a:lnTo>
                    <a:lnTo>
                      <a:pt x="475" y="177"/>
                    </a:lnTo>
                    <a:lnTo>
                      <a:pt x="507" y="177"/>
                    </a:lnTo>
                    <a:lnTo>
                      <a:pt x="504" y="132"/>
                    </a:lnTo>
                    <a:lnTo>
                      <a:pt x="502" y="88"/>
                    </a:lnTo>
                    <a:lnTo>
                      <a:pt x="499" y="43"/>
                    </a:lnTo>
                    <a:lnTo>
                      <a:pt x="496" y="0"/>
                    </a:lnTo>
                    <a:lnTo>
                      <a:pt x="467" y="1"/>
                    </a:lnTo>
                    <a:lnTo>
                      <a:pt x="437" y="1"/>
                    </a:lnTo>
                    <a:lnTo>
                      <a:pt x="409" y="3"/>
                    </a:lnTo>
                    <a:lnTo>
                      <a:pt x="379" y="4"/>
                    </a:lnTo>
                    <a:lnTo>
                      <a:pt x="350" y="4"/>
                    </a:lnTo>
                    <a:lnTo>
                      <a:pt x="320" y="5"/>
                    </a:lnTo>
                    <a:lnTo>
                      <a:pt x="292" y="5"/>
                    </a:lnTo>
                    <a:lnTo>
                      <a:pt x="263" y="7"/>
                    </a:lnTo>
                    <a:lnTo>
                      <a:pt x="233" y="8"/>
                    </a:lnTo>
                    <a:lnTo>
                      <a:pt x="205" y="8"/>
                    </a:lnTo>
                    <a:lnTo>
                      <a:pt x="176" y="10"/>
                    </a:lnTo>
                    <a:lnTo>
                      <a:pt x="146" y="10"/>
                    </a:lnTo>
                    <a:lnTo>
                      <a:pt x="117" y="11"/>
                    </a:lnTo>
                    <a:lnTo>
                      <a:pt x="88" y="12"/>
                    </a:lnTo>
                    <a:lnTo>
                      <a:pt x="59" y="12"/>
                    </a:lnTo>
                    <a:lnTo>
                      <a:pt x="29" y="14"/>
                    </a:lnTo>
                    <a:close/>
                  </a:path>
                </a:pathLst>
              </a:custGeom>
              <a:solidFill>
                <a:srgbClr val="8487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76" name="Freeform 49"/>
              <p:cNvSpPr>
                <a:spLocks/>
              </p:cNvSpPr>
              <p:nvPr/>
            </p:nvSpPr>
            <p:spPr bwMode="auto">
              <a:xfrm>
                <a:off x="6465888" y="1954213"/>
                <a:ext cx="268288" cy="38100"/>
              </a:xfrm>
              <a:custGeom>
                <a:avLst/>
                <a:gdLst>
                  <a:gd name="T0" fmla="*/ 2147483647 w 506"/>
                  <a:gd name="T1" fmla="*/ 0 h 72"/>
                  <a:gd name="T2" fmla="*/ 0 w 506"/>
                  <a:gd name="T3" fmla="*/ 2147483647 h 72"/>
                  <a:gd name="T4" fmla="*/ 2147483647 w 506"/>
                  <a:gd name="T5" fmla="*/ 2147483647 h 72"/>
                  <a:gd name="T6" fmla="*/ 2147483647 w 506"/>
                  <a:gd name="T7" fmla="*/ 2147483647 h 72"/>
                  <a:gd name="T8" fmla="*/ 2147483647 w 506"/>
                  <a:gd name="T9" fmla="*/ 0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06"/>
                  <a:gd name="T16" fmla="*/ 0 h 72"/>
                  <a:gd name="T17" fmla="*/ 506 w 506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06" h="72">
                    <a:moveTo>
                      <a:pt x="34" y="0"/>
                    </a:moveTo>
                    <a:lnTo>
                      <a:pt x="0" y="72"/>
                    </a:lnTo>
                    <a:lnTo>
                      <a:pt x="506" y="68"/>
                    </a:lnTo>
                    <a:lnTo>
                      <a:pt x="493" y="2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77" name="Freeform 50"/>
              <p:cNvSpPr>
                <a:spLocks/>
              </p:cNvSpPr>
              <p:nvPr/>
            </p:nvSpPr>
            <p:spPr bwMode="auto">
              <a:xfrm>
                <a:off x="6772276" y="1444625"/>
                <a:ext cx="279400" cy="541338"/>
              </a:xfrm>
              <a:custGeom>
                <a:avLst/>
                <a:gdLst>
                  <a:gd name="T0" fmla="*/ 2147483647 w 529"/>
                  <a:gd name="T1" fmla="*/ 2147483647 h 1021"/>
                  <a:gd name="T2" fmla="*/ 0 w 529"/>
                  <a:gd name="T3" fmla="*/ 2147483647 h 1021"/>
                  <a:gd name="T4" fmla="*/ 2147483647 w 529"/>
                  <a:gd name="T5" fmla="*/ 2147483647 h 1021"/>
                  <a:gd name="T6" fmla="*/ 2147483647 w 529"/>
                  <a:gd name="T7" fmla="*/ 0 h 1021"/>
                  <a:gd name="T8" fmla="*/ 2147483647 w 529"/>
                  <a:gd name="T9" fmla="*/ 2147483647 h 10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9"/>
                  <a:gd name="T16" fmla="*/ 0 h 1021"/>
                  <a:gd name="T17" fmla="*/ 529 w 529"/>
                  <a:gd name="T18" fmla="*/ 1021 h 10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9" h="1021">
                    <a:moveTo>
                      <a:pt x="7" y="142"/>
                    </a:moveTo>
                    <a:lnTo>
                      <a:pt x="0" y="1014"/>
                    </a:lnTo>
                    <a:lnTo>
                      <a:pt x="510" y="1021"/>
                    </a:lnTo>
                    <a:lnTo>
                      <a:pt x="529" y="0"/>
                    </a:lnTo>
                    <a:lnTo>
                      <a:pt x="7" y="142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78" name="Freeform 51"/>
              <p:cNvSpPr>
                <a:spLocks/>
              </p:cNvSpPr>
              <p:nvPr/>
            </p:nvSpPr>
            <p:spPr bwMode="auto">
              <a:xfrm>
                <a:off x="6772276" y="1497013"/>
                <a:ext cx="277813" cy="488950"/>
              </a:xfrm>
              <a:custGeom>
                <a:avLst/>
                <a:gdLst>
                  <a:gd name="T0" fmla="*/ 2147483647 w 526"/>
                  <a:gd name="T1" fmla="*/ 2147483647 h 922"/>
                  <a:gd name="T2" fmla="*/ 2147483647 w 526"/>
                  <a:gd name="T3" fmla="*/ 2147483647 h 922"/>
                  <a:gd name="T4" fmla="*/ 2147483647 w 526"/>
                  <a:gd name="T5" fmla="*/ 2147483647 h 922"/>
                  <a:gd name="T6" fmla="*/ 2147483647 w 526"/>
                  <a:gd name="T7" fmla="*/ 2147483647 h 922"/>
                  <a:gd name="T8" fmla="*/ 0 w 526"/>
                  <a:gd name="T9" fmla="*/ 2147483647 h 922"/>
                  <a:gd name="T10" fmla="*/ 2147483647 w 526"/>
                  <a:gd name="T11" fmla="*/ 2147483647 h 922"/>
                  <a:gd name="T12" fmla="*/ 2147483647 w 526"/>
                  <a:gd name="T13" fmla="*/ 2147483647 h 922"/>
                  <a:gd name="T14" fmla="*/ 2147483647 w 526"/>
                  <a:gd name="T15" fmla="*/ 2147483647 h 922"/>
                  <a:gd name="T16" fmla="*/ 2147483647 w 526"/>
                  <a:gd name="T17" fmla="*/ 2147483647 h 922"/>
                  <a:gd name="T18" fmla="*/ 2147483647 w 526"/>
                  <a:gd name="T19" fmla="*/ 2147483647 h 922"/>
                  <a:gd name="T20" fmla="*/ 2147483647 w 526"/>
                  <a:gd name="T21" fmla="*/ 2147483647 h 922"/>
                  <a:gd name="T22" fmla="*/ 2147483647 w 526"/>
                  <a:gd name="T23" fmla="*/ 2147483647 h 922"/>
                  <a:gd name="T24" fmla="*/ 2147483647 w 526"/>
                  <a:gd name="T25" fmla="*/ 2147483647 h 922"/>
                  <a:gd name="T26" fmla="*/ 2147483647 w 526"/>
                  <a:gd name="T27" fmla="*/ 2147483647 h 922"/>
                  <a:gd name="T28" fmla="*/ 2147483647 w 526"/>
                  <a:gd name="T29" fmla="*/ 2147483647 h 922"/>
                  <a:gd name="T30" fmla="*/ 2147483647 w 526"/>
                  <a:gd name="T31" fmla="*/ 2147483647 h 922"/>
                  <a:gd name="T32" fmla="*/ 2147483647 w 526"/>
                  <a:gd name="T33" fmla="*/ 2147483647 h 922"/>
                  <a:gd name="T34" fmla="*/ 2147483647 w 526"/>
                  <a:gd name="T35" fmla="*/ 2147483647 h 922"/>
                  <a:gd name="T36" fmla="*/ 2147483647 w 526"/>
                  <a:gd name="T37" fmla="*/ 2147483647 h 922"/>
                  <a:gd name="T38" fmla="*/ 2147483647 w 526"/>
                  <a:gd name="T39" fmla="*/ 2147483647 h 922"/>
                  <a:gd name="T40" fmla="*/ 2147483647 w 526"/>
                  <a:gd name="T41" fmla="*/ 2147483647 h 922"/>
                  <a:gd name="T42" fmla="*/ 2147483647 w 526"/>
                  <a:gd name="T43" fmla="*/ 2147483647 h 922"/>
                  <a:gd name="T44" fmla="*/ 2147483647 w 526"/>
                  <a:gd name="T45" fmla="*/ 2147483647 h 922"/>
                  <a:gd name="T46" fmla="*/ 2147483647 w 526"/>
                  <a:gd name="T47" fmla="*/ 2147483647 h 922"/>
                  <a:gd name="T48" fmla="*/ 2147483647 w 526"/>
                  <a:gd name="T49" fmla="*/ 0 h 922"/>
                  <a:gd name="T50" fmla="*/ 2147483647 w 526"/>
                  <a:gd name="T51" fmla="*/ 2147483647 h 922"/>
                  <a:gd name="T52" fmla="*/ 2147483647 w 526"/>
                  <a:gd name="T53" fmla="*/ 2147483647 h 922"/>
                  <a:gd name="T54" fmla="*/ 2147483647 w 526"/>
                  <a:gd name="T55" fmla="*/ 2147483647 h 922"/>
                  <a:gd name="T56" fmla="*/ 2147483647 w 526"/>
                  <a:gd name="T57" fmla="*/ 2147483647 h 922"/>
                  <a:gd name="T58" fmla="*/ 2147483647 w 526"/>
                  <a:gd name="T59" fmla="*/ 2147483647 h 922"/>
                  <a:gd name="T60" fmla="*/ 2147483647 w 526"/>
                  <a:gd name="T61" fmla="*/ 2147483647 h 922"/>
                  <a:gd name="T62" fmla="*/ 2147483647 w 526"/>
                  <a:gd name="T63" fmla="*/ 2147483647 h 922"/>
                  <a:gd name="T64" fmla="*/ 2147483647 w 526"/>
                  <a:gd name="T65" fmla="*/ 2147483647 h 922"/>
                  <a:gd name="T66" fmla="*/ 2147483647 w 526"/>
                  <a:gd name="T67" fmla="*/ 2147483647 h 922"/>
                  <a:gd name="T68" fmla="*/ 2147483647 w 526"/>
                  <a:gd name="T69" fmla="*/ 2147483647 h 922"/>
                  <a:gd name="T70" fmla="*/ 2147483647 w 526"/>
                  <a:gd name="T71" fmla="*/ 2147483647 h 922"/>
                  <a:gd name="T72" fmla="*/ 2147483647 w 526"/>
                  <a:gd name="T73" fmla="*/ 2147483647 h 922"/>
                  <a:gd name="T74" fmla="*/ 2147483647 w 526"/>
                  <a:gd name="T75" fmla="*/ 2147483647 h 922"/>
                  <a:gd name="T76" fmla="*/ 2147483647 w 526"/>
                  <a:gd name="T77" fmla="*/ 2147483647 h 922"/>
                  <a:gd name="T78" fmla="*/ 2147483647 w 526"/>
                  <a:gd name="T79" fmla="*/ 2147483647 h 922"/>
                  <a:gd name="T80" fmla="*/ 2147483647 w 526"/>
                  <a:gd name="T81" fmla="*/ 2147483647 h 92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26"/>
                  <a:gd name="T124" fmla="*/ 0 h 922"/>
                  <a:gd name="T125" fmla="*/ 526 w 526"/>
                  <a:gd name="T126" fmla="*/ 922 h 92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26" h="922">
                    <a:moveTo>
                      <a:pt x="10" y="126"/>
                    </a:moveTo>
                    <a:lnTo>
                      <a:pt x="7" y="323"/>
                    </a:lnTo>
                    <a:lnTo>
                      <a:pt x="6" y="521"/>
                    </a:lnTo>
                    <a:lnTo>
                      <a:pt x="3" y="720"/>
                    </a:lnTo>
                    <a:lnTo>
                      <a:pt x="0" y="916"/>
                    </a:lnTo>
                    <a:lnTo>
                      <a:pt x="32" y="916"/>
                    </a:lnTo>
                    <a:lnTo>
                      <a:pt x="63" y="916"/>
                    </a:lnTo>
                    <a:lnTo>
                      <a:pt x="96" y="918"/>
                    </a:lnTo>
                    <a:lnTo>
                      <a:pt x="128" y="918"/>
                    </a:lnTo>
                    <a:lnTo>
                      <a:pt x="159" y="918"/>
                    </a:lnTo>
                    <a:lnTo>
                      <a:pt x="191" y="918"/>
                    </a:lnTo>
                    <a:lnTo>
                      <a:pt x="223" y="919"/>
                    </a:lnTo>
                    <a:lnTo>
                      <a:pt x="256" y="919"/>
                    </a:lnTo>
                    <a:lnTo>
                      <a:pt x="287" y="919"/>
                    </a:lnTo>
                    <a:lnTo>
                      <a:pt x="319" y="921"/>
                    </a:lnTo>
                    <a:lnTo>
                      <a:pt x="351" y="921"/>
                    </a:lnTo>
                    <a:lnTo>
                      <a:pt x="382" y="921"/>
                    </a:lnTo>
                    <a:lnTo>
                      <a:pt x="415" y="921"/>
                    </a:lnTo>
                    <a:lnTo>
                      <a:pt x="447" y="922"/>
                    </a:lnTo>
                    <a:lnTo>
                      <a:pt x="478" y="922"/>
                    </a:lnTo>
                    <a:lnTo>
                      <a:pt x="510" y="922"/>
                    </a:lnTo>
                    <a:lnTo>
                      <a:pt x="513" y="691"/>
                    </a:lnTo>
                    <a:lnTo>
                      <a:pt x="517" y="461"/>
                    </a:lnTo>
                    <a:lnTo>
                      <a:pt x="521" y="230"/>
                    </a:lnTo>
                    <a:lnTo>
                      <a:pt x="526" y="0"/>
                    </a:lnTo>
                    <a:lnTo>
                      <a:pt x="493" y="8"/>
                    </a:lnTo>
                    <a:lnTo>
                      <a:pt x="461" y="15"/>
                    </a:lnTo>
                    <a:lnTo>
                      <a:pt x="429" y="23"/>
                    </a:lnTo>
                    <a:lnTo>
                      <a:pt x="396" y="30"/>
                    </a:lnTo>
                    <a:lnTo>
                      <a:pt x="364" y="39"/>
                    </a:lnTo>
                    <a:lnTo>
                      <a:pt x="332" y="47"/>
                    </a:lnTo>
                    <a:lnTo>
                      <a:pt x="299" y="54"/>
                    </a:lnTo>
                    <a:lnTo>
                      <a:pt x="268" y="63"/>
                    </a:lnTo>
                    <a:lnTo>
                      <a:pt x="236" y="71"/>
                    </a:lnTo>
                    <a:lnTo>
                      <a:pt x="204" y="78"/>
                    </a:lnTo>
                    <a:lnTo>
                      <a:pt x="171" y="87"/>
                    </a:lnTo>
                    <a:lnTo>
                      <a:pt x="139" y="94"/>
                    </a:lnTo>
                    <a:lnTo>
                      <a:pt x="107" y="102"/>
                    </a:lnTo>
                    <a:lnTo>
                      <a:pt x="74" y="111"/>
                    </a:lnTo>
                    <a:lnTo>
                      <a:pt x="42" y="118"/>
                    </a:lnTo>
                    <a:lnTo>
                      <a:pt x="10" y="126"/>
                    </a:lnTo>
                    <a:close/>
                  </a:path>
                </a:pathLst>
              </a:custGeom>
              <a:solidFill>
                <a:srgbClr val="5E66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79" name="Freeform 52"/>
              <p:cNvSpPr>
                <a:spLocks/>
              </p:cNvSpPr>
              <p:nvPr/>
            </p:nvSpPr>
            <p:spPr bwMode="auto">
              <a:xfrm>
                <a:off x="6772276" y="1549400"/>
                <a:ext cx="276225" cy="436563"/>
              </a:xfrm>
              <a:custGeom>
                <a:avLst/>
                <a:gdLst>
                  <a:gd name="T0" fmla="*/ 2147483647 w 522"/>
                  <a:gd name="T1" fmla="*/ 2147483647 h 827"/>
                  <a:gd name="T2" fmla="*/ 2147483647 w 522"/>
                  <a:gd name="T3" fmla="*/ 2147483647 h 827"/>
                  <a:gd name="T4" fmla="*/ 2147483647 w 522"/>
                  <a:gd name="T5" fmla="*/ 2147483647 h 827"/>
                  <a:gd name="T6" fmla="*/ 2147483647 w 522"/>
                  <a:gd name="T7" fmla="*/ 2147483647 h 827"/>
                  <a:gd name="T8" fmla="*/ 0 w 522"/>
                  <a:gd name="T9" fmla="*/ 2147483647 h 827"/>
                  <a:gd name="T10" fmla="*/ 2147483647 w 522"/>
                  <a:gd name="T11" fmla="*/ 2147483647 h 827"/>
                  <a:gd name="T12" fmla="*/ 2147483647 w 522"/>
                  <a:gd name="T13" fmla="*/ 2147483647 h 827"/>
                  <a:gd name="T14" fmla="*/ 2147483647 w 522"/>
                  <a:gd name="T15" fmla="*/ 2147483647 h 827"/>
                  <a:gd name="T16" fmla="*/ 2147483647 w 522"/>
                  <a:gd name="T17" fmla="*/ 2147483647 h 827"/>
                  <a:gd name="T18" fmla="*/ 2147483647 w 522"/>
                  <a:gd name="T19" fmla="*/ 2147483647 h 827"/>
                  <a:gd name="T20" fmla="*/ 2147483647 w 522"/>
                  <a:gd name="T21" fmla="*/ 2147483647 h 827"/>
                  <a:gd name="T22" fmla="*/ 2147483647 w 522"/>
                  <a:gd name="T23" fmla="*/ 2147483647 h 827"/>
                  <a:gd name="T24" fmla="*/ 2147483647 w 522"/>
                  <a:gd name="T25" fmla="*/ 2147483647 h 827"/>
                  <a:gd name="T26" fmla="*/ 2147483647 w 522"/>
                  <a:gd name="T27" fmla="*/ 2147483647 h 827"/>
                  <a:gd name="T28" fmla="*/ 2147483647 w 522"/>
                  <a:gd name="T29" fmla="*/ 2147483647 h 827"/>
                  <a:gd name="T30" fmla="*/ 2147483647 w 522"/>
                  <a:gd name="T31" fmla="*/ 2147483647 h 827"/>
                  <a:gd name="T32" fmla="*/ 2147483647 w 522"/>
                  <a:gd name="T33" fmla="*/ 2147483647 h 827"/>
                  <a:gd name="T34" fmla="*/ 2147483647 w 522"/>
                  <a:gd name="T35" fmla="*/ 2147483647 h 827"/>
                  <a:gd name="T36" fmla="*/ 2147483647 w 522"/>
                  <a:gd name="T37" fmla="*/ 2147483647 h 827"/>
                  <a:gd name="T38" fmla="*/ 2147483647 w 522"/>
                  <a:gd name="T39" fmla="*/ 2147483647 h 827"/>
                  <a:gd name="T40" fmla="*/ 2147483647 w 522"/>
                  <a:gd name="T41" fmla="*/ 2147483647 h 827"/>
                  <a:gd name="T42" fmla="*/ 2147483647 w 522"/>
                  <a:gd name="T43" fmla="*/ 2147483647 h 827"/>
                  <a:gd name="T44" fmla="*/ 2147483647 w 522"/>
                  <a:gd name="T45" fmla="*/ 2147483647 h 827"/>
                  <a:gd name="T46" fmla="*/ 2147483647 w 522"/>
                  <a:gd name="T47" fmla="*/ 2147483647 h 827"/>
                  <a:gd name="T48" fmla="*/ 2147483647 w 522"/>
                  <a:gd name="T49" fmla="*/ 0 h 827"/>
                  <a:gd name="T50" fmla="*/ 2147483647 w 522"/>
                  <a:gd name="T51" fmla="*/ 2147483647 h 827"/>
                  <a:gd name="T52" fmla="*/ 2147483647 w 522"/>
                  <a:gd name="T53" fmla="*/ 2147483647 h 827"/>
                  <a:gd name="T54" fmla="*/ 2147483647 w 522"/>
                  <a:gd name="T55" fmla="*/ 2147483647 h 827"/>
                  <a:gd name="T56" fmla="*/ 2147483647 w 522"/>
                  <a:gd name="T57" fmla="*/ 2147483647 h 827"/>
                  <a:gd name="T58" fmla="*/ 2147483647 w 522"/>
                  <a:gd name="T59" fmla="*/ 2147483647 h 827"/>
                  <a:gd name="T60" fmla="*/ 2147483647 w 522"/>
                  <a:gd name="T61" fmla="*/ 2147483647 h 827"/>
                  <a:gd name="T62" fmla="*/ 2147483647 w 522"/>
                  <a:gd name="T63" fmla="*/ 2147483647 h 827"/>
                  <a:gd name="T64" fmla="*/ 2147483647 w 522"/>
                  <a:gd name="T65" fmla="*/ 2147483647 h 827"/>
                  <a:gd name="T66" fmla="*/ 2147483647 w 522"/>
                  <a:gd name="T67" fmla="*/ 2147483647 h 827"/>
                  <a:gd name="T68" fmla="*/ 2147483647 w 522"/>
                  <a:gd name="T69" fmla="*/ 2147483647 h 827"/>
                  <a:gd name="T70" fmla="*/ 2147483647 w 522"/>
                  <a:gd name="T71" fmla="*/ 2147483647 h 827"/>
                  <a:gd name="T72" fmla="*/ 2147483647 w 522"/>
                  <a:gd name="T73" fmla="*/ 2147483647 h 827"/>
                  <a:gd name="T74" fmla="*/ 2147483647 w 522"/>
                  <a:gd name="T75" fmla="*/ 2147483647 h 827"/>
                  <a:gd name="T76" fmla="*/ 2147483647 w 522"/>
                  <a:gd name="T77" fmla="*/ 2147483647 h 827"/>
                  <a:gd name="T78" fmla="*/ 2147483647 w 522"/>
                  <a:gd name="T79" fmla="*/ 2147483647 h 827"/>
                  <a:gd name="T80" fmla="*/ 2147483647 w 522"/>
                  <a:gd name="T81" fmla="*/ 2147483647 h 82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22"/>
                  <a:gd name="T124" fmla="*/ 0 h 827"/>
                  <a:gd name="T125" fmla="*/ 522 w 522"/>
                  <a:gd name="T126" fmla="*/ 827 h 82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22" h="827">
                    <a:moveTo>
                      <a:pt x="13" y="111"/>
                    </a:moveTo>
                    <a:lnTo>
                      <a:pt x="10" y="288"/>
                    </a:lnTo>
                    <a:lnTo>
                      <a:pt x="7" y="465"/>
                    </a:lnTo>
                    <a:lnTo>
                      <a:pt x="3" y="642"/>
                    </a:lnTo>
                    <a:lnTo>
                      <a:pt x="0" y="821"/>
                    </a:lnTo>
                    <a:lnTo>
                      <a:pt x="33" y="821"/>
                    </a:lnTo>
                    <a:lnTo>
                      <a:pt x="64" y="821"/>
                    </a:lnTo>
                    <a:lnTo>
                      <a:pt x="96" y="822"/>
                    </a:lnTo>
                    <a:lnTo>
                      <a:pt x="128" y="822"/>
                    </a:lnTo>
                    <a:lnTo>
                      <a:pt x="159" y="822"/>
                    </a:lnTo>
                    <a:lnTo>
                      <a:pt x="192" y="822"/>
                    </a:lnTo>
                    <a:lnTo>
                      <a:pt x="224" y="822"/>
                    </a:lnTo>
                    <a:lnTo>
                      <a:pt x="255" y="824"/>
                    </a:lnTo>
                    <a:lnTo>
                      <a:pt x="287" y="824"/>
                    </a:lnTo>
                    <a:lnTo>
                      <a:pt x="319" y="824"/>
                    </a:lnTo>
                    <a:lnTo>
                      <a:pt x="350" y="824"/>
                    </a:lnTo>
                    <a:lnTo>
                      <a:pt x="383" y="825"/>
                    </a:lnTo>
                    <a:lnTo>
                      <a:pt x="414" y="825"/>
                    </a:lnTo>
                    <a:lnTo>
                      <a:pt x="446" y="825"/>
                    </a:lnTo>
                    <a:lnTo>
                      <a:pt x="477" y="827"/>
                    </a:lnTo>
                    <a:lnTo>
                      <a:pt x="509" y="827"/>
                    </a:lnTo>
                    <a:lnTo>
                      <a:pt x="512" y="620"/>
                    </a:lnTo>
                    <a:lnTo>
                      <a:pt x="516" y="413"/>
                    </a:lnTo>
                    <a:lnTo>
                      <a:pt x="519" y="206"/>
                    </a:lnTo>
                    <a:lnTo>
                      <a:pt x="522" y="0"/>
                    </a:lnTo>
                    <a:lnTo>
                      <a:pt x="489" y="7"/>
                    </a:lnTo>
                    <a:lnTo>
                      <a:pt x="459" y="14"/>
                    </a:lnTo>
                    <a:lnTo>
                      <a:pt x="426" y="21"/>
                    </a:lnTo>
                    <a:lnTo>
                      <a:pt x="395" y="28"/>
                    </a:lnTo>
                    <a:lnTo>
                      <a:pt x="363" y="35"/>
                    </a:lnTo>
                    <a:lnTo>
                      <a:pt x="332" y="42"/>
                    </a:lnTo>
                    <a:lnTo>
                      <a:pt x="300" y="49"/>
                    </a:lnTo>
                    <a:lnTo>
                      <a:pt x="267" y="54"/>
                    </a:lnTo>
                    <a:lnTo>
                      <a:pt x="236" y="61"/>
                    </a:lnTo>
                    <a:lnTo>
                      <a:pt x="204" y="68"/>
                    </a:lnTo>
                    <a:lnTo>
                      <a:pt x="172" y="76"/>
                    </a:lnTo>
                    <a:lnTo>
                      <a:pt x="141" y="83"/>
                    </a:lnTo>
                    <a:lnTo>
                      <a:pt x="109" y="90"/>
                    </a:lnTo>
                    <a:lnTo>
                      <a:pt x="76" y="97"/>
                    </a:lnTo>
                    <a:lnTo>
                      <a:pt x="45" y="104"/>
                    </a:lnTo>
                    <a:lnTo>
                      <a:pt x="13" y="111"/>
                    </a:lnTo>
                    <a:close/>
                  </a:path>
                </a:pathLst>
              </a:custGeom>
              <a:solidFill>
                <a:srgbClr val="636B8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80" name="Freeform 53"/>
              <p:cNvSpPr>
                <a:spLocks/>
              </p:cNvSpPr>
              <p:nvPr/>
            </p:nvSpPr>
            <p:spPr bwMode="auto">
              <a:xfrm>
                <a:off x="6773863" y="1600200"/>
                <a:ext cx="274638" cy="385763"/>
              </a:xfrm>
              <a:custGeom>
                <a:avLst/>
                <a:gdLst>
                  <a:gd name="T0" fmla="*/ 2147483647 w 518"/>
                  <a:gd name="T1" fmla="*/ 2147483647 h 730"/>
                  <a:gd name="T2" fmla="*/ 2147483647 w 518"/>
                  <a:gd name="T3" fmla="*/ 2147483647 h 730"/>
                  <a:gd name="T4" fmla="*/ 2147483647 w 518"/>
                  <a:gd name="T5" fmla="*/ 2147483647 h 730"/>
                  <a:gd name="T6" fmla="*/ 2147483647 w 518"/>
                  <a:gd name="T7" fmla="*/ 2147483647 h 730"/>
                  <a:gd name="T8" fmla="*/ 0 w 518"/>
                  <a:gd name="T9" fmla="*/ 2147483647 h 730"/>
                  <a:gd name="T10" fmla="*/ 2147483647 w 518"/>
                  <a:gd name="T11" fmla="*/ 2147483647 h 730"/>
                  <a:gd name="T12" fmla="*/ 2147483647 w 518"/>
                  <a:gd name="T13" fmla="*/ 2147483647 h 730"/>
                  <a:gd name="T14" fmla="*/ 2147483647 w 518"/>
                  <a:gd name="T15" fmla="*/ 2147483647 h 730"/>
                  <a:gd name="T16" fmla="*/ 2147483647 w 518"/>
                  <a:gd name="T17" fmla="*/ 2147483647 h 730"/>
                  <a:gd name="T18" fmla="*/ 2147483647 w 518"/>
                  <a:gd name="T19" fmla="*/ 2147483647 h 730"/>
                  <a:gd name="T20" fmla="*/ 2147483647 w 518"/>
                  <a:gd name="T21" fmla="*/ 2147483647 h 730"/>
                  <a:gd name="T22" fmla="*/ 2147483647 w 518"/>
                  <a:gd name="T23" fmla="*/ 2147483647 h 730"/>
                  <a:gd name="T24" fmla="*/ 2147483647 w 518"/>
                  <a:gd name="T25" fmla="*/ 2147483647 h 730"/>
                  <a:gd name="T26" fmla="*/ 2147483647 w 518"/>
                  <a:gd name="T27" fmla="*/ 2147483647 h 730"/>
                  <a:gd name="T28" fmla="*/ 2147483647 w 518"/>
                  <a:gd name="T29" fmla="*/ 2147483647 h 730"/>
                  <a:gd name="T30" fmla="*/ 2147483647 w 518"/>
                  <a:gd name="T31" fmla="*/ 2147483647 h 730"/>
                  <a:gd name="T32" fmla="*/ 2147483647 w 518"/>
                  <a:gd name="T33" fmla="*/ 2147483647 h 730"/>
                  <a:gd name="T34" fmla="*/ 2147483647 w 518"/>
                  <a:gd name="T35" fmla="*/ 2147483647 h 730"/>
                  <a:gd name="T36" fmla="*/ 2147483647 w 518"/>
                  <a:gd name="T37" fmla="*/ 2147483647 h 730"/>
                  <a:gd name="T38" fmla="*/ 2147483647 w 518"/>
                  <a:gd name="T39" fmla="*/ 2147483647 h 730"/>
                  <a:gd name="T40" fmla="*/ 2147483647 w 518"/>
                  <a:gd name="T41" fmla="*/ 2147483647 h 730"/>
                  <a:gd name="T42" fmla="*/ 2147483647 w 518"/>
                  <a:gd name="T43" fmla="*/ 2147483647 h 730"/>
                  <a:gd name="T44" fmla="*/ 2147483647 w 518"/>
                  <a:gd name="T45" fmla="*/ 2147483647 h 730"/>
                  <a:gd name="T46" fmla="*/ 2147483647 w 518"/>
                  <a:gd name="T47" fmla="*/ 2147483647 h 730"/>
                  <a:gd name="T48" fmla="*/ 2147483647 w 518"/>
                  <a:gd name="T49" fmla="*/ 0 h 730"/>
                  <a:gd name="T50" fmla="*/ 2147483647 w 518"/>
                  <a:gd name="T51" fmla="*/ 2147483647 h 730"/>
                  <a:gd name="T52" fmla="*/ 2147483647 w 518"/>
                  <a:gd name="T53" fmla="*/ 2147483647 h 730"/>
                  <a:gd name="T54" fmla="*/ 2147483647 w 518"/>
                  <a:gd name="T55" fmla="*/ 2147483647 h 730"/>
                  <a:gd name="T56" fmla="*/ 2147483647 w 518"/>
                  <a:gd name="T57" fmla="*/ 2147483647 h 730"/>
                  <a:gd name="T58" fmla="*/ 2147483647 w 518"/>
                  <a:gd name="T59" fmla="*/ 2147483647 h 730"/>
                  <a:gd name="T60" fmla="*/ 2147483647 w 518"/>
                  <a:gd name="T61" fmla="*/ 2147483647 h 730"/>
                  <a:gd name="T62" fmla="*/ 2147483647 w 518"/>
                  <a:gd name="T63" fmla="*/ 2147483647 h 730"/>
                  <a:gd name="T64" fmla="*/ 2147483647 w 518"/>
                  <a:gd name="T65" fmla="*/ 2147483647 h 730"/>
                  <a:gd name="T66" fmla="*/ 2147483647 w 518"/>
                  <a:gd name="T67" fmla="*/ 2147483647 h 730"/>
                  <a:gd name="T68" fmla="*/ 2147483647 w 518"/>
                  <a:gd name="T69" fmla="*/ 2147483647 h 730"/>
                  <a:gd name="T70" fmla="*/ 2147483647 w 518"/>
                  <a:gd name="T71" fmla="*/ 2147483647 h 730"/>
                  <a:gd name="T72" fmla="*/ 2147483647 w 518"/>
                  <a:gd name="T73" fmla="*/ 2147483647 h 730"/>
                  <a:gd name="T74" fmla="*/ 2147483647 w 518"/>
                  <a:gd name="T75" fmla="*/ 2147483647 h 730"/>
                  <a:gd name="T76" fmla="*/ 2147483647 w 518"/>
                  <a:gd name="T77" fmla="*/ 2147483647 h 730"/>
                  <a:gd name="T78" fmla="*/ 2147483647 w 518"/>
                  <a:gd name="T79" fmla="*/ 2147483647 h 730"/>
                  <a:gd name="T80" fmla="*/ 2147483647 w 518"/>
                  <a:gd name="T81" fmla="*/ 2147483647 h 73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18"/>
                  <a:gd name="T124" fmla="*/ 0 h 730"/>
                  <a:gd name="T125" fmla="*/ 518 w 518"/>
                  <a:gd name="T126" fmla="*/ 730 h 73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18" h="730">
                    <a:moveTo>
                      <a:pt x="15" y="95"/>
                    </a:moveTo>
                    <a:lnTo>
                      <a:pt x="11" y="253"/>
                    </a:lnTo>
                    <a:lnTo>
                      <a:pt x="8" y="409"/>
                    </a:lnTo>
                    <a:lnTo>
                      <a:pt x="4" y="566"/>
                    </a:lnTo>
                    <a:lnTo>
                      <a:pt x="0" y="724"/>
                    </a:lnTo>
                    <a:lnTo>
                      <a:pt x="32" y="724"/>
                    </a:lnTo>
                    <a:lnTo>
                      <a:pt x="63" y="725"/>
                    </a:lnTo>
                    <a:lnTo>
                      <a:pt x="95" y="725"/>
                    </a:lnTo>
                    <a:lnTo>
                      <a:pt x="128" y="725"/>
                    </a:lnTo>
                    <a:lnTo>
                      <a:pt x="159" y="727"/>
                    </a:lnTo>
                    <a:lnTo>
                      <a:pt x="191" y="727"/>
                    </a:lnTo>
                    <a:lnTo>
                      <a:pt x="223" y="727"/>
                    </a:lnTo>
                    <a:lnTo>
                      <a:pt x="254" y="727"/>
                    </a:lnTo>
                    <a:lnTo>
                      <a:pt x="286" y="728"/>
                    </a:lnTo>
                    <a:lnTo>
                      <a:pt x="319" y="728"/>
                    </a:lnTo>
                    <a:lnTo>
                      <a:pt x="350" y="728"/>
                    </a:lnTo>
                    <a:lnTo>
                      <a:pt x="382" y="728"/>
                    </a:lnTo>
                    <a:lnTo>
                      <a:pt x="413" y="728"/>
                    </a:lnTo>
                    <a:lnTo>
                      <a:pt x="445" y="730"/>
                    </a:lnTo>
                    <a:lnTo>
                      <a:pt x="476" y="730"/>
                    </a:lnTo>
                    <a:lnTo>
                      <a:pt x="509" y="730"/>
                    </a:lnTo>
                    <a:lnTo>
                      <a:pt x="511" y="547"/>
                    </a:lnTo>
                    <a:lnTo>
                      <a:pt x="514" y="364"/>
                    </a:lnTo>
                    <a:lnTo>
                      <a:pt x="516" y="182"/>
                    </a:lnTo>
                    <a:lnTo>
                      <a:pt x="518" y="0"/>
                    </a:lnTo>
                    <a:lnTo>
                      <a:pt x="487" y="5"/>
                    </a:lnTo>
                    <a:lnTo>
                      <a:pt x="455" y="12"/>
                    </a:lnTo>
                    <a:lnTo>
                      <a:pt x="424" y="18"/>
                    </a:lnTo>
                    <a:lnTo>
                      <a:pt x="392" y="24"/>
                    </a:lnTo>
                    <a:lnTo>
                      <a:pt x="361" y="31"/>
                    </a:lnTo>
                    <a:lnTo>
                      <a:pt x="329" y="36"/>
                    </a:lnTo>
                    <a:lnTo>
                      <a:pt x="298" y="42"/>
                    </a:lnTo>
                    <a:lnTo>
                      <a:pt x="267" y="47"/>
                    </a:lnTo>
                    <a:lnTo>
                      <a:pt x="234" y="54"/>
                    </a:lnTo>
                    <a:lnTo>
                      <a:pt x="204" y="60"/>
                    </a:lnTo>
                    <a:lnTo>
                      <a:pt x="173" y="66"/>
                    </a:lnTo>
                    <a:lnTo>
                      <a:pt x="140" y="71"/>
                    </a:lnTo>
                    <a:lnTo>
                      <a:pt x="109" y="78"/>
                    </a:lnTo>
                    <a:lnTo>
                      <a:pt x="78" y="84"/>
                    </a:lnTo>
                    <a:lnTo>
                      <a:pt x="46" y="90"/>
                    </a:lnTo>
                    <a:lnTo>
                      <a:pt x="15" y="95"/>
                    </a:lnTo>
                    <a:close/>
                  </a:path>
                </a:pathLst>
              </a:custGeom>
              <a:solidFill>
                <a:srgbClr val="6870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81" name="Freeform 54"/>
              <p:cNvSpPr>
                <a:spLocks/>
              </p:cNvSpPr>
              <p:nvPr/>
            </p:nvSpPr>
            <p:spPr bwMode="auto">
              <a:xfrm>
                <a:off x="6773863" y="1652588"/>
                <a:ext cx="273050" cy="334963"/>
              </a:xfrm>
              <a:custGeom>
                <a:avLst/>
                <a:gdLst>
                  <a:gd name="T0" fmla="*/ 2147483647 w 515"/>
                  <a:gd name="T1" fmla="*/ 2147483647 h 633"/>
                  <a:gd name="T2" fmla="*/ 2147483647 w 515"/>
                  <a:gd name="T3" fmla="*/ 2147483647 h 633"/>
                  <a:gd name="T4" fmla="*/ 2147483647 w 515"/>
                  <a:gd name="T5" fmla="*/ 2147483647 h 633"/>
                  <a:gd name="T6" fmla="*/ 2147483647 w 515"/>
                  <a:gd name="T7" fmla="*/ 2147483647 h 633"/>
                  <a:gd name="T8" fmla="*/ 0 w 515"/>
                  <a:gd name="T9" fmla="*/ 2147483647 h 633"/>
                  <a:gd name="T10" fmla="*/ 2147483647 w 515"/>
                  <a:gd name="T11" fmla="*/ 2147483647 h 633"/>
                  <a:gd name="T12" fmla="*/ 2147483647 w 515"/>
                  <a:gd name="T13" fmla="*/ 2147483647 h 633"/>
                  <a:gd name="T14" fmla="*/ 2147483647 w 515"/>
                  <a:gd name="T15" fmla="*/ 2147483647 h 633"/>
                  <a:gd name="T16" fmla="*/ 2147483647 w 515"/>
                  <a:gd name="T17" fmla="*/ 2147483647 h 633"/>
                  <a:gd name="T18" fmla="*/ 2147483647 w 515"/>
                  <a:gd name="T19" fmla="*/ 2147483647 h 633"/>
                  <a:gd name="T20" fmla="*/ 2147483647 w 515"/>
                  <a:gd name="T21" fmla="*/ 2147483647 h 633"/>
                  <a:gd name="T22" fmla="*/ 2147483647 w 515"/>
                  <a:gd name="T23" fmla="*/ 2147483647 h 633"/>
                  <a:gd name="T24" fmla="*/ 2147483647 w 515"/>
                  <a:gd name="T25" fmla="*/ 2147483647 h 633"/>
                  <a:gd name="T26" fmla="*/ 2147483647 w 515"/>
                  <a:gd name="T27" fmla="*/ 2147483647 h 633"/>
                  <a:gd name="T28" fmla="*/ 2147483647 w 515"/>
                  <a:gd name="T29" fmla="*/ 2147483647 h 633"/>
                  <a:gd name="T30" fmla="*/ 2147483647 w 515"/>
                  <a:gd name="T31" fmla="*/ 2147483647 h 633"/>
                  <a:gd name="T32" fmla="*/ 2147483647 w 515"/>
                  <a:gd name="T33" fmla="*/ 2147483647 h 633"/>
                  <a:gd name="T34" fmla="*/ 2147483647 w 515"/>
                  <a:gd name="T35" fmla="*/ 2147483647 h 633"/>
                  <a:gd name="T36" fmla="*/ 2147483647 w 515"/>
                  <a:gd name="T37" fmla="*/ 2147483647 h 633"/>
                  <a:gd name="T38" fmla="*/ 2147483647 w 515"/>
                  <a:gd name="T39" fmla="*/ 2147483647 h 633"/>
                  <a:gd name="T40" fmla="*/ 2147483647 w 515"/>
                  <a:gd name="T41" fmla="*/ 2147483647 h 633"/>
                  <a:gd name="T42" fmla="*/ 2147483647 w 515"/>
                  <a:gd name="T43" fmla="*/ 2147483647 h 633"/>
                  <a:gd name="T44" fmla="*/ 2147483647 w 515"/>
                  <a:gd name="T45" fmla="*/ 2147483647 h 633"/>
                  <a:gd name="T46" fmla="*/ 2147483647 w 515"/>
                  <a:gd name="T47" fmla="*/ 2147483647 h 633"/>
                  <a:gd name="T48" fmla="*/ 2147483647 w 515"/>
                  <a:gd name="T49" fmla="*/ 0 h 633"/>
                  <a:gd name="T50" fmla="*/ 2147483647 w 515"/>
                  <a:gd name="T51" fmla="*/ 2147483647 h 633"/>
                  <a:gd name="T52" fmla="*/ 2147483647 w 515"/>
                  <a:gd name="T53" fmla="*/ 2147483647 h 633"/>
                  <a:gd name="T54" fmla="*/ 2147483647 w 515"/>
                  <a:gd name="T55" fmla="*/ 2147483647 h 633"/>
                  <a:gd name="T56" fmla="*/ 2147483647 w 515"/>
                  <a:gd name="T57" fmla="*/ 2147483647 h 633"/>
                  <a:gd name="T58" fmla="*/ 2147483647 w 515"/>
                  <a:gd name="T59" fmla="*/ 2147483647 h 633"/>
                  <a:gd name="T60" fmla="*/ 2147483647 w 515"/>
                  <a:gd name="T61" fmla="*/ 2147483647 h 633"/>
                  <a:gd name="T62" fmla="*/ 2147483647 w 515"/>
                  <a:gd name="T63" fmla="*/ 2147483647 h 633"/>
                  <a:gd name="T64" fmla="*/ 2147483647 w 515"/>
                  <a:gd name="T65" fmla="*/ 2147483647 h 633"/>
                  <a:gd name="T66" fmla="*/ 2147483647 w 515"/>
                  <a:gd name="T67" fmla="*/ 2147483647 h 633"/>
                  <a:gd name="T68" fmla="*/ 2147483647 w 515"/>
                  <a:gd name="T69" fmla="*/ 2147483647 h 633"/>
                  <a:gd name="T70" fmla="*/ 2147483647 w 515"/>
                  <a:gd name="T71" fmla="*/ 2147483647 h 633"/>
                  <a:gd name="T72" fmla="*/ 2147483647 w 515"/>
                  <a:gd name="T73" fmla="*/ 2147483647 h 633"/>
                  <a:gd name="T74" fmla="*/ 2147483647 w 515"/>
                  <a:gd name="T75" fmla="*/ 2147483647 h 633"/>
                  <a:gd name="T76" fmla="*/ 2147483647 w 515"/>
                  <a:gd name="T77" fmla="*/ 2147483647 h 633"/>
                  <a:gd name="T78" fmla="*/ 2147483647 w 515"/>
                  <a:gd name="T79" fmla="*/ 2147483647 h 633"/>
                  <a:gd name="T80" fmla="*/ 2147483647 w 515"/>
                  <a:gd name="T81" fmla="*/ 2147483647 h 63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15"/>
                  <a:gd name="T124" fmla="*/ 0 h 633"/>
                  <a:gd name="T125" fmla="*/ 515 w 515"/>
                  <a:gd name="T126" fmla="*/ 633 h 63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15" h="633">
                    <a:moveTo>
                      <a:pt x="18" y="80"/>
                    </a:moveTo>
                    <a:lnTo>
                      <a:pt x="13" y="217"/>
                    </a:lnTo>
                    <a:lnTo>
                      <a:pt x="9" y="353"/>
                    </a:lnTo>
                    <a:lnTo>
                      <a:pt x="4" y="491"/>
                    </a:lnTo>
                    <a:lnTo>
                      <a:pt x="0" y="627"/>
                    </a:lnTo>
                    <a:lnTo>
                      <a:pt x="33" y="627"/>
                    </a:lnTo>
                    <a:lnTo>
                      <a:pt x="63" y="627"/>
                    </a:lnTo>
                    <a:lnTo>
                      <a:pt x="96" y="629"/>
                    </a:lnTo>
                    <a:lnTo>
                      <a:pt x="128" y="629"/>
                    </a:lnTo>
                    <a:lnTo>
                      <a:pt x="159" y="629"/>
                    </a:lnTo>
                    <a:lnTo>
                      <a:pt x="191" y="629"/>
                    </a:lnTo>
                    <a:lnTo>
                      <a:pt x="222" y="629"/>
                    </a:lnTo>
                    <a:lnTo>
                      <a:pt x="255" y="630"/>
                    </a:lnTo>
                    <a:lnTo>
                      <a:pt x="287" y="630"/>
                    </a:lnTo>
                    <a:lnTo>
                      <a:pt x="318" y="630"/>
                    </a:lnTo>
                    <a:lnTo>
                      <a:pt x="350" y="630"/>
                    </a:lnTo>
                    <a:lnTo>
                      <a:pt x="381" y="632"/>
                    </a:lnTo>
                    <a:lnTo>
                      <a:pt x="413" y="632"/>
                    </a:lnTo>
                    <a:lnTo>
                      <a:pt x="446" y="632"/>
                    </a:lnTo>
                    <a:lnTo>
                      <a:pt x="477" y="633"/>
                    </a:lnTo>
                    <a:lnTo>
                      <a:pt x="509" y="633"/>
                    </a:lnTo>
                    <a:lnTo>
                      <a:pt x="510" y="474"/>
                    </a:lnTo>
                    <a:lnTo>
                      <a:pt x="512" y="316"/>
                    </a:lnTo>
                    <a:lnTo>
                      <a:pt x="513" y="158"/>
                    </a:lnTo>
                    <a:lnTo>
                      <a:pt x="515" y="0"/>
                    </a:lnTo>
                    <a:lnTo>
                      <a:pt x="484" y="6"/>
                    </a:lnTo>
                    <a:lnTo>
                      <a:pt x="453" y="10"/>
                    </a:lnTo>
                    <a:lnTo>
                      <a:pt x="422" y="16"/>
                    </a:lnTo>
                    <a:lnTo>
                      <a:pt x="391" y="20"/>
                    </a:lnTo>
                    <a:lnTo>
                      <a:pt x="359" y="25"/>
                    </a:lnTo>
                    <a:lnTo>
                      <a:pt x="328" y="30"/>
                    </a:lnTo>
                    <a:lnTo>
                      <a:pt x="297" y="35"/>
                    </a:lnTo>
                    <a:lnTo>
                      <a:pt x="266" y="39"/>
                    </a:lnTo>
                    <a:lnTo>
                      <a:pt x="235" y="45"/>
                    </a:lnTo>
                    <a:lnTo>
                      <a:pt x="204" y="51"/>
                    </a:lnTo>
                    <a:lnTo>
                      <a:pt x="173" y="55"/>
                    </a:lnTo>
                    <a:lnTo>
                      <a:pt x="142" y="61"/>
                    </a:lnTo>
                    <a:lnTo>
                      <a:pt x="111" y="65"/>
                    </a:lnTo>
                    <a:lnTo>
                      <a:pt x="80" y="70"/>
                    </a:lnTo>
                    <a:lnTo>
                      <a:pt x="49" y="75"/>
                    </a:lnTo>
                    <a:lnTo>
                      <a:pt x="18" y="80"/>
                    </a:lnTo>
                    <a:close/>
                  </a:path>
                </a:pathLst>
              </a:custGeom>
              <a:solidFill>
                <a:srgbClr val="6B72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82" name="Freeform 55"/>
              <p:cNvSpPr>
                <a:spLocks/>
              </p:cNvSpPr>
              <p:nvPr/>
            </p:nvSpPr>
            <p:spPr bwMode="auto">
              <a:xfrm>
                <a:off x="6775451" y="1703388"/>
                <a:ext cx="269875" cy="284163"/>
              </a:xfrm>
              <a:custGeom>
                <a:avLst/>
                <a:gdLst>
                  <a:gd name="T0" fmla="*/ 2147483647 w 511"/>
                  <a:gd name="T1" fmla="*/ 2147483647 h 536"/>
                  <a:gd name="T2" fmla="*/ 2147483647 w 511"/>
                  <a:gd name="T3" fmla="*/ 2147483647 h 536"/>
                  <a:gd name="T4" fmla="*/ 2147483647 w 511"/>
                  <a:gd name="T5" fmla="*/ 2147483647 h 536"/>
                  <a:gd name="T6" fmla="*/ 2147483647 w 511"/>
                  <a:gd name="T7" fmla="*/ 2147483647 h 536"/>
                  <a:gd name="T8" fmla="*/ 0 w 511"/>
                  <a:gd name="T9" fmla="*/ 2147483647 h 536"/>
                  <a:gd name="T10" fmla="*/ 2147483647 w 511"/>
                  <a:gd name="T11" fmla="*/ 2147483647 h 536"/>
                  <a:gd name="T12" fmla="*/ 2147483647 w 511"/>
                  <a:gd name="T13" fmla="*/ 2147483647 h 536"/>
                  <a:gd name="T14" fmla="*/ 2147483647 w 511"/>
                  <a:gd name="T15" fmla="*/ 2147483647 h 536"/>
                  <a:gd name="T16" fmla="*/ 2147483647 w 511"/>
                  <a:gd name="T17" fmla="*/ 2147483647 h 536"/>
                  <a:gd name="T18" fmla="*/ 2147483647 w 511"/>
                  <a:gd name="T19" fmla="*/ 2147483647 h 536"/>
                  <a:gd name="T20" fmla="*/ 2147483647 w 511"/>
                  <a:gd name="T21" fmla="*/ 2147483647 h 536"/>
                  <a:gd name="T22" fmla="*/ 2147483647 w 511"/>
                  <a:gd name="T23" fmla="*/ 2147483647 h 536"/>
                  <a:gd name="T24" fmla="*/ 2147483647 w 511"/>
                  <a:gd name="T25" fmla="*/ 2147483647 h 536"/>
                  <a:gd name="T26" fmla="*/ 2147483647 w 511"/>
                  <a:gd name="T27" fmla="*/ 2147483647 h 536"/>
                  <a:gd name="T28" fmla="*/ 2147483647 w 511"/>
                  <a:gd name="T29" fmla="*/ 2147483647 h 536"/>
                  <a:gd name="T30" fmla="*/ 2147483647 w 511"/>
                  <a:gd name="T31" fmla="*/ 2147483647 h 536"/>
                  <a:gd name="T32" fmla="*/ 2147483647 w 511"/>
                  <a:gd name="T33" fmla="*/ 2147483647 h 536"/>
                  <a:gd name="T34" fmla="*/ 2147483647 w 511"/>
                  <a:gd name="T35" fmla="*/ 2147483647 h 536"/>
                  <a:gd name="T36" fmla="*/ 2147483647 w 511"/>
                  <a:gd name="T37" fmla="*/ 2147483647 h 536"/>
                  <a:gd name="T38" fmla="*/ 2147483647 w 511"/>
                  <a:gd name="T39" fmla="*/ 2147483647 h 536"/>
                  <a:gd name="T40" fmla="*/ 2147483647 w 511"/>
                  <a:gd name="T41" fmla="*/ 2147483647 h 536"/>
                  <a:gd name="T42" fmla="*/ 2147483647 w 511"/>
                  <a:gd name="T43" fmla="*/ 2147483647 h 536"/>
                  <a:gd name="T44" fmla="*/ 2147483647 w 511"/>
                  <a:gd name="T45" fmla="*/ 2147483647 h 536"/>
                  <a:gd name="T46" fmla="*/ 2147483647 w 511"/>
                  <a:gd name="T47" fmla="*/ 2147483647 h 536"/>
                  <a:gd name="T48" fmla="*/ 2147483647 w 511"/>
                  <a:gd name="T49" fmla="*/ 0 h 536"/>
                  <a:gd name="T50" fmla="*/ 2147483647 w 511"/>
                  <a:gd name="T51" fmla="*/ 2147483647 h 536"/>
                  <a:gd name="T52" fmla="*/ 2147483647 w 511"/>
                  <a:gd name="T53" fmla="*/ 2147483647 h 536"/>
                  <a:gd name="T54" fmla="*/ 2147483647 w 511"/>
                  <a:gd name="T55" fmla="*/ 2147483647 h 536"/>
                  <a:gd name="T56" fmla="*/ 2147483647 w 511"/>
                  <a:gd name="T57" fmla="*/ 2147483647 h 536"/>
                  <a:gd name="T58" fmla="*/ 2147483647 w 511"/>
                  <a:gd name="T59" fmla="*/ 2147483647 h 536"/>
                  <a:gd name="T60" fmla="*/ 2147483647 w 511"/>
                  <a:gd name="T61" fmla="*/ 2147483647 h 536"/>
                  <a:gd name="T62" fmla="*/ 2147483647 w 511"/>
                  <a:gd name="T63" fmla="*/ 2147483647 h 536"/>
                  <a:gd name="T64" fmla="*/ 2147483647 w 511"/>
                  <a:gd name="T65" fmla="*/ 2147483647 h 536"/>
                  <a:gd name="T66" fmla="*/ 2147483647 w 511"/>
                  <a:gd name="T67" fmla="*/ 2147483647 h 536"/>
                  <a:gd name="T68" fmla="*/ 2147483647 w 511"/>
                  <a:gd name="T69" fmla="*/ 2147483647 h 536"/>
                  <a:gd name="T70" fmla="*/ 2147483647 w 511"/>
                  <a:gd name="T71" fmla="*/ 2147483647 h 536"/>
                  <a:gd name="T72" fmla="*/ 2147483647 w 511"/>
                  <a:gd name="T73" fmla="*/ 2147483647 h 536"/>
                  <a:gd name="T74" fmla="*/ 2147483647 w 511"/>
                  <a:gd name="T75" fmla="*/ 2147483647 h 536"/>
                  <a:gd name="T76" fmla="*/ 2147483647 w 511"/>
                  <a:gd name="T77" fmla="*/ 2147483647 h 536"/>
                  <a:gd name="T78" fmla="*/ 2147483647 w 511"/>
                  <a:gd name="T79" fmla="*/ 2147483647 h 536"/>
                  <a:gd name="T80" fmla="*/ 2147483647 w 511"/>
                  <a:gd name="T81" fmla="*/ 2147483647 h 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11"/>
                  <a:gd name="T124" fmla="*/ 0 h 536"/>
                  <a:gd name="T125" fmla="*/ 511 w 511"/>
                  <a:gd name="T126" fmla="*/ 536 h 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11" h="536">
                    <a:moveTo>
                      <a:pt x="21" y="65"/>
                    </a:moveTo>
                    <a:lnTo>
                      <a:pt x="15" y="182"/>
                    </a:lnTo>
                    <a:lnTo>
                      <a:pt x="11" y="298"/>
                    </a:lnTo>
                    <a:lnTo>
                      <a:pt x="5" y="414"/>
                    </a:lnTo>
                    <a:lnTo>
                      <a:pt x="0" y="532"/>
                    </a:lnTo>
                    <a:lnTo>
                      <a:pt x="32" y="532"/>
                    </a:lnTo>
                    <a:lnTo>
                      <a:pt x="63" y="532"/>
                    </a:lnTo>
                    <a:lnTo>
                      <a:pt x="95" y="533"/>
                    </a:lnTo>
                    <a:lnTo>
                      <a:pt x="127" y="533"/>
                    </a:lnTo>
                    <a:lnTo>
                      <a:pt x="158" y="533"/>
                    </a:lnTo>
                    <a:lnTo>
                      <a:pt x="191" y="533"/>
                    </a:lnTo>
                    <a:lnTo>
                      <a:pt x="222" y="533"/>
                    </a:lnTo>
                    <a:lnTo>
                      <a:pt x="254" y="533"/>
                    </a:lnTo>
                    <a:lnTo>
                      <a:pt x="286" y="535"/>
                    </a:lnTo>
                    <a:lnTo>
                      <a:pt x="317" y="535"/>
                    </a:lnTo>
                    <a:lnTo>
                      <a:pt x="350" y="535"/>
                    </a:lnTo>
                    <a:lnTo>
                      <a:pt x="380" y="535"/>
                    </a:lnTo>
                    <a:lnTo>
                      <a:pt x="413" y="535"/>
                    </a:lnTo>
                    <a:lnTo>
                      <a:pt x="445" y="536"/>
                    </a:lnTo>
                    <a:lnTo>
                      <a:pt x="476" y="536"/>
                    </a:lnTo>
                    <a:lnTo>
                      <a:pt x="508" y="536"/>
                    </a:lnTo>
                    <a:lnTo>
                      <a:pt x="508" y="402"/>
                    </a:lnTo>
                    <a:lnTo>
                      <a:pt x="510" y="267"/>
                    </a:lnTo>
                    <a:lnTo>
                      <a:pt x="510" y="134"/>
                    </a:lnTo>
                    <a:lnTo>
                      <a:pt x="511" y="0"/>
                    </a:lnTo>
                    <a:lnTo>
                      <a:pt x="480" y="4"/>
                    </a:lnTo>
                    <a:lnTo>
                      <a:pt x="449" y="9"/>
                    </a:lnTo>
                    <a:lnTo>
                      <a:pt x="418" y="13"/>
                    </a:lnTo>
                    <a:lnTo>
                      <a:pt x="387" y="16"/>
                    </a:lnTo>
                    <a:lnTo>
                      <a:pt x="358" y="20"/>
                    </a:lnTo>
                    <a:lnTo>
                      <a:pt x="327" y="24"/>
                    </a:lnTo>
                    <a:lnTo>
                      <a:pt x="296" y="28"/>
                    </a:lnTo>
                    <a:lnTo>
                      <a:pt x="265" y="32"/>
                    </a:lnTo>
                    <a:lnTo>
                      <a:pt x="234" y="37"/>
                    </a:lnTo>
                    <a:lnTo>
                      <a:pt x="205" y="41"/>
                    </a:lnTo>
                    <a:lnTo>
                      <a:pt x="174" y="45"/>
                    </a:lnTo>
                    <a:lnTo>
                      <a:pt x="143" y="49"/>
                    </a:lnTo>
                    <a:lnTo>
                      <a:pt x="112" y="52"/>
                    </a:lnTo>
                    <a:lnTo>
                      <a:pt x="83" y="56"/>
                    </a:lnTo>
                    <a:lnTo>
                      <a:pt x="52" y="61"/>
                    </a:lnTo>
                    <a:lnTo>
                      <a:pt x="21" y="65"/>
                    </a:lnTo>
                    <a:close/>
                  </a:path>
                </a:pathLst>
              </a:custGeom>
              <a:solidFill>
                <a:srgbClr val="7075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83" name="Freeform 56"/>
              <p:cNvSpPr>
                <a:spLocks/>
              </p:cNvSpPr>
              <p:nvPr/>
            </p:nvSpPr>
            <p:spPr bwMode="auto">
              <a:xfrm>
                <a:off x="6775451" y="1755775"/>
                <a:ext cx="268288" cy="231775"/>
              </a:xfrm>
              <a:custGeom>
                <a:avLst/>
                <a:gdLst>
                  <a:gd name="T0" fmla="*/ 2147483647 w 507"/>
                  <a:gd name="T1" fmla="*/ 2147483647 h 438"/>
                  <a:gd name="T2" fmla="*/ 2147483647 w 507"/>
                  <a:gd name="T3" fmla="*/ 2147483647 h 438"/>
                  <a:gd name="T4" fmla="*/ 2147483647 w 507"/>
                  <a:gd name="T5" fmla="*/ 2147483647 h 438"/>
                  <a:gd name="T6" fmla="*/ 2147483647 w 507"/>
                  <a:gd name="T7" fmla="*/ 2147483647 h 438"/>
                  <a:gd name="T8" fmla="*/ 0 w 507"/>
                  <a:gd name="T9" fmla="*/ 2147483647 h 438"/>
                  <a:gd name="T10" fmla="*/ 2147483647 w 507"/>
                  <a:gd name="T11" fmla="*/ 2147483647 h 438"/>
                  <a:gd name="T12" fmla="*/ 2147483647 w 507"/>
                  <a:gd name="T13" fmla="*/ 2147483647 h 438"/>
                  <a:gd name="T14" fmla="*/ 2147483647 w 507"/>
                  <a:gd name="T15" fmla="*/ 2147483647 h 438"/>
                  <a:gd name="T16" fmla="*/ 2147483647 w 507"/>
                  <a:gd name="T17" fmla="*/ 2147483647 h 438"/>
                  <a:gd name="T18" fmla="*/ 2147483647 w 507"/>
                  <a:gd name="T19" fmla="*/ 2147483647 h 438"/>
                  <a:gd name="T20" fmla="*/ 2147483647 w 507"/>
                  <a:gd name="T21" fmla="*/ 2147483647 h 438"/>
                  <a:gd name="T22" fmla="*/ 2147483647 w 507"/>
                  <a:gd name="T23" fmla="*/ 2147483647 h 438"/>
                  <a:gd name="T24" fmla="*/ 2147483647 w 507"/>
                  <a:gd name="T25" fmla="*/ 2147483647 h 438"/>
                  <a:gd name="T26" fmla="*/ 2147483647 w 507"/>
                  <a:gd name="T27" fmla="*/ 2147483647 h 438"/>
                  <a:gd name="T28" fmla="*/ 2147483647 w 507"/>
                  <a:gd name="T29" fmla="*/ 2147483647 h 438"/>
                  <a:gd name="T30" fmla="*/ 2147483647 w 507"/>
                  <a:gd name="T31" fmla="*/ 2147483647 h 438"/>
                  <a:gd name="T32" fmla="*/ 2147483647 w 507"/>
                  <a:gd name="T33" fmla="*/ 2147483647 h 438"/>
                  <a:gd name="T34" fmla="*/ 2147483647 w 507"/>
                  <a:gd name="T35" fmla="*/ 2147483647 h 438"/>
                  <a:gd name="T36" fmla="*/ 2147483647 w 507"/>
                  <a:gd name="T37" fmla="*/ 2147483647 h 438"/>
                  <a:gd name="T38" fmla="*/ 2147483647 w 507"/>
                  <a:gd name="T39" fmla="*/ 2147483647 h 438"/>
                  <a:gd name="T40" fmla="*/ 2147483647 w 507"/>
                  <a:gd name="T41" fmla="*/ 2147483647 h 438"/>
                  <a:gd name="T42" fmla="*/ 2147483647 w 507"/>
                  <a:gd name="T43" fmla="*/ 2147483647 h 438"/>
                  <a:gd name="T44" fmla="*/ 2147483647 w 507"/>
                  <a:gd name="T45" fmla="*/ 2147483647 h 438"/>
                  <a:gd name="T46" fmla="*/ 2147483647 w 507"/>
                  <a:gd name="T47" fmla="*/ 2147483647 h 438"/>
                  <a:gd name="T48" fmla="*/ 2147483647 w 507"/>
                  <a:gd name="T49" fmla="*/ 0 h 438"/>
                  <a:gd name="T50" fmla="*/ 2147483647 w 507"/>
                  <a:gd name="T51" fmla="*/ 2147483647 h 438"/>
                  <a:gd name="T52" fmla="*/ 2147483647 w 507"/>
                  <a:gd name="T53" fmla="*/ 2147483647 h 438"/>
                  <a:gd name="T54" fmla="*/ 2147483647 w 507"/>
                  <a:gd name="T55" fmla="*/ 2147483647 h 438"/>
                  <a:gd name="T56" fmla="*/ 2147483647 w 507"/>
                  <a:gd name="T57" fmla="*/ 2147483647 h 438"/>
                  <a:gd name="T58" fmla="*/ 2147483647 w 507"/>
                  <a:gd name="T59" fmla="*/ 2147483647 h 438"/>
                  <a:gd name="T60" fmla="*/ 2147483647 w 507"/>
                  <a:gd name="T61" fmla="*/ 2147483647 h 438"/>
                  <a:gd name="T62" fmla="*/ 2147483647 w 507"/>
                  <a:gd name="T63" fmla="*/ 2147483647 h 438"/>
                  <a:gd name="T64" fmla="*/ 2147483647 w 507"/>
                  <a:gd name="T65" fmla="*/ 2147483647 h 438"/>
                  <a:gd name="T66" fmla="*/ 2147483647 w 507"/>
                  <a:gd name="T67" fmla="*/ 2147483647 h 438"/>
                  <a:gd name="T68" fmla="*/ 2147483647 w 507"/>
                  <a:gd name="T69" fmla="*/ 2147483647 h 438"/>
                  <a:gd name="T70" fmla="*/ 2147483647 w 507"/>
                  <a:gd name="T71" fmla="*/ 2147483647 h 438"/>
                  <a:gd name="T72" fmla="*/ 2147483647 w 507"/>
                  <a:gd name="T73" fmla="*/ 2147483647 h 438"/>
                  <a:gd name="T74" fmla="*/ 2147483647 w 507"/>
                  <a:gd name="T75" fmla="*/ 2147483647 h 438"/>
                  <a:gd name="T76" fmla="*/ 2147483647 w 507"/>
                  <a:gd name="T77" fmla="*/ 2147483647 h 438"/>
                  <a:gd name="T78" fmla="*/ 2147483647 w 507"/>
                  <a:gd name="T79" fmla="*/ 2147483647 h 438"/>
                  <a:gd name="T80" fmla="*/ 2147483647 w 507"/>
                  <a:gd name="T81" fmla="*/ 2147483647 h 43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07"/>
                  <a:gd name="T124" fmla="*/ 0 h 438"/>
                  <a:gd name="T125" fmla="*/ 507 w 507"/>
                  <a:gd name="T126" fmla="*/ 438 h 43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07" h="438">
                    <a:moveTo>
                      <a:pt x="22" y="47"/>
                    </a:moveTo>
                    <a:lnTo>
                      <a:pt x="17" y="144"/>
                    </a:lnTo>
                    <a:lnTo>
                      <a:pt x="11" y="240"/>
                    </a:lnTo>
                    <a:lnTo>
                      <a:pt x="6" y="337"/>
                    </a:lnTo>
                    <a:lnTo>
                      <a:pt x="0" y="434"/>
                    </a:lnTo>
                    <a:lnTo>
                      <a:pt x="32" y="434"/>
                    </a:lnTo>
                    <a:lnTo>
                      <a:pt x="63" y="434"/>
                    </a:lnTo>
                    <a:lnTo>
                      <a:pt x="96" y="436"/>
                    </a:lnTo>
                    <a:lnTo>
                      <a:pt x="128" y="436"/>
                    </a:lnTo>
                    <a:lnTo>
                      <a:pt x="159" y="436"/>
                    </a:lnTo>
                    <a:lnTo>
                      <a:pt x="191" y="436"/>
                    </a:lnTo>
                    <a:lnTo>
                      <a:pt x="222" y="436"/>
                    </a:lnTo>
                    <a:lnTo>
                      <a:pt x="254" y="436"/>
                    </a:lnTo>
                    <a:lnTo>
                      <a:pt x="285" y="437"/>
                    </a:lnTo>
                    <a:lnTo>
                      <a:pt x="318" y="437"/>
                    </a:lnTo>
                    <a:lnTo>
                      <a:pt x="349" y="437"/>
                    </a:lnTo>
                    <a:lnTo>
                      <a:pt x="381" y="437"/>
                    </a:lnTo>
                    <a:lnTo>
                      <a:pt x="412" y="437"/>
                    </a:lnTo>
                    <a:lnTo>
                      <a:pt x="444" y="438"/>
                    </a:lnTo>
                    <a:lnTo>
                      <a:pt x="475" y="438"/>
                    </a:lnTo>
                    <a:lnTo>
                      <a:pt x="507" y="438"/>
                    </a:lnTo>
                    <a:lnTo>
                      <a:pt x="507" y="329"/>
                    </a:lnTo>
                    <a:lnTo>
                      <a:pt x="507" y="219"/>
                    </a:lnTo>
                    <a:lnTo>
                      <a:pt x="507" y="109"/>
                    </a:lnTo>
                    <a:lnTo>
                      <a:pt x="507" y="0"/>
                    </a:lnTo>
                    <a:lnTo>
                      <a:pt x="476" y="2"/>
                    </a:lnTo>
                    <a:lnTo>
                      <a:pt x="447" y="5"/>
                    </a:lnTo>
                    <a:lnTo>
                      <a:pt x="416" y="8"/>
                    </a:lnTo>
                    <a:lnTo>
                      <a:pt x="386" y="11"/>
                    </a:lnTo>
                    <a:lnTo>
                      <a:pt x="356" y="15"/>
                    </a:lnTo>
                    <a:lnTo>
                      <a:pt x="326" y="18"/>
                    </a:lnTo>
                    <a:lnTo>
                      <a:pt x="295" y="21"/>
                    </a:lnTo>
                    <a:lnTo>
                      <a:pt x="266" y="23"/>
                    </a:lnTo>
                    <a:lnTo>
                      <a:pt x="235" y="26"/>
                    </a:lnTo>
                    <a:lnTo>
                      <a:pt x="204" y="29"/>
                    </a:lnTo>
                    <a:lnTo>
                      <a:pt x="174" y="32"/>
                    </a:lnTo>
                    <a:lnTo>
                      <a:pt x="143" y="36"/>
                    </a:lnTo>
                    <a:lnTo>
                      <a:pt x="114" y="39"/>
                    </a:lnTo>
                    <a:lnTo>
                      <a:pt x="83" y="42"/>
                    </a:lnTo>
                    <a:lnTo>
                      <a:pt x="53" y="45"/>
                    </a:lnTo>
                    <a:lnTo>
                      <a:pt x="22" y="47"/>
                    </a:lnTo>
                    <a:close/>
                  </a:path>
                </a:pathLst>
              </a:custGeom>
              <a:solidFill>
                <a:srgbClr val="777A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84" name="Freeform 57"/>
              <p:cNvSpPr>
                <a:spLocks/>
              </p:cNvSpPr>
              <p:nvPr/>
            </p:nvSpPr>
            <p:spPr bwMode="auto">
              <a:xfrm>
                <a:off x="6777038" y="1806575"/>
                <a:ext cx="268288" cy="180975"/>
              </a:xfrm>
              <a:custGeom>
                <a:avLst/>
                <a:gdLst>
                  <a:gd name="T0" fmla="*/ 2147483647 w 508"/>
                  <a:gd name="T1" fmla="*/ 2147483647 h 341"/>
                  <a:gd name="T2" fmla="*/ 2147483647 w 508"/>
                  <a:gd name="T3" fmla="*/ 2147483647 h 341"/>
                  <a:gd name="T4" fmla="*/ 2147483647 w 508"/>
                  <a:gd name="T5" fmla="*/ 2147483647 h 341"/>
                  <a:gd name="T6" fmla="*/ 2147483647 w 508"/>
                  <a:gd name="T7" fmla="*/ 2147483647 h 341"/>
                  <a:gd name="T8" fmla="*/ 0 w 508"/>
                  <a:gd name="T9" fmla="*/ 2147483647 h 341"/>
                  <a:gd name="T10" fmla="*/ 2147483647 w 508"/>
                  <a:gd name="T11" fmla="*/ 2147483647 h 341"/>
                  <a:gd name="T12" fmla="*/ 2147483647 w 508"/>
                  <a:gd name="T13" fmla="*/ 2147483647 h 341"/>
                  <a:gd name="T14" fmla="*/ 2147483647 w 508"/>
                  <a:gd name="T15" fmla="*/ 2147483647 h 341"/>
                  <a:gd name="T16" fmla="*/ 2147483647 w 508"/>
                  <a:gd name="T17" fmla="*/ 2147483647 h 341"/>
                  <a:gd name="T18" fmla="*/ 2147483647 w 508"/>
                  <a:gd name="T19" fmla="*/ 2147483647 h 341"/>
                  <a:gd name="T20" fmla="*/ 2147483647 w 508"/>
                  <a:gd name="T21" fmla="*/ 2147483647 h 341"/>
                  <a:gd name="T22" fmla="*/ 2147483647 w 508"/>
                  <a:gd name="T23" fmla="*/ 2147483647 h 341"/>
                  <a:gd name="T24" fmla="*/ 2147483647 w 508"/>
                  <a:gd name="T25" fmla="*/ 2147483647 h 341"/>
                  <a:gd name="T26" fmla="*/ 2147483647 w 508"/>
                  <a:gd name="T27" fmla="*/ 2147483647 h 341"/>
                  <a:gd name="T28" fmla="*/ 2147483647 w 508"/>
                  <a:gd name="T29" fmla="*/ 2147483647 h 341"/>
                  <a:gd name="T30" fmla="*/ 2147483647 w 508"/>
                  <a:gd name="T31" fmla="*/ 2147483647 h 341"/>
                  <a:gd name="T32" fmla="*/ 2147483647 w 508"/>
                  <a:gd name="T33" fmla="*/ 2147483647 h 341"/>
                  <a:gd name="T34" fmla="*/ 2147483647 w 508"/>
                  <a:gd name="T35" fmla="*/ 2147483647 h 341"/>
                  <a:gd name="T36" fmla="*/ 2147483647 w 508"/>
                  <a:gd name="T37" fmla="*/ 2147483647 h 341"/>
                  <a:gd name="T38" fmla="*/ 2147483647 w 508"/>
                  <a:gd name="T39" fmla="*/ 2147483647 h 341"/>
                  <a:gd name="T40" fmla="*/ 2147483647 w 508"/>
                  <a:gd name="T41" fmla="*/ 2147483647 h 341"/>
                  <a:gd name="T42" fmla="*/ 2147483647 w 508"/>
                  <a:gd name="T43" fmla="*/ 2147483647 h 341"/>
                  <a:gd name="T44" fmla="*/ 2147483647 w 508"/>
                  <a:gd name="T45" fmla="*/ 2147483647 h 341"/>
                  <a:gd name="T46" fmla="*/ 2147483647 w 508"/>
                  <a:gd name="T47" fmla="*/ 2147483647 h 341"/>
                  <a:gd name="T48" fmla="*/ 2147483647 w 508"/>
                  <a:gd name="T49" fmla="*/ 0 h 341"/>
                  <a:gd name="T50" fmla="*/ 2147483647 w 508"/>
                  <a:gd name="T51" fmla="*/ 2147483647 h 341"/>
                  <a:gd name="T52" fmla="*/ 2147483647 w 508"/>
                  <a:gd name="T53" fmla="*/ 2147483647 h 341"/>
                  <a:gd name="T54" fmla="*/ 2147483647 w 508"/>
                  <a:gd name="T55" fmla="*/ 2147483647 h 341"/>
                  <a:gd name="T56" fmla="*/ 2147483647 w 508"/>
                  <a:gd name="T57" fmla="*/ 2147483647 h 341"/>
                  <a:gd name="T58" fmla="*/ 2147483647 w 508"/>
                  <a:gd name="T59" fmla="*/ 2147483647 h 341"/>
                  <a:gd name="T60" fmla="*/ 2147483647 w 508"/>
                  <a:gd name="T61" fmla="*/ 2147483647 h 341"/>
                  <a:gd name="T62" fmla="*/ 2147483647 w 508"/>
                  <a:gd name="T63" fmla="*/ 2147483647 h 341"/>
                  <a:gd name="T64" fmla="*/ 2147483647 w 508"/>
                  <a:gd name="T65" fmla="*/ 2147483647 h 341"/>
                  <a:gd name="T66" fmla="*/ 2147483647 w 508"/>
                  <a:gd name="T67" fmla="*/ 2147483647 h 341"/>
                  <a:gd name="T68" fmla="*/ 2147483647 w 508"/>
                  <a:gd name="T69" fmla="*/ 2147483647 h 341"/>
                  <a:gd name="T70" fmla="*/ 2147483647 w 508"/>
                  <a:gd name="T71" fmla="*/ 2147483647 h 341"/>
                  <a:gd name="T72" fmla="*/ 2147483647 w 508"/>
                  <a:gd name="T73" fmla="*/ 2147483647 h 341"/>
                  <a:gd name="T74" fmla="*/ 2147483647 w 508"/>
                  <a:gd name="T75" fmla="*/ 2147483647 h 341"/>
                  <a:gd name="T76" fmla="*/ 2147483647 w 508"/>
                  <a:gd name="T77" fmla="*/ 2147483647 h 341"/>
                  <a:gd name="T78" fmla="*/ 2147483647 w 508"/>
                  <a:gd name="T79" fmla="*/ 2147483647 h 341"/>
                  <a:gd name="T80" fmla="*/ 2147483647 w 508"/>
                  <a:gd name="T81" fmla="*/ 2147483647 h 34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08"/>
                  <a:gd name="T124" fmla="*/ 0 h 341"/>
                  <a:gd name="T125" fmla="*/ 508 w 508"/>
                  <a:gd name="T126" fmla="*/ 341 h 34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08" h="341">
                    <a:moveTo>
                      <a:pt x="26" y="32"/>
                    </a:moveTo>
                    <a:lnTo>
                      <a:pt x="20" y="108"/>
                    </a:lnTo>
                    <a:lnTo>
                      <a:pt x="13" y="184"/>
                    </a:lnTo>
                    <a:lnTo>
                      <a:pt x="7" y="261"/>
                    </a:lnTo>
                    <a:lnTo>
                      <a:pt x="0" y="337"/>
                    </a:lnTo>
                    <a:lnTo>
                      <a:pt x="33" y="337"/>
                    </a:lnTo>
                    <a:lnTo>
                      <a:pt x="64" y="337"/>
                    </a:lnTo>
                    <a:lnTo>
                      <a:pt x="96" y="339"/>
                    </a:lnTo>
                    <a:lnTo>
                      <a:pt x="127" y="339"/>
                    </a:lnTo>
                    <a:lnTo>
                      <a:pt x="159" y="339"/>
                    </a:lnTo>
                    <a:lnTo>
                      <a:pt x="190" y="339"/>
                    </a:lnTo>
                    <a:lnTo>
                      <a:pt x="222" y="339"/>
                    </a:lnTo>
                    <a:lnTo>
                      <a:pt x="255" y="339"/>
                    </a:lnTo>
                    <a:lnTo>
                      <a:pt x="286" y="340"/>
                    </a:lnTo>
                    <a:lnTo>
                      <a:pt x="318" y="340"/>
                    </a:lnTo>
                    <a:lnTo>
                      <a:pt x="349" y="340"/>
                    </a:lnTo>
                    <a:lnTo>
                      <a:pt x="381" y="340"/>
                    </a:lnTo>
                    <a:lnTo>
                      <a:pt x="412" y="340"/>
                    </a:lnTo>
                    <a:lnTo>
                      <a:pt x="445" y="341"/>
                    </a:lnTo>
                    <a:lnTo>
                      <a:pt x="475" y="341"/>
                    </a:lnTo>
                    <a:lnTo>
                      <a:pt x="508" y="341"/>
                    </a:lnTo>
                    <a:lnTo>
                      <a:pt x="506" y="256"/>
                    </a:lnTo>
                    <a:lnTo>
                      <a:pt x="506" y="170"/>
                    </a:lnTo>
                    <a:lnTo>
                      <a:pt x="505" y="85"/>
                    </a:lnTo>
                    <a:lnTo>
                      <a:pt x="504" y="0"/>
                    </a:lnTo>
                    <a:lnTo>
                      <a:pt x="474" y="1"/>
                    </a:lnTo>
                    <a:lnTo>
                      <a:pt x="445" y="4"/>
                    </a:lnTo>
                    <a:lnTo>
                      <a:pt x="414" y="5"/>
                    </a:lnTo>
                    <a:lnTo>
                      <a:pt x="384" y="8"/>
                    </a:lnTo>
                    <a:lnTo>
                      <a:pt x="355" y="9"/>
                    </a:lnTo>
                    <a:lnTo>
                      <a:pt x="325" y="12"/>
                    </a:lnTo>
                    <a:lnTo>
                      <a:pt x="296" y="14"/>
                    </a:lnTo>
                    <a:lnTo>
                      <a:pt x="265" y="16"/>
                    </a:lnTo>
                    <a:lnTo>
                      <a:pt x="235" y="18"/>
                    </a:lnTo>
                    <a:lnTo>
                      <a:pt x="206" y="21"/>
                    </a:lnTo>
                    <a:lnTo>
                      <a:pt x="176" y="22"/>
                    </a:lnTo>
                    <a:lnTo>
                      <a:pt x="145" y="25"/>
                    </a:lnTo>
                    <a:lnTo>
                      <a:pt x="116" y="26"/>
                    </a:lnTo>
                    <a:lnTo>
                      <a:pt x="86" y="28"/>
                    </a:lnTo>
                    <a:lnTo>
                      <a:pt x="55" y="31"/>
                    </a:lnTo>
                    <a:lnTo>
                      <a:pt x="26" y="32"/>
                    </a:lnTo>
                    <a:close/>
                  </a:path>
                </a:pathLst>
              </a:custGeom>
              <a:solidFill>
                <a:srgbClr val="7A7C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85" name="Freeform 58"/>
              <p:cNvSpPr>
                <a:spLocks/>
              </p:cNvSpPr>
              <p:nvPr/>
            </p:nvSpPr>
            <p:spPr bwMode="auto">
              <a:xfrm>
                <a:off x="6777038" y="1858963"/>
                <a:ext cx="268288" cy="130175"/>
              </a:xfrm>
              <a:custGeom>
                <a:avLst/>
                <a:gdLst>
                  <a:gd name="T0" fmla="*/ 2147483647 w 507"/>
                  <a:gd name="T1" fmla="*/ 2147483647 h 246"/>
                  <a:gd name="T2" fmla="*/ 2147483647 w 507"/>
                  <a:gd name="T3" fmla="*/ 2147483647 h 246"/>
                  <a:gd name="T4" fmla="*/ 2147483647 w 507"/>
                  <a:gd name="T5" fmla="*/ 2147483647 h 246"/>
                  <a:gd name="T6" fmla="*/ 2147483647 w 507"/>
                  <a:gd name="T7" fmla="*/ 2147483647 h 246"/>
                  <a:gd name="T8" fmla="*/ 0 w 507"/>
                  <a:gd name="T9" fmla="*/ 2147483647 h 246"/>
                  <a:gd name="T10" fmla="*/ 2147483647 w 507"/>
                  <a:gd name="T11" fmla="*/ 2147483647 h 246"/>
                  <a:gd name="T12" fmla="*/ 2147483647 w 507"/>
                  <a:gd name="T13" fmla="*/ 2147483647 h 246"/>
                  <a:gd name="T14" fmla="*/ 2147483647 w 507"/>
                  <a:gd name="T15" fmla="*/ 2147483647 h 246"/>
                  <a:gd name="T16" fmla="*/ 2147483647 w 507"/>
                  <a:gd name="T17" fmla="*/ 2147483647 h 246"/>
                  <a:gd name="T18" fmla="*/ 2147483647 w 507"/>
                  <a:gd name="T19" fmla="*/ 2147483647 h 246"/>
                  <a:gd name="T20" fmla="*/ 2147483647 w 507"/>
                  <a:gd name="T21" fmla="*/ 2147483647 h 246"/>
                  <a:gd name="T22" fmla="*/ 2147483647 w 507"/>
                  <a:gd name="T23" fmla="*/ 2147483647 h 246"/>
                  <a:gd name="T24" fmla="*/ 2147483647 w 507"/>
                  <a:gd name="T25" fmla="*/ 2147483647 h 246"/>
                  <a:gd name="T26" fmla="*/ 2147483647 w 507"/>
                  <a:gd name="T27" fmla="*/ 2147483647 h 246"/>
                  <a:gd name="T28" fmla="*/ 2147483647 w 507"/>
                  <a:gd name="T29" fmla="*/ 2147483647 h 246"/>
                  <a:gd name="T30" fmla="*/ 2147483647 w 507"/>
                  <a:gd name="T31" fmla="*/ 2147483647 h 246"/>
                  <a:gd name="T32" fmla="*/ 2147483647 w 507"/>
                  <a:gd name="T33" fmla="*/ 2147483647 h 246"/>
                  <a:gd name="T34" fmla="*/ 2147483647 w 507"/>
                  <a:gd name="T35" fmla="*/ 2147483647 h 246"/>
                  <a:gd name="T36" fmla="*/ 2147483647 w 507"/>
                  <a:gd name="T37" fmla="*/ 2147483647 h 246"/>
                  <a:gd name="T38" fmla="*/ 2147483647 w 507"/>
                  <a:gd name="T39" fmla="*/ 2147483647 h 246"/>
                  <a:gd name="T40" fmla="*/ 2147483647 w 507"/>
                  <a:gd name="T41" fmla="*/ 2147483647 h 246"/>
                  <a:gd name="T42" fmla="*/ 2147483647 w 507"/>
                  <a:gd name="T43" fmla="*/ 2147483647 h 246"/>
                  <a:gd name="T44" fmla="*/ 2147483647 w 507"/>
                  <a:gd name="T45" fmla="*/ 2147483647 h 246"/>
                  <a:gd name="T46" fmla="*/ 2147483647 w 507"/>
                  <a:gd name="T47" fmla="*/ 2147483647 h 246"/>
                  <a:gd name="T48" fmla="*/ 2147483647 w 507"/>
                  <a:gd name="T49" fmla="*/ 0 h 246"/>
                  <a:gd name="T50" fmla="*/ 2147483647 w 507"/>
                  <a:gd name="T51" fmla="*/ 2147483647 h 246"/>
                  <a:gd name="T52" fmla="*/ 2147483647 w 507"/>
                  <a:gd name="T53" fmla="*/ 2147483647 h 246"/>
                  <a:gd name="T54" fmla="*/ 2147483647 w 507"/>
                  <a:gd name="T55" fmla="*/ 2147483647 h 246"/>
                  <a:gd name="T56" fmla="*/ 2147483647 w 507"/>
                  <a:gd name="T57" fmla="*/ 2147483647 h 246"/>
                  <a:gd name="T58" fmla="*/ 2147483647 w 507"/>
                  <a:gd name="T59" fmla="*/ 2147483647 h 246"/>
                  <a:gd name="T60" fmla="*/ 2147483647 w 507"/>
                  <a:gd name="T61" fmla="*/ 2147483647 h 246"/>
                  <a:gd name="T62" fmla="*/ 2147483647 w 507"/>
                  <a:gd name="T63" fmla="*/ 2147483647 h 246"/>
                  <a:gd name="T64" fmla="*/ 2147483647 w 507"/>
                  <a:gd name="T65" fmla="*/ 2147483647 h 246"/>
                  <a:gd name="T66" fmla="*/ 2147483647 w 507"/>
                  <a:gd name="T67" fmla="*/ 2147483647 h 246"/>
                  <a:gd name="T68" fmla="*/ 2147483647 w 507"/>
                  <a:gd name="T69" fmla="*/ 2147483647 h 246"/>
                  <a:gd name="T70" fmla="*/ 2147483647 w 507"/>
                  <a:gd name="T71" fmla="*/ 2147483647 h 246"/>
                  <a:gd name="T72" fmla="*/ 2147483647 w 507"/>
                  <a:gd name="T73" fmla="*/ 2147483647 h 246"/>
                  <a:gd name="T74" fmla="*/ 2147483647 w 507"/>
                  <a:gd name="T75" fmla="*/ 2147483647 h 246"/>
                  <a:gd name="T76" fmla="*/ 2147483647 w 507"/>
                  <a:gd name="T77" fmla="*/ 2147483647 h 246"/>
                  <a:gd name="T78" fmla="*/ 2147483647 w 507"/>
                  <a:gd name="T79" fmla="*/ 2147483647 h 246"/>
                  <a:gd name="T80" fmla="*/ 2147483647 w 507"/>
                  <a:gd name="T81" fmla="*/ 2147483647 h 24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07"/>
                  <a:gd name="T124" fmla="*/ 0 h 246"/>
                  <a:gd name="T125" fmla="*/ 507 w 507"/>
                  <a:gd name="T126" fmla="*/ 246 h 24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07" h="246">
                    <a:moveTo>
                      <a:pt x="28" y="18"/>
                    </a:moveTo>
                    <a:lnTo>
                      <a:pt x="21" y="74"/>
                    </a:lnTo>
                    <a:lnTo>
                      <a:pt x="14" y="129"/>
                    </a:lnTo>
                    <a:lnTo>
                      <a:pt x="7" y="185"/>
                    </a:lnTo>
                    <a:lnTo>
                      <a:pt x="0" y="242"/>
                    </a:lnTo>
                    <a:lnTo>
                      <a:pt x="32" y="242"/>
                    </a:lnTo>
                    <a:lnTo>
                      <a:pt x="63" y="242"/>
                    </a:lnTo>
                    <a:lnTo>
                      <a:pt x="95" y="243"/>
                    </a:lnTo>
                    <a:lnTo>
                      <a:pt x="126" y="243"/>
                    </a:lnTo>
                    <a:lnTo>
                      <a:pt x="159" y="243"/>
                    </a:lnTo>
                    <a:lnTo>
                      <a:pt x="190" y="243"/>
                    </a:lnTo>
                    <a:lnTo>
                      <a:pt x="222" y="243"/>
                    </a:lnTo>
                    <a:lnTo>
                      <a:pt x="253" y="243"/>
                    </a:lnTo>
                    <a:lnTo>
                      <a:pt x="285" y="244"/>
                    </a:lnTo>
                    <a:lnTo>
                      <a:pt x="316" y="244"/>
                    </a:lnTo>
                    <a:lnTo>
                      <a:pt x="348" y="244"/>
                    </a:lnTo>
                    <a:lnTo>
                      <a:pt x="379" y="244"/>
                    </a:lnTo>
                    <a:lnTo>
                      <a:pt x="412" y="244"/>
                    </a:lnTo>
                    <a:lnTo>
                      <a:pt x="444" y="246"/>
                    </a:lnTo>
                    <a:lnTo>
                      <a:pt x="475" y="246"/>
                    </a:lnTo>
                    <a:lnTo>
                      <a:pt x="507" y="246"/>
                    </a:lnTo>
                    <a:lnTo>
                      <a:pt x="506" y="184"/>
                    </a:lnTo>
                    <a:lnTo>
                      <a:pt x="503" y="122"/>
                    </a:lnTo>
                    <a:lnTo>
                      <a:pt x="502" y="62"/>
                    </a:lnTo>
                    <a:lnTo>
                      <a:pt x="500" y="0"/>
                    </a:lnTo>
                    <a:lnTo>
                      <a:pt x="471" y="1"/>
                    </a:lnTo>
                    <a:lnTo>
                      <a:pt x="441" y="2"/>
                    </a:lnTo>
                    <a:lnTo>
                      <a:pt x="412" y="2"/>
                    </a:lnTo>
                    <a:lnTo>
                      <a:pt x="382" y="4"/>
                    </a:lnTo>
                    <a:lnTo>
                      <a:pt x="353" y="5"/>
                    </a:lnTo>
                    <a:lnTo>
                      <a:pt x="323" y="7"/>
                    </a:lnTo>
                    <a:lnTo>
                      <a:pt x="294" y="8"/>
                    </a:lnTo>
                    <a:lnTo>
                      <a:pt x="264" y="8"/>
                    </a:lnTo>
                    <a:lnTo>
                      <a:pt x="235" y="9"/>
                    </a:lnTo>
                    <a:lnTo>
                      <a:pt x="205" y="11"/>
                    </a:lnTo>
                    <a:lnTo>
                      <a:pt x="175" y="12"/>
                    </a:lnTo>
                    <a:lnTo>
                      <a:pt x="146" y="14"/>
                    </a:lnTo>
                    <a:lnTo>
                      <a:pt x="116" y="15"/>
                    </a:lnTo>
                    <a:lnTo>
                      <a:pt x="87" y="15"/>
                    </a:lnTo>
                    <a:lnTo>
                      <a:pt x="57" y="16"/>
                    </a:lnTo>
                    <a:lnTo>
                      <a:pt x="28" y="18"/>
                    </a:lnTo>
                    <a:close/>
                  </a:path>
                </a:pathLst>
              </a:custGeom>
              <a:solidFill>
                <a:srgbClr val="7F82A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86" name="Freeform 59"/>
              <p:cNvSpPr>
                <a:spLocks/>
              </p:cNvSpPr>
              <p:nvPr/>
            </p:nvSpPr>
            <p:spPr bwMode="auto">
              <a:xfrm>
                <a:off x="6778626" y="1909763"/>
                <a:ext cx="266700" cy="79375"/>
              </a:xfrm>
              <a:custGeom>
                <a:avLst/>
                <a:gdLst>
                  <a:gd name="T0" fmla="*/ 2147483647 w 506"/>
                  <a:gd name="T1" fmla="*/ 2147483647 h 148"/>
                  <a:gd name="T2" fmla="*/ 2147483647 w 506"/>
                  <a:gd name="T3" fmla="*/ 2147483647 h 148"/>
                  <a:gd name="T4" fmla="*/ 2147483647 w 506"/>
                  <a:gd name="T5" fmla="*/ 2147483647 h 148"/>
                  <a:gd name="T6" fmla="*/ 2147483647 w 506"/>
                  <a:gd name="T7" fmla="*/ 2147483647 h 148"/>
                  <a:gd name="T8" fmla="*/ 0 w 506"/>
                  <a:gd name="T9" fmla="*/ 2147483647 h 148"/>
                  <a:gd name="T10" fmla="*/ 2147483647 w 506"/>
                  <a:gd name="T11" fmla="*/ 2147483647 h 148"/>
                  <a:gd name="T12" fmla="*/ 2147483647 w 506"/>
                  <a:gd name="T13" fmla="*/ 2147483647 h 148"/>
                  <a:gd name="T14" fmla="*/ 2147483647 w 506"/>
                  <a:gd name="T15" fmla="*/ 2147483647 h 148"/>
                  <a:gd name="T16" fmla="*/ 2147483647 w 506"/>
                  <a:gd name="T17" fmla="*/ 2147483647 h 148"/>
                  <a:gd name="T18" fmla="*/ 2147483647 w 506"/>
                  <a:gd name="T19" fmla="*/ 2147483647 h 148"/>
                  <a:gd name="T20" fmla="*/ 2147483647 w 506"/>
                  <a:gd name="T21" fmla="*/ 2147483647 h 148"/>
                  <a:gd name="T22" fmla="*/ 2147483647 w 506"/>
                  <a:gd name="T23" fmla="*/ 2147483647 h 148"/>
                  <a:gd name="T24" fmla="*/ 2147483647 w 506"/>
                  <a:gd name="T25" fmla="*/ 2147483647 h 148"/>
                  <a:gd name="T26" fmla="*/ 2147483647 w 506"/>
                  <a:gd name="T27" fmla="*/ 2147483647 h 148"/>
                  <a:gd name="T28" fmla="*/ 2147483647 w 506"/>
                  <a:gd name="T29" fmla="*/ 2147483647 h 148"/>
                  <a:gd name="T30" fmla="*/ 2147483647 w 506"/>
                  <a:gd name="T31" fmla="*/ 2147483647 h 148"/>
                  <a:gd name="T32" fmla="*/ 2147483647 w 506"/>
                  <a:gd name="T33" fmla="*/ 2147483647 h 148"/>
                  <a:gd name="T34" fmla="*/ 2147483647 w 506"/>
                  <a:gd name="T35" fmla="*/ 2147483647 h 148"/>
                  <a:gd name="T36" fmla="*/ 2147483647 w 506"/>
                  <a:gd name="T37" fmla="*/ 2147483647 h 148"/>
                  <a:gd name="T38" fmla="*/ 2147483647 w 506"/>
                  <a:gd name="T39" fmla="*/ 2147483647 h 148"/>
                  <a:gd name="T40" fmla="*/ 2147483647 w 506"/>
                  <a:gd name="T41" fmla="*/ 2147483647 h 148"/>
                  <a:gd name="T42" fmla="*/ 2147483647 w 506"/>
                  <a:gd name="T43" fmla="*/ 2147483647 h 148"/>
                  <a:gd name="T44" fmla="*/ 2147483647 w 506"/>
                  <a:gd name="T45" fmla="*/ 2147483647 h 148"/>
                  <a:gd name="T46" fmla="*/ 2147483647 w 506"/>
                  <a:gd name="T47" fmla="*/ 2147483647 h 148"/>
                  <a:gd name="T48" fmla="*/ 2147483647 w 506"/>
                  <a:gd name="T49" fmla="*/ 0 h 148"/>
                  <a:gd name="T50" fmla="*/ 2147483647 w 506"/>
                  <a:gd name="T51" fmla="*/ 0 h 148"/>
                  <a:gd name="T52" fmla="*/ 2147483647 w 506"/>
                  <a:gd name="T53" fmla="*/ 0 h 148"/>
                  <a:gd name="T54" fmla="*/ 2147483647 w 506"/>
                  <a:gd name="T55" fmla="*/ 0 h 148"/>
                  <a:gd name="T56" fmla="*/ 2147483647 w 506"/>
                  <a:gd name="T57" fmla="*/ 0 h 148"/>
                  <a:gd name="T58" fmla="*/ 2147483647 w 506"/>
                  <a:gd name="T59" fmla="*/ 0 h 148"/>
                  <a:gd name="T60" fmla="*/ 2147483647 w 506"/>
                  <a:gd name="T61" fmla="*/ 0 h 148"/>
                  <a:gd name="T62" fmla="*/ 2147483647 w 506"/>
                  <a:gd name="T63" fmla="*/ 0 h 148"/>
                  <a:gd name="T64" fmla="*/ 2147483647 w 506"/>
                  <a:gd name="T65" fmla="*/ 0 h 148"/>
                  <a:gd name="T66" fmla="*/ 2147483647 w 506"/>
                  <a:gd name="T67" fmla="*/ 2147483647 h 148"/>
                  <a:gd name="T68" fmla="*/ 2147483647 w 506"/>
                  <a:gd name="T69" fmla="*/ 2147483647 h 148"/>
                  <a:gd name="T70" fmla="*/ 2147483647 w 506"/>
                  <a:gd name="T71" fmla="*/ 2147483647 h 148"/>
                  <a:gd name="T72" fmla="*/ 2147483647 w 506"/>
                  <a:gd name="T73" fmla="*/ 2147483647 h 148"/>
                  <a:gd name="T74" fmla="*/ 2147483647 w 506"/>
                  <a:gd name="T75" fmla="*/ 2147483647 h 148"/>
                  <a:gd name="T76" fmla="*/ 2147483647 w 506"/>
                  <a:gd name="T77" fmla="*/ 2147483647 h 148"/>
                  <a:gd name="T78" fmla="*/ 2147483647 w 506"/>
                  <a:gd name="T79" fmla="*/ 2147483647 h 148"/>
                  <a:gd name="T80" fmla="*/ 2147483647 w 506"/>
                  <a:gd name="T81" fmla="*/ 2147483647 h 14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06"/>
                  <a:gd name="T124" fmla="*/ 0 h 148"/>
                  <a:gd name="T125" fmla="*/ 506 w 506"/>
                  <a:gd name="T126" fmla="*/ 148 h 14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06" h="148">
                    <a:moveTo>
                      <a:pt x="31" y="1"/>
                    </a:moveTo>
                    <a:lnTo>
                      <a:pt x="24" y="37"/>
                    </a:lnTo>
                    <a:lnTo>
                      <a:pt x="16" y="73"/>
                    </a:lnTo>
                    <a:lnTo>
                      <a:pt x="7" y="108"/>
                    </a:lnTo>
                    <a:lnTo>
                      <a:pt x="0" y="145"/>
                    </a:lnTo>
                    <a:lnTo>
                      <a:pt x="33" y="145"/>
                    </a:lnTo>
                    <a:lnTo>
                      <a:pt x="63" y="145"/>
                    </a:lnTo>
                    <a:lnTo>
                      <a:pt x="96" y="145"/>
                    </a:lnTo>
                    <a:lnTo>
                      <a:pt x="127" y="146"/>
                    </a:lnTo>
                    <a:lnTo>
                      <a:pt x="159" y="146"/>
                    </a:lnTo>
                    <a:lnTo>
                      <a:pt x="190" y="146"/>
                    </a:lnTo>
                    <a:lnTo>
                      <a:pt x="222" y="146"/>
                    </a:lnTo>
                    <a:lnTo>
                      <a:pt x="253" y="146"/>
                    </a:lnTo>
                    <a:lnTo>
                      <a:pt x="286" y="146"/>
                    </a:lnTo>
                    <a:lnTo>
                      <a:pt x="316" y="146"/>
                    </a:lnTo>
                    <a:lnTo>
                      <a:pt x="349" y="146"/>
                    </a:lnTo>
                    <a:lnTo>
                      <a:pt x="380" y="146"/>
                    </a:lnTo>
                    <a:lnTo>
                      <a:pt x="412" y="148"/>
                    </a:lnTo>
                    <a:lnTo>
                      <a:pt x="443" y="148"/>
                    </a:lnTo>
                    <a:lnTo>
                      <a:pt x="475" y="148"/>
                    </a:lnTo>
                    <a:lnTo>
                      <a:pt x="506" y="148"/>
                    </a:lnTo>
                    <a:lnTo>
                      <a:pt x="503" y="111"/>
                    </a:lnTo>
                    <a:lnTo>
                      <a:pt x="502" y="73"/>
                    </a:lnTo>
                    <a:lnTo>
                      <a:pt x="499" y="37"/>
                    </a:lnTo>
                    <a:lnTo>
                      <a:pt x="496" y="0"/>
                    </a:lnTo>
                    <a:lnTo>
                      <a:pt x="467" y="0"/>
                    </a:lnTo>
                    <a:lnTo>
                      <a:pt x="439" y="0"/>
                    </a:lnTo>
                    <a:lnTo>
                      <a:pt x="409" y="0"/>
                    </a:lnTo>
                    <a:lnTo>
                      <a:pt x="380" y="0"/>
                    </a:lnTo>
                    <a:lnTo>
                      <a:pt x="352" y="0"/>
                    </a:lnTo>
                    <a:lnTo>
                      <a:pt x="322" y="0"/>
                    </a:lnTo>
                    <a:lnTo>
                      <a:pt x="293" y="0"/>
                    </a:lnTo>
                    <a:lnTo>
                      <a:pt x="264" y="0"/>
                    </a:lnTo>
                    <a:lnTo>
                      <a:pt x="235" y="1"/>
                    </a:lnTo>
                    <a:lnTo>
                      <a:pt x="205" y="1"/>
                    </a:lnTo>
                    <a:lnTo>
                      <a:pt x="176" y="1"/>
                    </a:lnTo>
                    <a:lnTo>
                      <a:pt x="148" y="1"/>
                    </a:lnTo>
                    <a:lnTo>
                      <a:pt x="118" y="1"/>
                    </a:lnTo>
                    <a:lnTo>
                      <a:pt x="89" y="1"/>
                    </a:lnTo>
                    <a:lnTo>
                      <a:pt x="61" y="1"/>
                    </a:lnTo>
                    <a:lnTo>
                      <a:pt x="31" y="1"/>
                    </a:lnTo>
                    <a:close/>
                  </a:path>
                </a:pathLst>
              </a:custGeom>
              <a:solidFill>
                <a:srgbClr val="8487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87" name="Freeform 60"/>
              <p:cNvSpPr>
                <a:spLocks/>
              </p:cNvSpPr>
              <p:nvPr/>
            </p:nvSpPr>
            <p:spPr bwMode="auto">
              <a:xfrm>
                <a:off x="6778626" y="1954213"/>
                <a:ext cx="268288" cy="34925"/>
              </a:xfrm>
              <a:custGeom>
                <a:avLst/>
                <a:gdLst>
                  <a:gd name="T0" fmla="*/ 2147483647 w 506"/>
                  <a:gd name="T1" fmla="*/ 0 h 66"/>
                  <a:gd name="T2" fmla="*/ 0 w 506"/>
                  <a:gd name="T3" fmla="*/ 2147483647 h 66"/>
                  <a:gd name="T4" fmla="*/ 2147483647 w 506"/>
                  <a:gd name="T5" fmla="*/ 2147483647 h 66"/>
                  <a:gd name="T6" fmla="*/ 2147483647 w 506"/>
                  <a:gd name="T7" fmla="*/ 2147483647 h 66"/>
                  <a:gd name="T8" fmla="*/ 2147483647 w 506"/>
                  <a:gd name="T9" fmla="*/ 0 h 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06"/>
                  <a:gd name="T16" fmla="*/ 0 h 66"/>
                  <a:gd name="T17" fmla="*/ 506 w 506"/>
                  <a:gd name="T18" fmla="*/ 66 h 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06" h="66">
                    <a:moveTo>
                      <a:pt x="33" y="0"/>
                    </a:moveTo>
                    <a:lnTo>
                      <a:pt x="0" y="63"/>
                    </a:lnTo>
                    <a:lnTo>
                      <a:pt x="506" y="66"/>
                    </a:lnTo>
                    <a:lnTo>
                      <a:pt x="493" y="14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88" name="Freeform 61"/>
              <p:cNvSpPr>
                <a:spLocks/>
              </p:cNvSpPr>
              <p:nvPr/>
            </p:nvSpPr>
            <p:spPr bwMode="auto">
              <a:xfrm>
                <a:off x="6243638" y="1250950"/>
                <a:ext cx="47625" cy="742950"/>
              </a:xfrm>
              <a:custGeom>
                <a:avLst/>
                <a:gdLst>
                  <a:gd name="T0" fmla="*/ 0 w 89"/>
                  <a:gd name="T1" fmla="*/ 2147483647 h 1404"/>
                  <a:gd name="T2" fmla="*/ 2147483647 w 89"/>
                  <a:gd name="T3" fmla="*/ 2147483647 h 1404"/>
                  <a:gd name="T4" fmla="*/ 2147483647 w 89"/>
                  <a:gd name="T5" fmla="*/ 2147483647 h 1404"/>
                  <a:gd name="T6" fmla="*/ 2147483647 w 89"/>
                  <a:gd name="T7" fmla="*/ 0 h 1404"/>
                  <a:gd name="T8" fmla="*/ 0 w 89"/>
                  <a:gd name="T9" fmla="*/ 2147483647 h 14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9"/>
                  <a:gd name="T16" fmla="*/ 0 h 1404"/>
                  <a:gd name="T17" fmla="*/ 89 w 89"/>
                  <a:gd name="T18" fmla="*/ 1404 h 14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9" h="1404">
                    <a:moveTo>
                      <a:pt x="0" y="32"/>
                    </a:moveTo>
                    <a:lnTo>
                      <a:pt x="6" y="1394"/>
                    </a:lnTo>
                    <a:lnTo>
                      <a:pt x="89" y="1404"/>
                    </a:lnTo>
                    <a:lnTo>
                      <a:pt x="79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89" name="Freeform 62"/>
              <p:cNvSpPr>
                <a:spLocks/>
              </p:cNvSpPr>
              <p:nvPr/>
            </p:nvSpPr>
            <p:spPr bwMode="auto">
              <a:xfrm>
                <a:off x="6245226" y="1312863"/>
                <a:ext cx="44450" cy="681038"/>
              </a:xfrm>
              <a:custGeom>
                <a:avLst/>
                <a:gdLst>
                  <a:gd name="T0" fmla="*/ 0 w 83"/>
                  <a:gd name="T1" fmla="*/ 2147483647 h 1287"/>
                  <a:gd name="T2" fmla="*/ 2147483647 w 83"/>
                  <a:gd name="T3" fmla="*/ 2147483647 h 1287"/>
                  <a:gd name="T4" fmla="*/ 2147483647 w 83"/>
                  <a:gd name="T5" fmla="*/ 2147483647 h 1287"/>
                  <a:gd name="T6" fmla="*/ 2147483647 w 83"/>
                  <a:gd name="T7" fmla="*/ 2147483647 h 1287"/>
                  <a:gd name="T8" fmla="*/ 2147483647 w 83"/>
                  <a:gd name="T9" fmla="*/ 2147483647 h 1287"/>
                  <a:gd name="T10" fmla="*/ 2147483647 w 83"/>
                  <a:gd name="T11" fmla="*/ 2147483647 h 1287"/>
                  <a:gd name="T12" fmla="*/ 2147483647 w 83"/>
                  <a:gd name="T13" fmla="*/ 2147483647 h 1287"/>
                  <a:gd name="T14" fmla="*/ 2147483647 w 83"/>
                  <a:gd name="T15" fmla="*/ 2147483647 h 1287"/>
                  <a:gd name="T16" fmla="*/ 2147483647 w 83"/>
                  <a:gd name="T17" fmla="*/ 2147483647 h 1287"/>
                  <a:gd name="T18" fmla="*/ 2147483647 w 83"/>
                  <a:gd name="T19" fmla="*/ 2147483647 h 1287"/>
                  <a:gd name="T20" fmla="*/ 2147483647 w 83"/>
                  <a:gd name="T21" fmla="*/ 2147483647 h 1287"/>
                  <a:gd name="T22" fmla="*/ 2147483647 w 83"/>
                  <a:gd name="T23" fmla="*/ 2147483647 h 1287"/>
                  <a:gd name="T24" fmla="*/ 2147483647 w 83"/>
                  <a:gd name="T25" fmla="*/ 2147483647 h 1287"/>
                  <a:gd name="T26" fmla="*/ 2147483647 w 83"/>
                  <a:gd name="T27" fmla="*/ 2147483647 h 1287"/>
                  <a:gd name="T28" fmla="*/ 2147483647 w 83"/>
                  <a:gd name="T29" fmla="*/ 2147483647 h 1287"/>
                  <a:gd name="T30" fmla="*/ 2147483647 w 83"/>
                  <a:gd name="T31" fmla="*/ 2147483647 h 1287"/>
                  <a:gd name="T32" fmla="*/ 2147483647 w 83"/>
                  <a:gd name="T33" fmla="*/ 0 h 1287"/>
                  <a:gd name="T34" fmla="*/ 2147483647 w 83"/>
                  <a:gd name="T35" fmla="*/ 2147483647 h 1287"/>
                  <a:gd name="T36" fmla="*/ 2147483647 w 83"/>
                  <a:gd name="T37" fmla="*/ 2147483647 h 1287"/>
                  <a:gd name="T38" fmla="*/ 2147483647 w 83"/>
                  <a:gd name="T39" fmla="*/ 2147483647 h 1287"/>
                  <a:gd name="T40" fmla="*/ 2147483647 w 83"/>
                  <a:gd name="T41" fmla="*/ 2147483647 h 1287"/>
                  <a:gd name="T42" fmla="*/ 2147483647 w 83"/>
                  <a:gd name="T43" fmla="*/ 2147483647 h 1287"/>
                  <a:gd name="T44" fmla="*/ 2147483647 w 83"/>
                  <a:gd name="T45" fmla="*/ 2147483647 h 1287"/>
                  <a:gd name="T46" fmla="*/ 2147483647 w 83"/>
                  <a:gd name="T47" fmla="*/ 2147483647 h 1287"/>
                  <a:gd name="T48" fmla="*/ 0 w 83"/>
                  <a:gd name="T49" fmla="*/ 2147483647 h 12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3"/>
                  <a:gd name="T76" fmla="*/ 0 h 1287"/>
                  <a:gd name="T77" fmla="*/ 83 w 83"/>
                  <a:gd name="T78" fmla="*/ 1287 h 128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3" h="1287">
                    <a:moveTo>
                      <a:pt x="0" y="28"/>
                    </a:moveTo>
                    <a:lnTo>
                      <a:pt x="1" y="341"/>
                    </a:lnTo>
                    <a:lnTo>
                      <a:pt x="1" y="653"/>
                    </a:lnTo>
                    <a:lnTo>
                      <a:pt x="1" y="965"/>
                    </a:lnTo>
                    <a:lnTo>
                      <a:pt x="1" y="1277"/>
                    </a:lnTo>
                    <a:lnTo>
                      <a:pt x="11" y="1279"/>
                    </a:lnTo>
                    <a:lnTo>
                      <a:pt x="22" y="1280"/>
                    </a:lnTo>
                    <a:lnTo>
                      <a:pt x="32" y="1281"/>
                    </a:lnTo>
                    <a:lnTo>
                      <a:pt x="42" y="1281"/>
                    </a:lnTo>
                    <a:lnTo>
                      <a:pt x="53" y="1283"/>
                    </a:lnTo>
                    <a:lnTo>
                      <a:pt x="63" y="1284"/>
                    </a:lnTo>
                    <a:lnTo>
                      <a:pt x="73" y="1286"/>
                    </a:lnTo>
                    <a:lnTo>
                      <a:pt x="83" y="1287"/>
                    </a:lnTo>
                    <a:lnTo>
                      <a:pt x="81" y="965"/>
                    </a:lnTo>
                    <a:lnTo>
                      <a:pt x="79" y="643"/>
                    </a:lnTo>
                    <a:lnTo>
                      <a:pt x="77" y="322"/>
                    </a:lnTo>
                    <a:lnTo>
                      <a:pt x="74" y="0"/>
                    </a:lnTo>
                    <a:lnTo>
                      <a:pt x="65" y="3"/>
                    </a:lnTo>
                    <a:lnTo>
                      <a:pt x="56" y="7"/>
                    </a:lnTo>
                    <a:lnTo>
                      <a:pt x="46" y="10"/>
                    </a:lnTo>
                    <a:lnTo>
                      <a:pt x="36" y="14"/>
                    </a:lnTo>
                    <a:lnTo>
                      <a:pt x="27" y="17"/>
                    </a:lnTo>
                    <a:lnTo>
                      <a:pt x="18" y="21"/>
                    </a:lnTo>
                    <a:lnTo>
                      <a:pt x="8" y="24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5E66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90" name="Freeform 63"/>
              <p:cNvSpPr>
                <a:spLocks/>
              </p:cNvSpPr>
              <p:nvPr/>
            </p:nvSpPr>
            <p:spPr bwMode="auto">
              <a:xfrm>
                <a:off x="6246813" y="1374775"/>
                <a:ext cx="41275" cy="619125"/>
              </a:xfrm>
              <a:custGeom>
                <a:avLst/>
                <a:gdLst>
                  <a:gd name="T0" fmla="*/ 0 w 79"/>
                  <a:gd name="T1" fmla="*/ 2147483647 h 1172"/>
                  <a:gd name="T2" fmla="*/ 0 w 79"/>
                  <a:gd name="T3" fmla="*/ 2147483647 h 1172"/>
                  <a:gd name="T4" fmla="*/ 0 w 79"/>
                  <a:gd name="T5" fmla="*/ 2147483647 h 1172"/>
                  <a:gd name="T6" fmla="*/ 0 w 79"/>
                  <a:gd name="T7" fmla="*/ 2147483647 h 1172"/>
                  <a:gd name="T8" fmla="*/ 0 w 79"/>
                  <a:gd name="T9" fmla="*/ 2147483647 h 1172"/>
                  <a:gd name="T10" fmla="*/ 2147483647 w 79"/>
                  <a:gd name="T11" fmla="*/ 2147483647 h 1172"/>
                  <a:gd name="T12" fmla="*/ 2147483647 w 79"/>
                  <a:gd name="T13" fmla="*/ 2147483647 h 1172"/>
                  <a:gd name="T14" fmla="*/ 2147483647 w 79"/>
                  <a:gd name="T15" fmla="*/ 2147483647 h 1172"/>
                  <a:gd name="T16" fmla="*/ 2147483647 w 79"/>
                  <a:gd name="T17" fmla="*/ 2147483647 h 1172"/>
                  <a:gd name="T18" fmla="*/ 2147483647 w 79"/>
                  <a:gd name="T19" fmla="*/ 2147483647 h 1172"/>
                  <a:gd name="T20" fmla="*/ 2147483647 w 79"/>
                  <a:gd name="T21" fmla="*/ 2147483647 h 1172"/>
                  <a:gd name="T22" fmla="*/ 2147483647 w 79"/>
                  <a:gd name="T23" fmla="*/ 2147483647 h 1172"/>
                  <a:gd name="T24" fmla="*/ 2147483647 w 79"/>
                  <a:gd name="T25" fmla="*/ 2147483647 h 1172"/>
                  <a:gd name="T26" fmla="*/ 2147483647 w 79"/>
                  <a:gd name="T27" fmla="*/ 2147483647 h 1172"/>
                  <a:gd name="T28" fmla="*/ 2147483647 w 79"/>
                  <a:gd name="T29" fmla="*/ 2147483647 h 1172"/>
                  <a:gd name="T30" fmla="*/ 2147483647 w 79"/>
                  <a:gd name="T31" fmla="*/ 2147483647 h 1172"/>
                  <a:gd name="T32" fmla="*/ 2147483647 w 79"/>
                  <a:gd name="T33" fmla="*/ 0 h 1172"/>
                  <a:gd name="T34" fmla="*/ 2147483647 w 79"/>
                  <a:gd name="T35" fmla="*/ 2147483647 h 1172"/>
                  <a:gd name="T36" fmla="*/ 2147483647 w 79"/>
                  <a:gd name="T37" fmla="*/ 2147483647 h 1172"/>
                  <a:gd name="T38" fmla="*/ 2147483647 w 79"/>
                  <a:gd name="T39" fmla="*/ 2147483647 h 1172"/>
                  <a:gd name="T40" fmla="*/ 2147483647 w 79"/>
                  <a:gd name="T41" fmla="*/ 2147483647 h 1172"/>
                  <a:gd name="T42" fmla="*/ 2147483647 w 79"/>
                  <a:gd name="T43" fmla="*/ 2147483647 h 1172"/>
                  <a:gd name="T44" fmla="*/ 2147483647 w 79"/>
                  <a:gd name="T45" fmla="*/ 2147483647 h 1172"/>
                  <a:gd name="T46" fmla="*/ 2147483647 w 79"/>
                  <a:gd name="T47" fmla="*/ 2147483647 h 1172"/>
                  <a:gd name="T48" fmla="*/ 0 w 79"/>
                  <a:gd name="T49" fmla="*/ 2147483647 h 117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9"/>
                  <a:gd name="T76" fmla="*/ 0 h 1172"/>
                  <a:gd name="T77" fmla="*/ 79 w 79"/>
                  <a:gd name="T78" fmla="*/ 1172 h 117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9" h="1172">
                    <a:moveTo>
                      <a:pt x="0" y="26"/>
                    </a:moveTo>
                    <a:lnTo>
                      <a:pt x="0" y="310"/>
                    </a:lnTo>
                    <a:lnTo>
                      <a:pt x="0" y="595"/>
                    </a:lnTo>
                    <a:lnTo>
                      <a:pt x="0" y="879"/>
                    </a:lnTo>
                    <a:lnTo>
                      <a:pt x="0" y="1164"/>
                    </a:lnTo>
                    <a:lnTo>
                      <a:pt x="10" y="1165"/>
                    </a:lnTo>
                    <a:lnTo>
                      <a:pt x="20" y="1166"/>
                    </a:lnTo>
                    <a:lnTo>
                      <a:pt x="30" y="1168"/>
                    </a:lnTo>
                    <a:lnTo>
                      <a:pt x="40" y="1168"/>
                    </a:lnTo>
                    <a:lnTo>
                      <a:pt x="50" y="1169"/>
                    </a:lnTo>
                    <a:lnTo>
                      <a:pt x="59" y="1171"/>
                    </a:lnTo>
                    <a:lnTo>
                      <a:pt x="69" y="1172"/>
                    </a:lnTo>
                    <a:lnTo>
                      <a:pt x="79" y="1172"/>
                    </a:lnTo>
                    <a:lnTo>
                      <a:pt x="78" y="879"/>
                    </a:lnTo>
                    <a:lnTo>
                      <a:pt x="76" y="587"/>
                    </a:lnTo>
                    <a:lnTo>
                      <a:pt x="73" y="293"/>
                    </a:lnTo>
                    <a:lnTo>
                      <a:pt x="72" y="0"/>
                    </a:lnTo>
                    <a:lnTo>
                      <a:pt x="64" y="3"/>
                    </a:lnTo>
                    <a:lnTo>
                      <a:pt x="54" y="6"/>
                    </a:lnTo>
                    <a:lnTo>
                      <a:pt x="45" y="10"/>
                    </a:lnTo>
                    <a:lnTo>
                      <a:pt x="37" y="13"/>
                    </a:lnTo>
                    <a:lnTo>
                      <a:pt x="27" y="16"/>
                    </a:lnTo>
                    <a:lnTo>
                      <a:pt x="19" y="19"/>
                    </a:lnTo>
                    <a:lnTo>
                      <a:pt x="9" y="23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636B8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91" name="Freeform 64"/>
              <p:cNvSpPr>
                <a:spLocks/>
              </p:cNvSpPr>
              <p:nvPr/>
            </p:nvSpPr>
            <p:spPr bwMode="auto">
              <a:xfrm>
                <a:off x="6246813" y="1435100"/>
                <a:ext cx="39688" cy="560388"/>
              </a:xfrm>
              <a:custGeom>
                <a:avLst/>
                <a:gdLst>
                  <a:gd name="T0" fmla="*/ 2147483647 w 76"/>
                  <a:gd name="T1" fmla="*/ 2147483647 h 1057"/>
                  <a:gd name="T2" fmla="*/ 0 w 76"/>
                  <a:gd name="T3" fmla="*/ 2147483647 h 1057"/>
                  <a:gd name="T4" fmla="*/ 0 w 76"/>
                  <a:gd name="T5" fmla="*/ 2147483647 h 1057"/>
                  <a:gd name="T6" fmla="*/ 0 w 76"/>
                  <a:gd name="T7" fmla="*/ 2147483647 h 1057"/>
                  <a:gd name="T8" fmla="*/ 0 w 76"/>
                  <a:gd name="T9" fmla="*/ 2147483647 h 1057"/>
                  <a:gd name="T10" fmla="*/ 2147483647 w 76"/>
                  <a:gd name="T11" fmla="*/ 2147483647 h 1057"/>
                  <a:gd name="T12" fmla="*/ 2147483647 w 76"/>
                  <a:gd name="T13" fmla="*/ 2147483647 h 1057"/>
                  <a:gd name="T14" fmla="*/ 2147483647 w 76"/>
                  <a:gd name="T15" fmla="*/ 2147483647 h 1057"/>
                  <a:gd name="T16" fmla="*/ 2147483647 w 76"/>
                  <a:gd name="T17" fmla="*/ 2147483647 h 1057"/>
                  <a:gd name="T18" fmla="*/ 2147483647 w 76"/>
                  <a:gd name="T19" fmla="*/ 2147483647 h 1057"/>
                  <a:gd name="T20" fmla="*/ 2147483647 w 76"/>
                  <a:gd name="T21" fmla="*/ 2147483647 h 1057"/>
                  <a:gd name="T22" fmla="*/ 2147483647 w 76"/>
                  <a:gd name="T23" fmla="*/ 2147483647 h 1057"/>
                  <a:gd name="T24" fmla="*/ 2147483647 w 76"/>
                  <a:gd name="T25" fmla="*/ 2147483647 h 1057"/>
                  <a:gd name="T26" fmla="*/ 2147483647 w 76"/>
                  <a:gd name="T27" fmla="*/ 2147483647 h 1057"/>
                  <a:gd name="T28" fmla="*/ 2147483647 w 76"/>
                  <a:gd name="T29" fmla="*/ 2147483647 h 1057"/>
                  <a:gd name="T30" fmla="*/ 2147483647 w 76"/>
                  <a:gd name="T31" fmla="*/ 2147483647 h 1057"/>
                  <a:gd name="T32" fmla="*/ 2147483647 w 76"/>
                  <a:gd name="T33" fmla="*/ 0 h 1057"/>
                  <a:gd name="T34" fmla="*/ 2147483647 w 76"/>
                  <a:gd name="T35" fmla="*/ 2147483647 h 1057"/>
                  <a:gd name="T36" fmla="*/ 2147483647 w 76"/>
                  <a:gd name="T37" fmla="*/ 2147483647 h 1057"/>
                  <a:gd name="T38" fmla="*/ 2147483647 w 76"/>
                  <a:gd name="T39" fmla="*/ 2147483647 h 1057"/>
                  <a:gd name="T40" fmla="*/ 2147483647 w 76"/>
                  <a:gd name="T41" fmla="*/ 2147483647 h 1057"/>
                  <a:gd name="T42" fmla="*/ 2147483647 w 76"/>
                  <a:gd name="T43" fmla="*/ 2147483647 h 1057"/>
                  <a:gd name="T44" fmla="*/ 2147483647 w 76"/>
                  <a:gd name="T45" fmla="*/ 2147483647 h 1057"/>
                  <a:gd name="T46" fmla="*/ 2147483647 w 76"/>
                  <a:gd name="T47" fmla="*/ 2147483647 h 1057"/>
                  <a:gd name="T48" fmla="*/ 2147483647 w 76"/>
                  <a:gd name="T49" fmla="*/ 2147483647 h 105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6"/>
                  <a:gd name="T76" fmla="*/ 0 h 1057"/>
                  <a:gd name="T77" fmla="*/ 76 w 76"/>
                  <a:gd name="T78" fmla="*/ 1057 h 105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6" h="1057">
                    <a:moveTo>
                      <a:pt x="2" y="24"/>
                    </a:moveTo>
                    <a:lnTo>
                      <a:pt x="0" y="280"/>
                    </a:lnTo>
                    <a:lnTo>
                      <a:pt x="0" y="536"/>
                    </a:lnTo>
                    <a:lnTo>
                      <a:pt x="0" y="792"/>
                    </a:lnTo>
                    <a:lnTo>
                      <a:pt x="0" y="1049"/>
                    </a:lnTo>
                    <a:lnTo>
                      <a:pt x="9" y="1050"/>
                    </a:lnTo>
                    <a:lnTo>
                      <a:pt x="19" y="1052"/>
                    </a:lnTo>
                    <a:lnTo>
                      <a:pt x="28" y="1053"/>
                    </a:lnTo>
                    <a:lnTo>
                      <a:pt x="38" y="1055"/>
                    </a:lnTo>
                    <a:lnTo>
                      <a:pt x="47" y="1055"/>
                    </a:lnTo>
                    <a:lnTo>
                      <a:pt x="57" y="1056"/>
                    </a:lnTo>
                    <a:lnTo>
                      <a:pt x="66" y="1057"/>
                    </a:lnTo>
                    <a:lnTo>
                      <a:pt x="76" y="1057"/>
                    </a:lnTo>
                    <a:lnTo>
                      <a:pt x="75" y="793"/>
                    </a:lnTo>
                    <a:lnTo>
                      <a:pt x="75" y="529"/>
                    </a:lnTo>
                    <a:lnTo>
                      <a:pt x="73" y="264"/>
                    </a:lnTo>
                    <a:lnTo>
                      <a:pt x="72" y="0"/>
                    </a:lnTo>
                    <a:lnTo>
                      <a:pt x="64" y="3"/>
                    </a:lnTo>
                    <a:lnTo>
                      <a:pt x="54" y="5"/>
                    </a:lnTo>
                    <a:lnTo>
                      <a:pt x="45" y="8"/>
                    </a:lnTo>
                    <a:lnTo>
                      <a:pt x="37" y="11"/>
                    </a:lnTo>
                    <a:lnTo>
                      <a:pt x="27" y="14"/>
                    </a:lnTo>
                    <a:lnTo>
                      <a:pt x="19" y="18"/>
                    </a:lnTo>
                    <a:lnTo>
                      <a:pt x="10" y="21"/>
                    </a:lnTo>
                    <a:lnTo>
                      <a:pt x="2" y="24"/>
                    </a:lnTo>
                    <a:close/>
                  </a:path>
                </a:pathLst>
              </a:custGeom>
              <a:solidFill>
                <a:srgbClr val="6870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92" name="Freeform 65"/>
              <p:cNvSpPr>
                <a:spLocks/>
              </p:cNvSpPr>
              <p:nvPr/>
            </p:nvSpPr>
            <p:spPr bwMode="auto">
              <a:xfrm>
                <a:off x="6245226" y="1497013"/>
                <a:ext cx="41275" cy="500063"/>
              </a:xfrm>
              <a:custGeom>
                <a:avLst/>
                <a:gdLst>
                  <a:gd name="T0" fmla="*/ 2147483647 w 76"/>
                  <a:gd name="T1" fmla="*/ 2147483647 h 943"/>
                  <a:gd name="T2" fmla="*/ 2147483647 w 76"/>
                  <a:gd name="T3" fmla="*/ 2147483647 h 943"/>
                  <a:gd name="T4" fmla="*/ 2147483647 w 76"/>
                  <a:gd name="T5" fmla="*/ 2147483647 h 943"/>
                  <a:gd name="T6" fmla="*/ 2147483647 w 76"/>
                  <a:gd name="T7" fmla="*/ 2147483647 h 943"/>
                  <a:gd name="T8" fmla="*/ 0 w 76"/>
                  <a:gd name="T9" fmla="*/ 2147483647 h 943"/>
                  <a:gd name="T10" fmla="*/ 2147483647 w 76"/>
                  <a:gd name="T11" fmla="*/ 2147483647 h 943"/>
                  <a:gd name="T12" fmla="*/ 2147483647 w 76"/>
                  <a:gd name="T13" fmla="*/ 2147483647 h 943"/>
                  <a:gd name="T14" fmla="*/ 2147483647 w 76"/>
                  <a:gd name="T15" fmla="*/ 2147483647 h 943"/>
                  <a:gd name="T16" fmla="*/ 2147483647 w 76"/>
                  <a:gd name="T17" fmla="*/ 2147483647 h 943"/>
                  <a:gd name="T18" fmla="*/ 2147483647 w 76"/>
                  <a:gd name="T19" fmla="*/ 2147483647 h 943"/>
                  <a:gd name="T20" fmla="*/ 2147483647 w 76"/>
                  <a:gd name="T21" fmla="*/ 2147483647 h 943"/>
                  <a:gd name="T22" fmla="*/ 2147483647 w 76"/>
                  <a:gd name="T23" fmla="*/ 2147483647 h 943"/>
                  <a:gd name="T24" fmla="*/ 2147483647 w 76"/>
                  <a:gd name="T25" fmla="*/ 2147483647 h 943"/>
                  <a:gd name="T26" fmla="*/ 2147483647 w 76"/>
                  <a:gd name="T27" fmla="*/ 2147483647 h 943"/>
                  <a:gd name="T28" fmla="*/ 2147483647 w 76"/>
                  <a:gd name="T29" fmla="*/ 2147483647 h 943"/>
                  <a:gd name="T30" fmla="*/ 2147483647 w 76"/>
                  <a:gd name="T31" fmla="*/ 2147483647 h 943"/>
                  <a:gd name="T32" fmla="*/ 2147483647 w 76"/>
                  <a:gd name="T33" fmla="*/ 0 h 943"/>
                  <a:gd name="T34" fmla="*/ 2147483647 w 76"/>
                  <a:gd name="T35" fmla="*/ 2147483647 h 943"/>
                  <a:gd name="T36" fmla="*/ 2147483647 w 76"/>
                  <a:gd name="T37" fmla="*/ 2147483647 h 943"/>
                  <a:gd name="T38" fmla="*/ 2147483647 w 76"/>
                  <a:gd name="T39" fmla="*/ 2147483647 h 943"/>
                  <a:gd name="T40" fmla="*/ 2147483647 w 76"/>
                  <a:gd name="T41" fmla="*/ 2147483647 h 943"/>
                  <a:gd name="T42" fmla="*/ 2147483647 w 76"/>
                  <a:gd name="T43" fmla="*/ 2147483647 h 943"/>
                  <a:gd name="T44" fmla="*/ 2147483647 w 76"/>
                  <a:gd name="T45" fmla="*/ 2147483647 h 943"/>
                  <a:gd name="T46" fmla="*/ 2147483647 w 76"/>
                  <a:gd name="T47" fmla="*/ 2147483647 h 943"/>
                  <a:gd name="T48" fmla="*/ 2147483647 w 76"/>
                  <a:gd name="T49" fmla="*/ 2147483647 h 9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6"/>
                  <a:gd name="T76" fmla="*/ 0 h 943"/>
                  <a:gd name="T77" fmla="*/ 76 w 76"/>
                  <a:gd name="T78" fmla="*/ 943 h 94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6" h="943">
                    <a:moveTo>
                      <a:pt x="4" y="19"/>
                    </a:moveTo>
                    <a:lnTo>
                      <a:pt x="3" y="248"/>
                    </a:lnTo>
                    <a:lnTo>
                      <a:pt x="1" y="476"/>
                    </a:lnTo>
                    <a:lnTo>
                      <a:pt x="1" y="706"/>
                    </a:lnTo>
                    <a:lnTo>
                      <a:pt x="0" y="935"/>
                    </a:lnTo>
                    <a:lnTo>
                      <a:pt x="8" y="936"/>
                    </a:lnTo>
                    <a:lnTo>
                      <a:pt x="18" y="936"/>
                    </a:lnTo>
                    <a:lnTo>
                      <a:pt x="28" y="938"/>
                    </a:lnTo>
                    <a:lnTo>
                      <a:pt x="36" y="939"/>
                    </a:lnTo>
                    <a:lnTo>
                      <a:pt x="46" y="939"/>
                    </a:lnTo>
                    <a:lnTo>
                      <a:pt x="56" y="940"/>
                    </a:lnTo>
                    <a:lnTo>
                      <a:pt x="66" y="942"/>
                    </a:lnTo>
                    <a:lnTo>
                      <a:pt x="76" y="943"/>
                    </a:lnTo>
                    <a:lnTo>
                      <a:pt x="74" y="707"/>
                    </a:lnTo>
                    <a:lnTo>
                      <a:pt x="74" y="471"/>
                    </a:lnTo>
                    <a:lnTo>
                      <a:pt x="73" y="234"/>
                    </a:lnTo>
                    <a:lnTo>
                      <a:pt x="72" y="0"/>
                    </a:lnTo>
                    <a:lnTo>
                      <a:pt x="63" y="1"/>
                    </a:lnTo>
                    <a:lnTo>
                      <a:pt x="55" y="4"/>
                    </a:lnTo>
                    <a:lnTo>
                      <a:pt x="46" y="5"/>
                    </a:lnTo>
                    <a:lnTo>
                      <a:pt x="38" y="8"/>
                    </a:lnTo>
                    <a:lnTo>
                      <a:pt x="29" y="11"/>
                    </a:lnTo>
                    <a:lnTo>
                      <a:pt x="21" y="14"/>
                    </a:lnTo>
                    <a:lnTo>
                      <a:pt x="13" y="16"/>
                    </a:lnTo>
                    <a:lnTo>
                      <a:pt x="4" y="19"/>
                    </a:lnTo>
                    <a:close/>
                  </a:path>
                </a:pathLst>
              </a:custGeom>
              <a:solidFill>
                <a:srgbClr val="6B72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93" name="Freeform 66"/>
              <p:cNvSpPr>
                <a:spLocks/>
              </p:cNvSpPr>
              <p:nvPr/>
            </p:nvSpPr>
            <p:spPr bwMode="auto">
              <a:xfrm>
                <a:off x="6243638" y="1558925"/>
                <a:ext cx="41275" cy="438150"/>
              </a:xfrm>
              <a:custGeom>
                <a:avLst/>
                <a:gdLst>
                  <a:gd name="T0" fmla="*/ 2147483647 w 76"/>
                  <a:gd name="T1" fmla="*/ 2147483647 h 828"/>
                  <a:gd name="T2" fmla="*/ 2147483647 w 76"/>
                  <a:gd name="T3" fmla="*/ 2147483647 h 828"/>
                  <a:gd name="T4" fmla="*/ 2147483647 w 76"/>
                  <a:gd name="T5" fmla="*/ 2147483647 h 828"/>
                  <a:gd name="T6" fmla="*/ 2147483647 w 76"/>
                  <a:gd name="T7" fmla="*/ 2147483647 h 828"/>
                  <a:gd name="T8" fmla="*/ 0 w 76"/>
                  <a:gd name="T9" fmla="*/ 2147483647 h 828"/>
                  <a:gd name="T10" fmla="*/ 2147483647 w 76"/>
                  <a:gd name="T11" fmla="*/ 2147483647 h 828"/>
                  <a:gd name="T12" fmla="*/ 2147483647 w 76"/>
                  <a:gd name="T13" fmla="*/ 2147483647 h 828"/>
                  <a:gd name="T14" fmla="*/ 2147483647 w 76"/>
                  <a:gd name="T15" fmla="*/ 2147483647 h 828"/>
                  <a:gd name="T16" fmla="*/ 2147483647 w 76"/>
                  <a:gd name="T17" fmla="*/ 2147483647 h 828"/>
                  <a:gd name="T18" fmla="*/ 2147483647 w 76"/>
                  <a:gd name="T19" fmla="*/ 2147483647 h 828"/>
                  <a:gd name="T20" fmla="*/ 2147483647 w 76"/>
                  <a:gd name="T21" fmla="*/ 2147483647 h 828"/>
                  <a:gd name="T22" fmla="*/ 2147483647 w 76"/>
                  <a:gd name="T23" fmla="*/ 2147483647 h 828"/>
                  <a:gd name="T24" fmla="*/ 2147483647 w 76"/>
                  <a:gd name="T25" fmla="*/ 2147483647 h 828"/>
                  <a:gd name="T26" fmla="*/ 2147483647 w 76"/>
                  <a:gd name="T27" fmla="*/ 2147483647 h 828"/>
                  <a:gd name="T28" fmla="*/ 2147483647 w 76"/>
                  <a:gd name="T29" fmla="*/ 2147483647 h 828"/>
                  <a:gd name="T30" fmla="*/ 2147483647 w 76"/>
                  <a:gd name="T31" fmla="*/ 2147483647 h 828"/>
                  <a:gd name="T32" fmla="*/ 2147483647 w 76"/>
                  <a:gd name="T33" fmla="*/ 0 h 828"/>
                  <a:gd name="T34" fmla="*/ 2147483647 w 76"/>
                  <a:gd name="T35" fmla="*/ 2147483647 h 828"/>
                  <a:gd name="T36" fmla="*/ 2147483647 w 76"/>
                  <a:gd name="T37" fmla="*/ 2147483647 h 828"/>
                  <a:gd name="T38" fmla="*/ 2147483647 w 76"/>
                  <a:gd name="T39" fmla="*/ 2147483647 h 828"/>
                  <a:gd name="T40" fmla="*/ 2147483647 w 76"/>
                  <a:gd name="T41" fmla="*/ 2147483647 h 828"/>
                  <a:gd name="T42" fmla="*/ 2147483647 w 76"/>
                  <a:gd name="T43" fmla="*/ 2147483647 h 828"/>
                  <a:gd name="T44" fmla="*/ 2147483647 w 76"/>
                  <a:gd name="T45" fmla="*/ 2147483647 h 828"/>
                  <a:gd name="T46" fmla="*/ 2147483647 w 76"/>
                  <a:gd name="T47" fmla="*/ 2147483647 h 828"/>
                  <a:gd name="T48" fmla="*/ 2147483647 w 76"/>
                  <a:gd name="T49" fmla="*/ 2147483647 h 82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6"/>
                  <a:gd name="T76" fmla="*/ 0 h 828"/>
                  <a:gd name="T77" fmla="*/ 76 w 76"/>
                  <a:gd name="T78" fmla="*/ 828 h 82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6" h="828">
                    <a:moveTo>
                      <a:pt x="9" y="18"/>
                    </a:moveTo>
                    <a:lnTo>
                      <a:pt x="7" y="219"/>
                    </a:lnTo>
                    <a:lnTo>
                      <a:pt x="4" y="419"/>
                    </a:lnTo>
                    <a:lnTo>
                      <a:pt x="3" y="620"/>
                    </a:lnTo>
                    <a:lnTo>
                      <a:pt x="0" y="821"/>
                    </a:lnTo>
                    <a:lnTo>
                      <a:pt x="10" y="823"/>
                    </a:lnTo>
                    <a:lnTo>
                      <a:pt x="20" y="823"/>
                    </a:lnTo>
                    <a:lnTo>
                      <a:pt x="28" y="824"/>
                    </a:lnTo>
                    <a:lnTo>
                      <a:pt x="38" y="824"/>
                    </a:lnTo>
                    <a:lnTo>
                      <a:pt x="48" y="825"/>
                    </a:lnTo>
                    <a:lnTo>
                      <a:pt x="58" y="827"/>
                    </a:lnTo>
                    <a:lnTo>
                      <a:pt x="66" y="827"/>
                    </a:lnTo>
                    <a:lnTo>
                      <a:pt x="76" y="828"/>
                    </a:lnTo>
                    <a:lnTo>
                      <a:pt x="75" y="621"/>
                    </a:lnTo>
                    <a:lnTo>
                      <a:pt x="75" y="413"/>
                    </a:lnTo>
                    <a:lnTo>
                      <a:pt x="75" y="207"/>
                    </a:lnTo>
                    <a:lnTo>
                      <a:pt x="73" y="0"/>
                    </a:lnTo>
                    <a:lnTo>
                      <a:pt x="65" y="3"/>
                    </a:lnTo>
                    <a:lnTo>
                      <a:pt x="58" y="4"/>
                    </a:lnTo>
                    <a:lnTo>
                      <a:pt x="49" y="7"/>
                    </a:lnTo>
                    <a:lnTo>
                      <a:pt x="41" y="8"/>
                    </a:lnTo>
                    <a:lnTo>
                      <a:pt x="32" y="11"/>
                    </a:lnTo>
                    <a:lnTo>
                      <a:pt x="24" y="13"/>
                    </a:lnTo>
                    <a:lnTo>
                      <a:pt x="17" y="15"/>
                    </a:lnTo>
                    <a:lnTo>
                      <a:pt x="9" y="18"/>
                    </a:lnTo>
                    <a:close/>
                  </a:path>
                </a:pathLst>
              </a:custGeom>
              <a:solidFill>
                <a:srgbClr val="7075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94" name="Freeform 67"/>
              <p:cNvSpPr>
                <a:spLocks/>
              </p:cNvSpPr>
              <p:nvPr/>
            </p:nvSpPr>
            <p:spPr bwMode="auto">
              <a:xfrm>
                <a:off x="6243638" y="1619250"/>
                <a:ext cx="39688" cy="377825"/>
              </a:xfrm>
              <a:custGeom>
                <a:avLst/>
                <a:gdLst>
                  <a:gd name="T0" fmla="*/ 2147483647 w 74"/>
                  <a:gd name="T1" fmla="*/ 2147483647 h 713"/>
                  <a:gd name="T2" fmla="*/ 2147483647 w 74"/>
                  <a:gd name="T3" fmla="*/ 2147483647 h 713"/>
                  <a:gd name="T4" fmla="*/ 2147483647 w 74"/>
                  <a:gd name="T5" fmla="*/ 2147483647 h 713"/>
                  <a:gd name="T6" fmla="*/ 2147483647 w 74"/>
                  <a:gd name="T7" fmla="*/ 2147483647 h 713"/>
                  <a:gd name="T8" fmla="*/ 0 w 74"/>
                  <a:gd name="T9" fmla="*/ 2147483647 h 713"/>
                  <a:gd name="T10" fmla="*/ 2147483647 w 74"/>
                  <a:gd name="T11" fmla="*/ 2147483647 h 713"/>
                  <a:gd name="T12" fmla="*/ 2147483647 w 74"/>
                  <a:gd name="T13" fmla="*/ 2147483647 h 713"/>
                  <a:gd name="T14" fmla="*/ 2147483647 w 74"/>
                  <a:gd name="T15" fmla="*/ 2147483647 h 713"/>
                  <a:gd name="T16" fmla="*/ 2147483647 w 74"/>
                  <a:gd name="T17" fmla="*/ 2147483647 h 713"/>
                  <a:gd name="T18" fmla="*/ 2147483647 w 74"/>
                  <a:gd name="T19" fmla="*/ 2147483647 h 713"/>
                  <a:gd name="T20" fmla="*/ 2147483647 w 74"/>
                  <a:gd name="T21" fmla="*/ 2147483647 h 713"/>
                  <a:gd name="T22" fmla="*/ 2147483647 w 74"/>
                  <a:gd name="T23" fmla="*/ 2147483647 h 713"/>
                  <a:gd name="T24" fmla="*/ 2147483647 w 74"/>
                  <a:gd name="T25" fmla="*/ 2147483647 h 713"/>
                  <a:gd name="T26" fmla="*/ 2147483647 w 74"/>
                  <a:gd name="T27" fmla="*/ 2147483647 h 713"/>
                  <a:gd name="T28" fmla="*/ 2147483647 w 74"/>
                  <a:gd name="T29" fmla="*/ 2147483647 h 713"/>
                  <a:gd name="T30" fmla="*/ 2147483647 w 74"/>
                  <a:gd name="T31" fmla="*/ 2147483647 h 713"/>
                  <a:gd name="T32" fmla="*/ 2147483647 w 74"/>
                  <a:gd name="T33" fmla="*/ 0 h 713"/>
                  <a:gd name="T34" fmla="*/ 2147483647 w 74"/>
                  <a:gd name="T35" fmla="*/ 2147483647 h 713"/>
                  <a:gd name="T36" fmla="*/ 2147483647 w 74"/>
                  <a:gd name="T37" fmla="*/ 2147483647 h 713"/>
                  <a:gd name="T38" fmla="*/ 2147483647 w 74"/>
                  <a:gd name="T39" fmla="*/ 2147483647 h 713"/>
                  <a:gd name="T40" fmla="*/ 2147483647 w 74"/>
                  <a:gd name="T41" fmla="*/ 2147483647 h 713"/>
                  <a:gd name="T42" fmla="*/ 2147483647 w 74"/>
                  <a:gd name="T43" fmla="*/ 2147483647 h 713"/>
                  <a:gd name="T44" fmla="*/ 2147483647 w 74"/>
                  <a:gd name="T45" fmla="*/ 2147483647 h 713"/>
                  <a:gd name="T46" fmla="*/ 2147483647 w 74"/>
                  <a:gd name="T47" fmla="*/ 2147483647 h 713"/>
                  <a:gd name="T48" fmla="*/ 2147483647 w 74"/>
                  <a:gd name="T49" fmla="*/ 2147483647 h 71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4"/>
                  <a:gd name="T76" fmla="*/ 0 h 713"/>
                  <a:gd name="T77" fmla="*/ 74 w 74"/>
                  <a:gd name="T78" fmla="*/ 713 h 71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4" h="713">
                    <a:moveTo>
                      <a:pt x="11" y="16"/>
                    </a:moveTo>
                    <a:lnTo>
                      <a:pt x="8" y="189"/>
                    </a:lnTo>
                    <a:lnTo>
                      <a:pt x="7" y="362"/>
                    </a:lnTo>
                    <a:lnTo>
                      <a:pt x="4" y="535"/>
                    </a:lnTo>
                    <a:lnTo>
                      <a:pt x="0" y="708"/>
                    </a:lnTo>
                    <a:lnTo>
                      <a:pt x="10" y="708"/>
                    </a:lnTo>
                    <a:lnTo>
                      <a:pt x="18" y="709"/>
                    </a:lnTo>
                    <a:lnTo>
                      <a:pt x="28" y="710"/>
                    </a:lnTo>
                    <a:lnTo>
                      <a:pt x="38" y="710"/>
                    </a:lnTo>
                    <a:lnTo>
                      <a:pt x="46" y="712"/>
                    </a:lnTo>
                    <a:lnTo>
                      <a:pt x="56" y="713"/>
                    </a:lnTo>
                    <a:lnTo>
                      <a:pt x="64" y="713"/>
                    </a:lnTo>
                    <a:lnTo>
                      <a:pt x="74" y="713"/>
                    </a:lnTo>
                    <a:lnTo>
                      <a:pt x="74" y="536"/>
                    </a:lnTo>
                    <a:lnTo>
                      <a:pt x="74" y="357"/>
                    </a:lnTo>
                    <a:lnTo>
                      <a:pt x="74" y="179"/>
                    </a:lnTo>
                    <a:lnTo>
                      <a:pt x="73" y="0"/>
                    </a:lnTo>
                    <a:lnTo>
                      <a:pt x="66" y="2"/>
                    </a:lnTo>
                    <a:lnTo>
                      <a:pt x="57" y="4"/>
                    </a:lnTo>
                    <a:lnTo>
                      <a:pt x="50" y="6"/>
                    </a:lnTo>
                    <a:lnTo>
                      <a:pt x="43" y="7"/>
                    </a:lnTo>
                    <a:lnTo>
                      <a:pt x="35" y="10"/>
                    </a:lnTo>
                    <a:lnTo>
                      <a:pt x="28" y="11"/>
                    </a:lnTo>
                    <a:lnTo>
                      <a:pt x="19" y="14"/>
                    </a:lnTo>
                    <a:lnTo>
                      <a:pt x="11" y="16"/>
                    </a:lnTo>
                    <a:close/>
                  </a:path>
                </a:pathLst>
              </a:custGeom>
              <a:solidFill>
                <a:srgbClr val="777A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95" name="Freeform 68"/>
              <p:cNvSpPr>
                <a:spLocks/>
              </p:cNvSpPr>
              <p:nvPr/>
            </p:nvSpPr>
            <p:spPr bwMode="auto">
              <a:xfrm>
                <a:off x="6242051" y="1681163"/>
                <a:ext cx="39688" cy="315913"/>
              </a:xfrm>
              <a:custGeom>
                <a:avLst/>
                <a:gdLst>
                  <a:gd name="T0" fmla="*/ 2147483647 w 75"/>
                  <a:gd name="T1" fmla="*/ 2147483647 h 598"/>
                  <a:gd name="T2" fmla="*/ 2147483647 w 75"/>
                  <a:gd name="T3" fmla="*/ 2147483647 h 598"/>
                  <a:gd name="T4" fmla="*/ 2147483647 w 75"/>
                  <a:gd name="T5" fmla="*/ 2147483647 h 598"/>
                  <a:gd name="T6" fmla="*/ 2147483647 w 75"/>
                  <a:gd name="T7" fmla="*/ 2147483647 h 598"/>
                  <a:gd name="T8" fmla="*/ 0 w 75"/>
                  <a:gd name="T9" fmla="*/ 2147483647 h 598"/>
                  <a:gd name="T10" fmla="*/ 2147483647 w 75"/>
                  <a:gd name="T11" fmla="*/ 2147483647 h 598"/>
                  <a:gd name="T12" fmla="*/ 2147483647 w 75"/>
                  <a:gd name="T13" fmla="*/ 2147483647 h 598"/>
                  <a:gd name="T14" fmla="*/ 2147483647 w 75"/>
                  <a:gd name="T15" fmla="*/ 2147483647 h 598"/>
                  <a:gd name="T16" fmla="*/ 2147483647 w 75"/>
                  <a:gd name="T17" fmla="*/ 2147483647 h 598"/>
                  <a:gd name="T18" fmla="*/ 2147483647 w 75"/>
                  <a:gd name="T19" fmla="*/ 2147483647 h 598"/>
                  <a:gd name="T20" fmla="*/ 2147483647 w 75"/>
                  <a:gd name="T21" fmla="*/ 2147483647 h 598"/>
                  <a:gd name="T22" fmla="*/ 2147483647 w 75"/>
                  <a:gd name="T23" fmla="*/ 2147483647 h 598"/>
                  <a:gd name="T24" fmla="*/ 2147483647 w 75"/>
                  <a:gd name="T25" fmla="*/ 2147483647 h 598"/>
                  <a:gd name="T26" fmla="*/ 2147483647 w 75"/>
                  <a:gd name="T27" fmla="*/ 2147483647 h 598"/>
                  <a:gd name="T28" fmla="*/ 2147483647 w 75"/>
                  <a:gd name="T29" fmla="*/ 2147483647 h 598"/>
                  <a:gd name="T30" fmla="*/ 2147483647 w 75"/>
                  <a:gd name="T31" fmla="*/ 2147483647 h 598"/>
                  <a:gd name="T32" fmla="*/ 2147483647 w 75"/>
                  <a:gd name="T33" fmla="*/ 0 h 598"/>
                  <a:gd name="T34" fmla="*/ 2147483647 w 75"/>
                  <a:gd name="T35" fmla="*/ 2147483647 h 598"/>
                  <a:gd name="T36" fmla="*/ 2147483647 w 75"/>
                  <a:gd name="T37" fmla="*/ 2147483647 h 598"/>
                  <a:gd name="T38" fmla="*/ 2147483647 w 75"/>
                  <a:gd name="T39" fmla="*/ 2147483647 h 598"/>
                  <a:gd name="T40" fmla="*/ 2147483647 w 75"/>
                  <a:gd name="T41" fmla="*/ 2147483647 h 598"/>
                  <a:gd name="T42" fmla="*/ 2147483647 w 75"/>
                  <a:gd name="T43" fmla="*/ 2147483647 h 598"/>
                  <a:gd name="T44" fmla="*/ 2147483647 w 75"/>
                  <a:gd name="T45" fmla="*/ 2147483647 h 598"/>
                  <a:gd name="T46" fmla="*/ 2147483647 w 75"/>
                  <a:gd name="T47" fmla="*/ 2147483647 h 598"/>
                  <a:gd name="T48" fmla="*/ 2147483647 w 75"/>
                  <a:gd name="T49" fmla="*/ 2147483647 h 59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5"/>
                  <a:gd name="T76" fmla="*/ 0 h 598"/>
                  <a:gd name="T77" fmla="*/ 75 w 75"/>
                  <a:gd name="T78" fmla="*/ 598 h 59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5" h="598">
                    <a:moveTo>
                      <a:pt x="16" y="13"/>
                    </a:moveTo>
                    <a:lnTo>
                      <a:pt x="12" y="157"/>
                    </a:lnTo>
                    <a:lnTo>
                      <a:pt x="9" y="302"/>
                    </a:lnTo>
                    <a:lnTo>
                      <a:pt x="5" y="447"/>
                    </a:lnTo>
                    <a:lnTo>
                      <a:pt x="0" y="592"/>
                    </a:lnTo>
                    <a:lnTo>
                      <a:pt x="10" y="592"/>
                    </a:lnTo>
                    <a:lnTo>
                      <a:pt x="19" y="593"/>
                    </a:lnTo>
                    <a:lnTo>
                      <a:pt x="28" y="593"/>
                    </a:lnTo>
                    <a:lnTo>
                      <a:pt x="37" y="595"/>
                    </a:lnTo>
                    <a:lnTo>
                      <a:pt x="47" y="596"/>
                    </a:lnTo>
                    <a:lnTo>
                      <a:pt x="55" y="596"/>
                    </a:lnTo>
                    <a:lnTo>
                      <a:pt x="65" y="598"/>
                    </a:lnTo>
                    <a:lnTo>
                      <a:pt x="73" y="598"/>
                    </a:lnTo>
                    <a:lnTo>
                      <a:pt x="73" y="449"/>
                    </a:lnTo>
                    <a:lnTo>
                      <a:pt x="75" y="299"/>
                    </a:lnTo>
                    <a:lnTo>
                      <a:pt x="75" y="149"/>
                    </a:lnTo>
                    <a:lnTo>
                      <a:pt x="75" y="0"/>
                    </a:lnTo>
                    <a:lnTo>
                      <a:pt x="68" y="1"/>
                    </a:lnTo>
                    <a:lnTo>
                      <a:pt x="61" y="3"/>
                    </a:lnTo>
                    <a:lnTo>
                      <a:pt x="52" y="4"/>
                    </a:lnTo>
                    <a:lnTo>
                      <a:pt x="45" y="6"/>
                    </a:lnTo>
                    <a:lnTo>
                      <a:pt x="38" y="8"/>
                    </a:lnTo>
                    <a:lnTo>
                      <a:pt x="31" y="10"/>
                    </a:lnTo>
                    <a:lnTo>
                      <a:pt x="23" y="11"/>
                    </a:lnTo>
                    <a:lnTo>
                      <a:pt x="16" y="13"/>
                    </a:lnTo>
                    <a:close/>
                  </a:path>
                </a:pathLst>
              </a:custGeom>
              <a:solidFill>
                <a:srgbClr val="7A7C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96" name="Freeform 69"/>
              <p:cNvSpPr>
                <a:spLocks/>
              </p:cNvSpPr>
              <p:nvPr/>
            </p:nvSpPr>
            <p:spPr bwMode="auto">
              <a:xfrm>
                <a:off x="6242051" y="1741488"/>
                <a:ext cx="39688" cy="257175"/>
              </a:xfrm>
              <a:custGeom>
                <a:avLst/>
                <a:gdLst>
                  <a:gd name="T0" fmla="*/ 2147483647 w 74"/>
                  <a:gd name="T1" fmla="*/ 2147483647 h 485"/>
                  <a:gd name="T2" fmla="*/ 2147483647 w 74"/>
                  <a:gd name="T3" fmla="*/ 2147483647 h 485"/>
                  <a:gd name="T4" fmla="*/ 2147483647 w 74"/>
                  <a:gd name="T5" fmla="*/ 2147483647 h 485"/>
                  <a:gd name="T6" fmla="*/ 2147483647 w 74"/>
                  <a:gd name="T7" fmla="*/ 2147483647 h 485"/>
                  <a:gd name="T8" fmla="*/ 0 w 74"/>
                  <a:gd name="T9" fmla="*/ 2147483647 h 485"/>
                  <a:gd name="T10" fmla="*/ 2147483647 w 74"/>
                  <a:gd name="T11" fmla="*/ 2147483647 h 485"/>
                  <a:gd name="T12" fmla="*/ 2147483647 w 74"/>
                  <a:gd name="T13" fmla="*/ 2147483647 h 485"/>
                  <a:gd name="T14" fmla="*/ 2147483647 w 74"/>
                  <a:gd name="T15" fmla="*/ 2147483647 h 485"/>
                  <a:gd name="T16" fmla="*/ 2147483647 w 74"/>
                  <a:gd name="T17" fmla="*/ 2147483647 h 485"/>
                  <a:gd name="T18" fmla="*/ 2147483647 w 74"/>
                  <a:gd name="T19" fmla="*/ 2147483647 h 485"/>
                  <a:gd name="T20" fmla="*/ 2147483647 w 74"/>
                  <a:gd name="T21" fmla="*/ 2147483647 h 485"/>
                  <a:gd name="T22" fmla="*/ 2147483647 w 74"/>
                  <a:gd name="T23" fmla="*/ 2147483647 h 485"/>
                  <a:gd name="T24" fmla="*/ 2147483647 w 74"/>
                  <a:gd name="T25" fmla="*/ 2147483647 h 485"/>
                  <a:gd name="T26" fmla="*/ 2147483647 w 74"/>
                  <a:gd name="T27" fmla="*/ 2147483647 h 485"/>
                  <a:gd name="T28" fmla="*/ 2147483647 w 74"/>
                  <a:gd name="T29" fmla="*/ 2147483647 h 485"/>
                  <a:gd name="T30" fmla="*/ 2147483647 w 74"/>
                  <a:gd name="T31" fmla="*/ 2147483647 h 485"/>
                  <a:gd name="T32" fmla="*/ 2147483647 w 74"/>
                  <a:gd name="T33" fmla="*/ 0 h 485"/>
                  <a:gd name="T34" fmla="*/ 2147483647 w 74"/>
                  <a:gd name="T35" fmla="*/ 2147483647 h 485"/>
                  <a:gd name="T36" fmla="*/ 2147483647 w 74"/>
                  <a:gd name="T37" fmla="*/ 2147483647 h 485"/>
                  <a:gd name="T38" fmla="*/ 2147483647 w 74"/>
                  <a:gd name="T39" fmla="*/ 2147483647 h 485"/>
                  <a:gd name="T40" fmla="*/ 2147483647 w 74"/>
                  <a:gd name="T41" fmla="*/ 2147483647 h 485"/>
                  <a:gd name="T42" fmla="*/ 2147483647 w 74"/>
                  <a:gd name="T43" fmla="*/ 2147483647 h 485"/>
                  <a:gd name="T44" fmla="*/ 2147483647 w 74"/>
                  <a:gd name="T45" fmla="*/ 2147483647 h 485"/>
                  <a:gd name="T46" fmla="*/ 2147483647 w 74"/>
                  <a:gd name="T47" fmla="*/ 2147483647 h 485"/>
                  <a:gd name="T48" fmla="*/ 2147483647 w 74"/>
                  <a:gd name="T49" fmla="*/ 2147483647 h 4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4"/>
                  <a:gd name="T76" fmla="*/ 0 h 485"/>
                  <a:gd name="T77" fmla="*/ 74 w 74"/>
                  <a:gd name="T78" fmla="*/ 485 h 4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4" h="485">
                    <a:moveTo>
                      <a:pt x="18" y="10"/>
                    </a:moveTo>
                    <a:lnTo>
                      <a:pt x="14" y="127"/>
                    </a:lnTo>
                    <a:lnTo>
                      <a:pt x="10" y="244"/>
                    </a:lnTo>
                    <a:lnTo>
                      <a:pt x="6" y="360"/>
                    </a:lnTo>
                    <a:lnTo>
                      <a:pt x="0" y="477"/>
                    </a:lnTo>
                    <a:lnTo>
                      <a:pt x="8" y="478"/>
                    </a:lnTo>
                    <a:lnTo>
                      <a:pt x="18" y="480"/>
                    </a:lnTo>
                    <a:lnTo>
                      <a:pt x="27" y="481"/>
                    </a:lnTo>
                    <a:lnTo>
                      <a:pt x="36" y="481"/>
                    </a:lnTo>
                    <a:lnTo>
                      <a:pt x="45" y="483"/>
                    </a:lnTo>
                    <a:lnTo>
                      <a:pt x="55" y="484"/>
                    </a:lnTo>
                    <a:lnTo>
                      <a:pt x="63" y="484"/>
                    </a:lnTo>
                    <a:lnTo>
                      <a:pt x="73" y="485"/>
                    </a:lnTo>
                    <a:lnTo>
                      <a:pt x="73" y="364"/>
                    </a:lnTo>
                    <a:lnTo>
                      <a:pt x="73" y="242"/>
                    </a:lnTo>
                    <a:lnTo>
                      <a:pt x="73" y="121"/>
                    </a:lnTo>
                    <a:lnTo>
                      <a:pt x="74" y="0"/>
                    </a:lnTo>
                    <a:lnTo>
                      <a:pt x="67" y="2"/>
                    </a:lnTo>
                    <a:lnTo>
                      <a:pt x="60" y="3"/>
                    </a:lnTo>
                    <a:lnTo>
                      <a:pt x="53" y="4"/>
                    </a:lnTo>
                    <a:lnTo>
                      <a:pt x="46" y="4"/>
                    </a:lnTo>
                    <a:lnTo>
                      <a:pt x="39" y="6"/>
                    </a:lnTo>
                    <a:lnTo>
                      <a:pt x="32" y="7"/>
                    </a:lnTo>
                    <a:lnTo>
                      <a:pt x="25" y="9"/>
                    </a:lnTo>
                    <a:lnTo>
                      <a:pt x="18" y="10"/>
                    </a:lnTo>
                    <a:close/>
                  </a:path>
                </a:pathLst>
              </a:custGeom>
              <a:solidFill>
                <a:srgbClr val="7F82A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97" name="Freeform 70"/>
              <p:cNvSpPr>
                <a:spLocks/>
              </p:cNvSpPr>
              <p:nvPr/>
            </p:nvSpPr>
            <p:spPr bwMode="auto">
              <a:xfrm>
                <a:off x="6242051" y="1803400"/>
                <a:ext cx="38100" cy="196850"/>
              </a:xfrm>
              <a:custGeom>
                <a:avLst/>
                <a:gdLst>
                  <a:gd name="T0" fmla="*/ 2147483647 w 74"/>
                  <a:gd name="T1" fmla="*/ 2147483647 h 371"/>
                  <a:gd name="T2" fmla="*/ 2147483647 w 74"/>
                  <a:gd name="T3" fmla="*/ 2147483647 h 371"/>
                  <a:gd name="T4" fmla="*/ 2147483647 w 74"/>
                  <a:gd name="T5" fmla="*/ 2147483647 h 371"/>
                  <a:gd name="T6" fmla="*/ 2147483647 w 74"/>
                  <a:gd name="T7" fmla="*/ 2147483647 h 371"/>
                  <a:gd name="T8" fmla="*/ 0 w 74"/>
                  <a:gd name="T9" fmla="*/ 2147483647 h 371"/>
                  <a:gd name="T10" fmla="*/ 2147483647 w 74"/>
                  <a:gd name="T11" fmla="*/ 2147483647 h 371"/>
                  <a:gd name="T12" fmla="*/ 2147483647 w 74"/>
                  <a:gd name="T13" fmla="*/ 2147483647 h 371"/>
                  <a:gd name="T14" fmla="*/ 2147483647 w 74"/>
                  <a:gd name="T15" fmla="*/ 2147483647 h 371"/>
                  <a:gd name="T16" fmla="*/ 2147483647 w 74"/>
                  <a:gd name="T17" fmla="*/ 2147483647 h 371"/>
                  <a:gd name="T18" fmla="*/ 2147483647 w 74"/>
                  <a:gd name="T19" fmla="*/ 2147483647 h 371"/>
                  <a:gd name="T20" fmla="*/ 2147483647 w 74"/>
                  <a:gd name="T21" fmla="*/ 2147483647 h 371"/>
                  <a:gd name="T22" fmla="*/ 2147483647 w 74"/>
                  <a:gd name="T23" fmla="*/ 2147483647 h 371"/>
                  <a:gd name="T24" fmla="*/ 2147483647 w 74"/>
                  <a:gd name="T25" fmla="*/ 2147483647 h 371"/>
                  <a:gd name="T26" fmla="*/ 2147483647 w 74"/>
                  <a:gd name="T27" fmla="*/ 2147483647 h 371"/>
                  <a:gd name="T28" fmla="*/ 2147483647 w 74"/>
                  <a:gd name="T29" fmla="*/ 2147483647 h 371"/>
                  <a:gd name="T30" fmla="*/ 2147483647 w 74"/>
                  <a:gd name="T31" fmla="*/ 2147483647 h 371"/>
                  <a:gd name="T32" fmla="*/ 2147483647 w 74"/>
                  <a:gd name="T33" fmla="*/ 0 h 371"/>
                  <a:gd name="T34" fmla="*/ 2147483647 w 74"/>
                  <a:gd name="T35" fmla="*/ 2147483647 h 371"/>
                  <a:gd name="T36" fmla="*/ 2147483647 w 74"/>
                  <a:gd name="T37" fmla="*/ 2147483647 h 371"/>
                  <a:gd name="T38" fmla="*/ 2147483647 w 74"/>
                  <a:gd name="T39" fmla="*/ 2147483647 h 371"/>
                  <a:gd name="T40" fmla="*/ 2147483647 w 74"/>
                  <a:gd name="T41" fmla="*/ 2147483647 h 371"/>
                  <a:gd name="T42" fmla="*/ 2147483647 w 74"/>
                  <a:gd name="T43" fmla="*/ 2147483647 h 371"/>
                  <a:gd name="T44" fmla="*/ 2147483647 w 74"/>
                  <a:gd name="T45" fmla="*/ 2147483647 h 371"/>
                  <a:gd name="T46" fmla="*/ 2147483647 w 74"/>
                  <a:gd name="T47" fmla="*/ 2147483647 h 371"/>
                  <a:gd name="T48" fmla="*/ 2147483647 w 74"/>
                  <a:gd name="T49" fmla="*/ 2147483647 h 37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4"/>
                  <a:gd name="T76" fmla="*/ 0 h 371"/>
                  <a:gd name="T77" fmla="*/ 74 w 74"/>
                  <a:gd name="T78" fmla="*/ 371 h 37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4" h="371">
                    <a:moveTo>
                      <a:pt x="21" y="8"/>
                    </a:moveTo>
                    <a:lnTo>
                      <a:pt x="15" y="97"/>
                    </a:lnTo>
                    <a:lnTo>
                      <a:pt x="11" y="185"/>
                    </a:lnTo>
                    <a:lnTo>
                      <a:pt x="5" y="274"/>
                    </a:lnTo>
                    <a:lnTo>
                      <a:pt x="0" y="362"/>
                    </a:lnTo>
                    <a:lnTo>
                      <a:pt x="8" y="364"/>
                    </a:lnTo>
                    <a:lnTo>
                      <a:pt x="18" y="365"/>
                    </a:lnTo>
                    <a:lnTo>
                      <a:pt x="26" y="367"/>
                    </a:lnTo>
                    <a:lnTo>
                      <a:pt x="36" y="367"/>
                    </a:lnTo>
                    <a:lnTo>
                      <a:pt x="44" y="368"/>
                    </a:lnTo>
                    <a:lnTo>
                      <a:pt x="53" y="369"/>
                    </a:lnTo>
                    <a:lnTo>
                      <a:pt x="63" y="371"/>
                    </a:lnTo>
                    <a:lnTo>
                      <a:pt x="71" y="371"/>
                    </a:lnTo>
                    <a:lnTo>
                      <a:pt x="73" y="278"/>
                    </a:lnTo>
                    <a:lnTo>
                      <a:pt x="73" y="185"/>
                    </a:lnTo>
                    <a:lnTo>
                      <a:pt x="73" y="92"/>
                    </a:lnTo>
                    <a:lnTo>
                      <a:pt x="74" y="0"/>
                    </a:lnTo>
                    <a:lnTo>
                      <a:pt x="67" y="1"/>
                    </a:lnTo>
                    <a:lnTo>
                      <a:pt x="61" y="1"/>
                    </a:lnTo>
                    <a:lnTo>
                      <a:pt x="54" y="2"/>
                    </a:lnTo>
                    <a:lnTo>
                      <a:pt x="47" y="4"/>
                    </a:lnTo>
                    <a:lnTo>
                      <a:pt x="42" y="5"/>
                    </a:lnTo>
                    <a:lnTo>
                      <a:pt x="35" y="5"/>
                    </a:lnTo>
                    <a:lnTo>
                      <a:pt x="28" y="7"/>
                    </a:lnTo>
                    <a:lnTo>
                      <a:pt x="21" y="8"/>
                    </a:lnTo>
                    <a:close/>
                  </a:path>
                </a:pathLst>
              </a:custGeom>
              <a:solidFill>
                <a:srgbClr val="8487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98" name="Freeform 71"/>
              <p:cNvSpPr>
                <a:spLocks/>
              </p:cNvSpPr>
              <p:nvPr/>
            </p:nvSpPr>
            <p:spPr bwMode="auto">
              <a:xfrm>
                <a:off x="6242051" y="1865313"/>
                <a:ext cx="38100" cy="134938"/>
              </a:xfrm>
              <a:custGeom>
                <a:avLst/>
                <a:gdLst>
                  <a:gd name="T0" fmla="*/ 2147483647 w 73"/>
                  <a:gd name="T1" fmla="*/ 2147483647 h 256"/>
                  <a:gd name="T2" fmla="*/ 0 w 73"/>
                  <a:gd name="T3" fmla="*/ 2147483647 h 256"/>
                  <a:gd name="T4" fmla="*/ 2147483647 w 73"/>
                  <a:gd name="T5" fmla="*/ 2147483647 h 256"/>
                  <a:gd name="T6" fmla="*/ 2147483647 w 73"/>
                  <a:gd name="T7" fmla="*/ 0 h 256"/>
                  <a:gd name="T8" fmla="*/ 2147483647 w 73"/>
                  <a:gd name="T9" fmla="*/ 2147483647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3"/>
                  <a:gd name="T16" fmla="*/ 0 h 256"/>
                  <a:gd name="T17" fmla="*/ 73 w 73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3" h="256">
                    <a:moveTo>
                      <a:pt x="22" y="4"/>
                    </a:moveTo>
                    <a:lnTo>
                      <a:pt x="0" y="249"/>
                    </a:lnTo>
                    <a:lnTo>
                      <a:pt x="68" y="256"/>
                    </a:lnTo>
                    <a:lnTo>
                      <a:pt x="73" y="0"/>
                    </a:lnTo>
                    <a:lnTo>
                      <a:pt x="22" y="4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99" name="Freeform 72"/>
              <p:cNvSpPr>
                <a:spLocks/>
              </p:cNvSpPr>
              <p:nvPr/>
            </p:nvSpPr>
            <p:spPr bwMode="auto">
              <a:xfrm>
                <a:off x="6197601" y="1274763"/>
                <a:ext cx="34925" cy="712788"/>
              </a:xfrm>
              <a:custGeom>
                <a:avLst/>
                <a:gdLst>
                  <a:gd name="T0" fmla="*/ 0 w 66"/>
                  <a:gd name="T1" fmla="*/ 2147483647 h 1347"/>
                  <a:gd name="T2" fmla="*/ 2147483647 w 66"/>
                  <a:gd name="T3" fmla="*/ 2147483647 h 1347"/>
                  <a:gd name="T4" fmla="*/ 2147483647 w 66"/>
                  <a:gd name="T5" fmla="*/ 2147483647 h 1347"/>
                  <a:gd name="T6" fmla="*/ 2147483647 w 66"/>
                  <a:gd name="T7" fmla="*/ 0 h 1347"/>
                  <a:gd name="T8" fmla="*/ 0 w 66"/>
                  <a:gd name="T9" fmla="*/ 2147483647 h 13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6"/>
                  <a:gd name="T16" fmla="*/ 0 h 1347"/>
                  <a:gd name="T17" fmla="*/ 66 w 66"/>
                  <a:gd name="T18" fmla="*/ 1347 h 13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6" h="1347">
                    <a:moveTo>
                      <a:pt x="0" y="33"/>
                    </a:moveTo>
                    <a:lnTo>
                      <a:pt x="2" y="1347"/>
                    </a:lnTo>
                    <a:lnTo>
                      <a:pt x="63" y="1347"/>
                    </a:lnTo>
                    <a:lnTo>
                      <a:pt x="66" y="0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00" name="Freeform 73"/>
              <p:cNvSpPr>
                <a:spLocks/>
              </p:cNvSpPr>
              <p:nvPr/>
            </p:nvSpPr>
            <p:spPr bwMode="auto">
              <a:xfrm>
                <a:off x="6197601" y="1338263"/>
                <a:ext cx="33338" cy="649288"/>
              </a:xfrm>
              <a:custGeom>
                <a:avLst/>
                <a:gdLst>
                  <a:gd name="T0" fmla="*/ 0 w 62"/>
                  <a:gd name="T1" fmla="*/ 2147483647 h 1225"/>
                  <a:gd name="T2" fmla="*/ 0 w 62"/>
                  <a:gd name="T3" fmla="*/ 2147483647 h 1225"/>
                  <a:gd name="T4" fmla="*/ 0 w 62"/>
                  <a:gd name="T5" fmla="*/ 2147483647 h 1225"/>
                  <a:gd name="T6" fmla="*/ 0 w 62"/>
                  <a:gd name="T7" fmla="*/ 2147483647 h 1225"/>
                  <a:gd name="T8" fmla="*/ 0 w 62"/>
                  <a:gd name="T9" fmla="*/ 2147483647 h 1225"/>
                  <a:gd name="T10" fmla="*/ 2147483647 w 62"/>
                  <a:gd name="T11" fmla="*/ 2147483647 h 1225"/>
                  <a:gd name="T12" fmla="*/ 2147483647 w 62"/>
                  <a:gd name="T13" fmla="*/ 2147483647 h 1225"/>
                  <a:gd name="T14" fmla="*/ 2147483647 w 62"/>
                  <a:gd name="T15" fmla="*/ 2147483647 h 1225"/>
                  <a:gd name="T16" fmla="*/ 2147483647 w 62"/>
                  <a:gd name="T17" fmla="*/ 2147483647 h 1225"/>
                  <a:gd name="T18" fmla="*/ 2147483647 w 62"/>
                  <a:gd name="T19" fmla="*/ 2147483647 h 1225"/>
                  <a:gd name="T20" fmla="*/ 2147483647 w 62"/>
                  <a:gd name="T21" fmla="*/ 2147483647 h 1225"/>
                  <a:gd name="T22" fmla="*/ 2147483647 w 62"/>
                  <a:gd name="T23" fmla="*/ 2147483647 h 1225"/>
                  <a:gd name="T24" fmla="*/ 2147483647 w 62"/>
                  <a:gd name="T25" fmla="*/ 2147483647 h 1225"/>
                  <a:gd name="T26" fmla="*/ 2147483647 w 62"/>
                  <a:gd name="T27" fmla="*/ 2147483647 h 1225"/>
                  <a:gd name="T28" fmla="*/ 2147483647 w 62"/>
                  <a:gd name="T29" fmla="*/ 2147483647 h 1225"/>
                  <a:gd name="T30" fmla="*/ 2147483647 w 62"/>
                  <a:gd name="T31" fmla="*/ 2147483647 h 1225"/>
                  <a:gd name="T32" fmla="*/ 2147483647 w 62"/>
                  <a:gd name="T33" fmla="*/ 0 h 1225"/>
                  <a:gd name="T34" fmla="*/ 2147483647 w 62"/>
                  <a:gd name="T35" fmla="*/ 2147483647 h 1225"/>
                  <a:gd name="T36" fmla="*/ 2147483647 w 62"/>
                  <a:gd name="T37" fmla="*/ 2147483647 h 1225"/>
                  <a:gd name="T38" fmla="*/ 2147483647 w 62"/>
                  <a:gd name="T39" fmla="*/ 2147483647 h 1225"/>
                  <a:gd name="T40" fmla="*/ 2147483647 w 62"/>
                  <a:gd name="T41" fmla="*/ 2147483647 h 1225"/>
                  <a:gd name="T42" fmla="*/ 2147483647 w 62"/>
                  <a:gd name="T43" fmla="*/ 2147483647 h 1225"/>
                  <a:gd name="T44" fmla="*/ 2147483647 w 62"/>
                  <a:gd name="T45" fmla="*/ 2147483647 h 1225"/>
                  <a:gd name="T46" fmla="*/ 2147483647 w 62"/>
                  <a:gd name="T47" fmla="*/ 2147483647 h 1225"/>
                  <a:gd name="T48" fmla="*/ 0 w 62"/>
                  <a:gd name="T49" fmla="*/ 2147483647 h 122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2"/>
                  <a:gd name="T76" fmla="*/ 0 h 1225"/>
                  <a:gd name="T77" fmla="*/ 62 w 62"/>
                  <a:gd name="T78" fmla="*/ 1225 h 122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2" h="1225">
                    <a:moveTo>
                      <a:pt x="0" y="32"/>
                    </a:moveTo>
                    <a:lnTo>
                      <a:pt x="0" y="330"/>
                    </a:lnTo>
                    <a:lnTo>
                      <a:pt x="0" y="629"/>
                    </a:lnTo>
                    <a:lnTo>
                      <a:pt x="0" y="927"/>
                    </a:lnTo>
                    <a:lnTo>
                      <a:pt x="0" y="1225"/>
                    </a:lnTo>
                    <a:lnTo>
                      <a:pt x="7" y="1225"/>
                    </a:lnTo>
                    <a:lnTo>
                      <a:pt x="15" y="1225"/>
                    </a:lnTo>
                    <a:lnTo>
                      <a:pt x="22" y="1225"/>
                    </a:lnTo>
                    <a:lnTo>
                      <a:pt x="31" y="1225"/>
                    </a:lnTo>
                    <a:lnTo>
                      <a:pt x="38" y="1225"/>
                    </a:lnTo>
                    <a:lnTo>
                      <a:pt x="46" y="1225"/>
                    </a:lnTo>
                    <a:lnTo>
                      <a:pt x="53" y="1225"/>
                    </a:lnTo>
                    <a:lnTo>
                      <a:pt x="62" y="1225"/>
                    </a:lnTo>
                    <a:lnTo>
                      <a:pt x="62" y="918"/>
                    </a:lnTo>
                    <a:lnTo>
                      <a:pt x="62" y="613"/>
                    </a:lnTo>
                    <a:lnTo>
                      <a:pt x="62" y="307"/>
                    </a:lnTo>
                    <a:lnTo>
                      <a:pt x="62" y="0"/>
                    </a:lnTo>
                    <a:lnTo>
                      <a:pt x="53" y="4"/>
                    </a:lnTo>
                    <a:lnTo>
                      <a:pt x="46" y="8"/>
                    </a:lnTo>
                    <a:lnTo>
                      <a:pt x="38" y="13"/>
                    </a:lnTo>
                    <a:lnTo>
                      <a:pt x="31" y="15"/>
                    </a:lnTo>
                    <a:lnTo>
                      <a:pt x="22" y="20"/>
                    </a:lnTo>
                    <a:lnTo>
                      <a:pt x="15" y="24"/>
                    </a:lnTo>
                    <a:lnTo>
                      <a:pt x="7" y="28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5E66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01" name="Freeform 74"/>
              <p:cNvSpPr>
                <a:spLocks/>
              </p:cNvSpPr>
              <p:nvPr/>
            </p:nvSpPr>
            <p:spPr bwMode="auto">
              <a:xfrm>
                <a:off x="6196013" y="1404938"/>
                <a:ext cx="33338" cy="582613"/>
              </a:xfrm>
              <a:custGeom>
                <a:avLst/>
                <a:gdLst>
                  <a:gd name="T0" fmla="*/ 2147483647 w 62"/>
                  <a:gd name="T1" fmla="*/ 2147483647 h 1102"/>
                  <a:gd name="T2" fmla="*/ 2147483647 w 62"/>
                  <a:gd name="T3" fmla="*/ 2147483647 h 1102"/>
                  <a:gd name="T4" fmla="*/ 2147483647 w 62"/>
                  <a:gd name="T5" fmla="*/ 2147483647 h 1102"/>
                  <a:gd name="T6" fmla="*/ 2147483647 w 62"/>
                  <a:gd name="T7" fmla="*/ 2147483647 h 1102"/>
                  <a:gd name="T8" fmla="*/ 0 w 62"/>
                  <a:gd name="T9" fmla="*/ 2147483647 h 1102"/>
                  <a:gd name="T10" fmla="*/ 2147483647 w 62"/>
                  <a:gd name="T11" fmla="*/ 2147483647 h 1102"/>
                  <a:gd name="T12" fmla="*/ 2147483647 w 62"/>
                  <a:gd name="T13" fmla="*/ 2147483647 h 1102"/>
                  <a:gd name="T14" fmla="*/ 2147483647 w 62"/>
                  <a:gd name="T15" fmla="*/ 2147483647 h 1102"/>
                  <a:gd name="T16" fmla="*/ 2147483647 w 62"/>
                  <a:gd name="T17" fmla="*/ 2147483647 h 1102"/>
                  <a:gd name="T18" fmla="*/ 2147483647 w 62"/>
                  <a:gd name="T19" fmla="*/ 2147483647 h 1102"/>
                  <a:gd name="T20" fmla="*/ 2147483647 w 62"/>
                  <a:gd name="T21" fmla="*/ 2147483647 h 1102"/>
                  <a:gd name="T22" fmla="*/ 2147483647 w 62"/>
                  <a:gd name="T23" fmla="*/ 2147483647 h 1102"/>
                  <a:gd name="T24" fmla="*/ 2147483647 w 62"/>
                  <a:gd name="T25" fmla="*/ 2147483647 h 1102"/>
                  <a:gd name="T26" fmla="*/ 2147483647 w 62"/>
                  <a:gd name="T27" fmla="*/ 2147483647 h 1102"/>
                  <a:gd name="T28" fmla="*/ 2147483647 w 62"/>
                  <a:gd name="T29" fmla="*/ 2147483647 h 1102"/>
                  <a:gd name="T30" fmla="*/ 2147483647 w 62"/>
                  <a:gd name="T31" fmla="*/ 2147483647 h 1102"/>
                  <a:gd name="T32" fmla="*/ 2147483647 w 62"/>
                  <a:gd name="T33" fmla="*/ 0 h 1102"/>
                  <a:gd name="T34" fmla="*/ 2147483647 w 62"/>
                  <a:gd name="T35" fmla="*/ 2147483647 h 1102"/>
                  <a:gd name="T36" fmla="*/ 2147483647 w 62"/>
                  <a:gd name="T37" fmla="*/ 2147483647 h 1102"/>
                  <a:gd name="T38" fmla="*/ 2147483647 w 62"/>
                  <a:gd name="T39" fmla="*/ 2147483647 h 1102"/>
                  <a:gd name="T40" fmla="*/ 2147483647 w 62"/>
                  <a:gd name="T41" fmla="*/ 2147483647 h 1102"/>
                  <a:gd name="T42" fmla="*/ 2147483647 w 62"/>
                  <a:gd name="T43" fmla="*/ 2147483647 h 1102"/>
                  <a:gd name="T44" fmla="*/ 2147483647 w 62"/>
                  <a:gd name="T45" fmla="*/ 2147483647 h 1102"/>
                  <a:gd name="T46" fmla="*/ 2147483647 w 62"/>
                  <a:gd name="T47" fmla="*/ 2147483647 h 1102"/>
                  <a:gd name="T48" fmla="*/ 2147483647 w 62"/>
                  <a:gd name="T49" fmla="*/ 2147483647 h 110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2"/>
                  <a:gd name="T76" fmla="*/ 0 h 1102"/>
                  <a:gd name="T77" fmla="*/ 62 w 62"/>
                  <a:gd name="T78" fmla="*/ 1102 h 110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2" h="1102">
                    <a:moveTo>
                      <a:pt x="4" y="31"/>
                    </a:moveTo>
                    <a:lnTo>
                      <a:pt x="3" y="298"/>
                    </a:lnTo>
                    <a:lnTo>
                      <a:pt x="3" y="567"/>
                    </a:lnTo>
                    <a:lnTo>
                      <a:pt x="2" y="834"/>
                    </a:lnTo>
                    <a:lnTo>
                      <a:pt x="0" y="1102"/>
                    </a:lnTo>
                    <a:lnTo>
                      <a:pt x="9" y="1102"/>
                    </a:lnTo>
                    <a:lnTo>
                      <a:pt x="16" y="1102"/>
                    </a:lnTo>
                    <a:lnTo>
                      <a:pt x="24" y="1102"/>
                    </a:lnTo>
                    <a:lnTo>
                      <a:pt x="31" y="1102"/>
                    </a:lnTo>
                    <a:lnTo>
                      <a:pt x="40" y="1102"/>
                    </a:lnTo>
                    <a:lnTo>
                      <a:pt x="47" y="1102"/>
                    </a:lnTo>
                    <a:lnTo>
                      <a:pt x="55" y="1102"/>
                    </a:lnTo>
                    <a:lnTo>
                      <a:pt x="62" y="1102"/>
                    </a:lnTo>
                    <a:lnTo>
                      <a:pt x="62" y="827"/>
                    </a:lnTo>
                    <a:lnTo>
                      <a:pt x="62" y="551"/>
                    </a:lnTo>
                    <a:lnTo>
                      <a:pt x="62" y="275"/>
                    </a:lnTo>
                    <a:lnTo>
                      <a:pt x="61" y="0"/>
                    </a:lnTo>
                    <a:lnTo>
                      <a:pt x="54" y="4"/>
                    </a:lnTo>
                    <a:lnTo>
                      <a:pt x="47" y="7"/>
                    </a:lnTo>
                    <a:lnTo>
                      <a:pt x="40" y="11"/>
                    </a:lnTo>
                    <a:lnTo>
                      <a:pt x="33" y="15"/>
                    </a:lnTo>
                    <a:lnTo>
                      <a:pt x="25" y="18"/>
                    </a:lnTo>
                    <a:lnTo>
                      <a:pt x="18" y="22"/>
                    </a:lnTo>
                    <a:lnTo>
                      <a:pt x="11" y="26"/>
                    </a:lnTo>
                    <a:lnTo>
                      <a:pt x="4" y="31"/>
                    </a:lnTo>
                    <a:close/>
                  </a:path>
                </a:pathLst>
              </a:custGeom>
              <a:solidFill>
                <a:srgbClr val="636B8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02" name="Freeform 75"/>
              <p:cNvSpPr>
                <a:spLocks/>
              </p:cNvSpPr>
              <p:nvPr/>
            </p:nvSpPr>
            <p:spPr bwMode="auto">
              <a:xfrm>
                <a:off x="6196013" y="1468438"/>
                <a:ext cx="33338" cy="520700"/>
              </a:xfrm>
              <a:custGeom>
                <a:avLst/>
                <a:gdLst>
                  <a:gd name="T0" fmla="*/ 2147483647 w 62"/>
                  <a:gd name="T1" fmla="*/ 2147483647 h 983"/>
                  <a:gd name="T2" fmla="*/ 2147483647 w 62"/>
                  <a:gd name="T3" fmla="*/ 2147483647 h 983"/>
                  <a:gd name="T4" fmla="*/ 2147483647 w 62"/>
                  <a:gd name="T5" fmla="*/ 2147483647 h 983"/>
                  <a:gd name="T6" fmla="*/ 2147483647 w 62"/>
                  <a:gd name="T7" fmla="*/ 2147483647 h 983"/>
                  <a:gd name="T8" fmla="*/ 0 w 62"/>
                  <a:gd name="T9" fmla="*/ 2147483647 h 983"/>
                  <a:gd name="T10" fmla="*/ 2147483647 w 62"/>
                  <a:gd name="T11" fmla="*/ 2147483647 h 983"/>
                  <a:gd name="T12" fmla="*/ 2147483647 w 62"/>
                  <a:gd name="T13" fmla="*/ 2147483647 h 983"/>
                  <a:gd name="T14" fmla="*/ 2147483647 w 62"/>
                  <a:gd name="T15" fmla="*/ 2147483647 h 983"/>
                  <a:gd name="T16" fmla="*/ 2147483647 w 62"/>
                  <a:gd name="T17" fmla="*/ 2147483647 h 983"/>
                  <a:gd name="T18" fmla="*/ 2147483647 w 62"/>
                  <a:gd name="T19" fmla="*/ 2147483647 h 983"/>
                  <a:gd name="T20" fmla="*/ 2147483647 w 62"/>
                  <a:gd name="T21" fmla="*/ 2147483647 h 983"/>
                  <a:gd name="T22" fmla="*/ 2147483647 w 62"/>
                  <a:gd name="T23" fmla="*/ 2147483647 h 983"/>
                  <a:gd name="T24" fmla="*/ 2147483647 w 62"/>
                  <a:gd name="T25" fmla="*/ 2147483647 h 983"/>
                  <a:gd name="T26" fmla="*/ 2147483647 w 62"/>
                  <a:gd name="T27" fmla="*/ 2147483647 h 983"/>
                  <a:gd name="T28" fmla="*/ 2147483647 w 62"/>
                  <a:gd name="T29" fmla="*/ 2147483647 h 983"/>
                  <a:gd name="T30" fmla="*/ 2147483647 w 62"/>
                  <a:gd name="T31" fmla="*/ 2147483647 h 983"/>
                  <a:gd name="T32" fmla="*/ 2147483647 w 62"/>
                  <a:gd name="T33" fmla="*/ 0 h 983"/>
                  <a:gd name="T34" fmla="*/ 2147483647 w 62"/>
                  <a:gd name="T35" fmla="*/ 2147483647 h 983"/>
                  <a:gd name="T36" fmla="*/ 2147483647 w 62"/>
                  <a:gd name="T37" fmla="*/ 2147483647 h 983"/>
                  <a:gd name="T38" fmla="*/ 2147483647 w 62"/>
                  <a:gd name="T39" fmla="*/ 2147483647 h 983"/>
                  <a:gd name="T40" fmla="*/ 2147483647 w 62"/>
                  <a:gd name="T41" fmla="*/ 2147483647 h 983"/>
                  <a:gd name="T42" fmla="*/ 2147483647 w 62"/>
                  <a:gd name="T43" fmla="*/ 2147483647 h 983"/>
                  <a:gd name="T44" fmla="*/ 2147483647 w 62"/>
                  <a:gd name="T45" fmla="*/ 2147483647 h 983"/>
                  <a:gd name="T46" fmla="*/ 2147483647 w 62"/>
                  <a:gd name="T47" fmla="*/ 2147483647 h 983"/>
                  <a:gd name="T48" fmla="*/ 2147483647 w 62"/>
                  <a:gd name="T49" fmla="*/ 2147483647 h 9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2"/>
                  <a:gd name="T76" fmla="*/ 0 h 983"/>
                  <a:gd name="T77" fmla="*/ 62 w 62"/>
                  <a:gd name="T78" fmla="*/ 983 h 9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2" h="983">
                    <a:moveTo>
                      <a:pt x="8" y="31"/>
                    </a:moveTo>
                    <a:lnTo>
                      <a:pt x="5" y="268"/>
                    </a:lnTo>
                    <a:lnTo>
                      <a:pt x="4" y="506"/>
                    </a:lnTo>
                    <a:lnTo>
                      <a:pt x="1" y="744"/>
                    </a:lnTo>
                    <a:lnTo>
                      <a:pt x="0" y="981"/>
                    </a:lnTo>
                    <a:lnTo>
                      <a:pt x="8" y="981"/>
                    </a:lnTo>
                    <a:lnTo>
                      <a:pt x="15" y="983"/>
                    </a:lnTo>
                    <a:lnTo>
                      <a:pt x="24" y="983"/>
                    </a:lnTo>
                    <a:lnTo>
                      <a:pt x="31" y="983"/>
                    </a:lnTo>
                    <a:lnTo>
                      <a:pt x="38" y="983"/>
                    </a:lnTo>
                    <a:lnTo>
                      <a:pt x="46" y="983"/>
                    </a:lnTo>
                    <a:lnTo>
                      <a:pt x="53" y="983"/>
                    </a:lnTo>
                    <a:lnTo>
                      <a:pt x="62" y="983"/>
                    </a:lnTo>
                    <a:lnTo>
                      <a:pt x="60" y="737"/>
                    </a:lnTo>
                    <a:lnTo>
                      <a:pt x="60" y="491"/>
                    </a:lnTo>
                    <a:lnTo>
                      <a:pt x="60" y="246"/>
                    </a:lnTo>
                    <a:lnTo>
                      <a:pt x="59" y="0"/>
                    </a:lnTo>
                    <a:lnTo>
                      <a:pt x="52" y="4"/>
                    </a:lnTo>
                    <a:lnTo>
                      <a:pt x="45" y="8"/>
                    </a:lnTo>
                    <a:lnTo>
                      <a:pt x="39" y="12"/>
                    </a:lnTo>
                    <a:lnTo>
                      <a:pt x="32" y="15"/>
                    </a:lnTo>
                    <a:lnTo>
                      <a:pt x="26" y="19"/>
                    </a:lnTo>
                    <a:lnTo>
                      <a:pt x="19" y="24"/>
                    </a:lnTo>
                    <a:lnTo>
                      <a:pt x="14" y="26"/>
                    </a:lnTo>
                    <a:lnTo>
                      <a:pt x="8" y="31"/>
                    </a:lnTo>
                    <a:close/>
                  </a:path>
                </a:pathLst>
              </a:custGeom>
              <a:solidFill>
                <a:srgbClr val="6870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03" name="Freeform 76"/>
              <p:cNvSpPr>
                <a:spLocks/>
              </p:cNvSpPr>
              <p:nvPr/>
            </p:nvSpPr>
            <p:spPr bwMode="auto">
              <a:xfrm>
                <a:off x="6194426" y="1533525"/>
                <a:ext cx="33338" cy="455613"/>
              </a:xfrm>
              <a:custGeom>
                <a:avLst/>
                <a:gdLst>
                  <a:gd name="T0" fmla="*/ 2147483647 w 62"/>
                  <a:gd name="T1" fmla="*/ 2147483647 h 861"/>
                  <a:gd name="T2" fmla="*/ 2147483647 w 62"/>
                  <a:gd name="T3" fmla="*/ 2147483647 h 861"/>
                  <a:gd name="T4" fmla="*/ 2147483647 w 62"/>
                  <a:gd name="T5" fmla="*/ 2147483647 h 861"/>
                  <a:gd name="T6" fmla="*/ 2147483647 w 62"/>
                  <a:gd name="T7" fmla="*/ 2147483647 h 861"/>
                  <a:gd name="T8" fmla="*/ 0 w 62"/>
                  <a:gd name="T9" fmla="*/ 2147483647 h 861"/>
                  <a:gd name="T10" fmla="*/ 2147483647 w 62"/>
                  <a:gd name="T11" fmla="*/ 2147483647 h 861"/>
                  <a:gd name="T12" fmla="*/ 2147483647 w 62"/>
                  <a:gd name="T13" fmla="*/ 2147483647 h 861"/>
                  <a:gd name="T14" fmla="*/ 2147483647 w 62"/>
                  <a:gd name="T15" fmla="*/ 2147483647 h 861"/>
                  <a:gd name="T16" fmla="*/ 2147483647 w 62"/>
                  <a:gd name="T17" fmla="*/ 2147483647 h 861"/>
                  <a:gd name="T18" fmla="*/ 2147483647 w 62"/>
                  <a:gd name="T19" fmla="*/ 2147483647 h 861"/>
                  <a:gd name="T20" fmla="*/ 2147483647 w 62"/>
                  <a:gd name="T21" fmla="*/ 2147483647 h 861"/>
                  <a:gd name="T22" fmla="*/ 2147483647 w 62"/>
                  <a:gd name="T23" fmla="*/ 2147483647 h 861"/>
                  <a:gd name="T24" fmla="*/ 2147483647 w 62"/>
                  <a:gd name="T25" fmla="*/ 2147483647 h 861"/>
                  <a:gd name="T26" fmla="*/ 2147483647 w 62"/>
                  <a:gd name="T27" fmla="*/ 2147483647 h 861"/>
                  <a:gd name="T28" fmla="*/ 2147483647 w 62"/>
                  <a:gd name="T29" fmla="*/ 2147483647 h 861"/>
                  <a:gd name="T30" fmla="*/ 2147483647 w 62"/>
                  <a:gd name="T31" fmla="*/ 2147483647 h 861"/>
                  <a:gd name="T32" fmla="*/ 2147483647 w 62"/>
                  <a:gd name="T33" fmla="*/ 0 h 861"/>
                  <a:gd name="T34" fmla="*/ 2147483647 w 62"/>
                  <a:gd name="T35" fmla="*/ 2147483647 h 861"/>
                  <a:gd name="T36" fmla="*/ 2147483647 w 62"/>
                  <a:gd name="T37" fmla="*/ 2147483647 h 861"/>
                  <a:gd name="T38" fmla="*/ 2147483647 w 62"/>
                  <a:gd name="T39" fmla="*/ 2147483647 h 861"/>
                  <a:gd name="T40" fmla="*/ 2147483647 w 62"/>
                  <a:gd name="T41" fmla="*/ 2147483647 h 861"/>
                  <a:gd name="T42" fmla="*/ 2147483647 w 62"/>
                  <a:gd name="T43" fmla="*/ 2147483647 h 861"/>
                  <a:gd name="T44" fmla="*/ 2147483647 w 62"/>
                  <a:gd name="T45" fmla="*/ 2147483647 h 861"/>
                  <a:gd name="T46" fmla="*/ 2147483647 w 62"/>
                  <a:gd name="T47" fmla="*/ 2147483647 h 861"/>
                  <a:gd name="T48" fmla="*/ 2147483647 w 62"/>
                  <a:gd name="T49" fmla="*/ 2147483647 h 86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2"/>
                  <a:gd name="T76" fmla="*/ 0 h 861"/>
                  <a:gd name="T77" fmla="*/ 62 w 62"/>
                  <a:gd name="T78" fmla="*/ 861 h 86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2" h="861">
                    <a:moveTo>
                      <a:pt x="10" y="29"/>
                    </a:moveTo>
                    <a:lnTo>
                      <a:pt x="7" y="237"/>
                    </a:lnTo>
                    <a:lnTo>
                      <a:pt x="5" y="443"/>
                    </a:lnTo>
                    <a:lnTo>
                      <a:pt x="3" y="652"/>
                    </a:lnTo>
                    <a:lnTo>
                      <a:pt x="0" y="860"/>
                    </a:lnTo>
                    <a:lnTo>
                      <a:pt x="9" y="860"/>
                    </a:lnTo>
                    <a:lnTo>
                      <a:pt x="16" y="860"/>
                    </a:lnTo>
                    <a:lnTo>
                      <a:pt x="24" y="860"/>
                    </a:lnTo>
                    <a:lnTo>
                      <a:pt x="31" y="860"/>
                    </a:lnTo>
                    <a:lnTo>
                      <a:pt x="38" y="861"/>
                    </a:lnTo>
                    <a:lnTo>
                      <a:pt x="47" y="861"/>
                    </a:lnTo>
                    <a:lnTo>
                      <a:pt x="54" y="861"/>
                    </a:lnTo>
                    <a:lnTo>
                      <a:pt x="62" y="861"/>
                    </a:lnTo>
                    <a:lnTo>
                      <a:pt x="61" y="646"/>
                    </a:lnTo>
                    <a:lnTo>
                      <a:pt x="59" y="431"/>
                    </a:lnTo>
                    <a:lnTo>
                      <a:pt x="58" y="216"/>
                    </a:lnTo>
                    <a:lnTo>
                      <a:pt x="57" y="0"/>
                    </a:lnTo>
                    <a:lnTo>
                      <a:pt x="51" y="5"/>
                    </a:lnTo>
                    <a:lnTo>
                      <a:pt x="45" y="7"/>
                    </a:lnTo>
                    <a:lnTo>
                      <a:pt x="40" y="12"/>
                    </a:lnTo>
                    <a:lnTo>
                      <a:pt x="34" y="15"/>
                    </a:lnTo>
                    <a:lnTo>
                      <a:pt x="27" y="19"/>
                    </a:lnTo>
                    <a:lnTo>
                      <a:pt x="21" y="22"/>
                    </a:lnTo>
                    <a:lnTo>
                      <a:pt x="16" y="26"/>
                    </a:lnTo>
                    <a:lnTo>
                      <a:pt x="10" y="29"/>
                    </a:lnTo>
                    <a:close/>
                  </a:path>
                </a:pathLst>
              </a:custGeom>
              <a:solidFill>
                <a:srgbClr val="6B72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04" name="Freeform 77"/>
              <p:cNvSpPr>
                <a:spLocks/>
              </p:cNvSpPr>
              <p:nvPr/>
            </p:nvSpPr>
            <p:spPr bwMode="auto">
              <a:xfrm>
                <a:off x="6194426" y="1598613"/>
                <a:ext cx="33338" cy="392113"/>
              </a:xfrm>
              <a:custGeom>
                <a:avLst/>
                <a:gdLst>
                  <a:gd name="T0" fmla="*/ 2147483647 w 62"/>
                  <a:gd name="T1" fmla="*/ 2147483647 h 740"/>
                  <a:gd name="T2" fmla="*/ 2147483647 w 62"/>
                  <a:gd name="T3" fmla="*/ 2147483647 h 740"/>
                  <a:gd name="T4" fmla="*/ 2147483647 w 62"/>
                  <a:gd name="T5" fmla="*/ 2147483647 h 740"/>
                  <a:gd name="T6" fmla="*/ 2147483647 w 62"/>
                  <a:gd name="T7" fmla="*/ 2147483647 h 740"/>
                  <a:gd name="T8" fmla="*/ 0 w 62"/>
                  <a:gd name="T9" fmla="*/ 2147483647 h 740"/>
                  <a:gd name="T10" fmla="*/ 2147483647 w 62"/>
                  <a:gd name="T11" fmla="*/ 2147483647 h 740"/>
                  <a:gd name="T12" fmla="*/ 2147483647 w 62"/>
                  <a:gd name="T13" fmla="*/ 2147483647 h 740"/>
                  <a:gd name="T14" fmla="*/ 2147483647 w 62"/>
                  <a:gd name="T15" fmla="*/ 2147483647 h 740"/>
                  <a:gd name="T16" fmla="*/ 2147483647 w 62"/>
                  <a:gd name="T17" fmla="*/ 2147483647 h 740"/>
                  <a:gd name="T18" fmla="*/ 2147483647 w 62"/>
                  <a:gd name="T19" fmla="*/ 2147483647 h 740"/>
                  <a:gd name="T20" fmla="*/ 2147483647 w 62"/>
                  <a:gd name="T21" fmla="*/ 2147483647 h 740"/>
                  <a:gd name="T22" fmla="*/ 2147483647 w 62"/>
                  <a:gd name="T23" fmla="*/ 2147483647 h 740"/>
                  <a:gd name="T24" fmla="*/ 2147483647 w 62"/>
                  <a:gd name="T25" fmla="*/ 2147483647 h 740"/>
                  <a:gd name="T26" fmla="*/ 2147483647 w 62"/>
                  <a:gd name="T27" fmla="*/ 2147483647 h 740"/>
                  <a:gd name="T28" fmla="*/ 2147483647 w 62"/>
                  <a:gd name="T29" fmla="*/ 2147483647 h 740"/>
                  <a:gd name="T30" fmla="*/ 2147483647 w 62"/>
                  <a:gd name="T31" fmla="*/ 2147483647 h 740"/>
                  <a:gd name="T32" fmla="*/ 2147483647 w 62"/>
                  <a:gd name="T33" fmla="*/ 0 h 740"/>
                  <a:gd name="T34" fmla="*/ 2147483647 w 62"/>
                  <a:gd name="T35" fmla="*/ 2147483647 h 740"/>
                  <a:gd name="T36" fmla="*/ 2147483647 w 62"/>
                  <a:gd name="T37" fmla="*/ 2147483647 h 740"/>
                  <a:gd name="T38" fmla="*/ 2147483647 w 62"/>
                  <a:gd name="T39" fmla="*/ 2147483647 h 740"/>
                  <a:gd name="T40" fmla="*/ 2147483647 w 62"/>
                  <a:gd name="T41" fmla="*/ 2147483647 h 740"/>
                  <a:gd name="T42" fmla="*/ 2147483647 w 62"/>
                  <a:gd name="T43" fmla="*/ 2147483647 h 740"/>
                  <a:gd name="T44" fmla="*/ 2147483647 w 62"/>
                  <a:gd name="T45" fmla="*/ 2147483647 h 740"/>
                  <a:gd name="T46" fmla="*/ 2147483647 w 62"/>
                  <a:gd name="T47" fmla="*/ 2147483647 h 740"/>
                  <a:gd name="T48" fmla="*/ 2147483647 w 62"/>
                  <a:gd name="T49" fmla="*/ 2147483647 h 7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2"/>
                  <a:gd name="T76" fmla="*/ 0 h 740"/>
                  <a:gd name="T77" fmla="*/ 62 w 62"/>
                  <a:gd name="T78" fmla="*/ 740 h 74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2" h="740">
                    <a:moveTo>
                      <a:pt x="13" y="28"/>
                    </a:moveTo>
                    <a:lnTo>
                      <a:pt x="10" y="205"/>
                    </a:lnTo>
                    <a:lnTo>
                      <a:pt x="7" y="382"/>
                    </a:lnTo>
                    <a:lnTo>
                      <a:pt x="3" y="560"/>
                    </a:lnTo>
                    <a:lnTo>
                      <a:pt x="0" y="738"/>
                    </a:lnTo>
                    <a:lnTo>
                      <a:pt x="8" y="738"/>
                    </a:lnTo>
                    <a:lnTo>
                      <a:pt x="15" y="738"/>
                    </a:lnTo>
                    <a:lnTo>
                      <a:pt x="24" y="738"/>
                    </a:lnTo>
                    <a:lnTo>
                      <a:pt x="31" y="738"/>
                    </a:lnTo>
                    <a:lnTo>
                      <a:pt x="38" y="738"/>
                    </a:lnTo>
                    <a:lnTo>
                      <a:pt x="46" y="738"/>
                    </a:lnTo>
                    <a:lnTo>
                      <a:pt x="53" y="740"/>
                    </a:lnTo>
                    <a:lnTo>
                      <a:pt x="62" y="740"/>
                    </a:lnTo>
                    <a:lnTo>
                      <a:pt x="60" y="555"/>
                    </a:lnTo>
                    <a:lnTo>
                      <a:pt x="58" y="370"/>
                    </a:lnTo>
                    <a:lnTo>
                      <a:pt x="56" y="184"/>
                    </a:lnTo>
                    <a:lnTo>
                      <a:pt x="55" y="0"/>
                    </a:lnTo>
                    <a:lnTo>
                      <a:pt x="49" y="4"/>
                    </a:lnTo>
                    <a:lnTo>
                      <a:pt x="45" y="7"/>
                    </a:lnTo>
                    <a:lnTo>
                      <a:pt x="39" y="11"/>
                    </a:lnTo>
                    <a:lnTo>
                      <a:pt x="34" y="14"/>
                    </a:lnTo>
                    <a:lnTo>
                      <a:pt x="28" y="17"/>
                    </a:lnTo>
                    <a:lnTo>
                      <a:pt x="24" y="21"/>
                    </a:lnTo>
                    <a:lnTo>
                      <a:pt x="18" y="24"/>
                    </a:lnTo>
                    <a:lnTo>
                      <a:pt x="13" y="28"/>
                    </a:lnTo>
                    <a:close/>
                  </a:path>
                </a:pathLst>
              </a:custGeom>
              <a:solidFill>
                <a:srgbClr val="7075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05" name="Freeform 78"/>
              <p:cNvSpPr>
                <a:spLocks/>
              </p:cNvSpPr>
              <p:nvPr/>
            </p:nvSpPr>
            <p:spPr bwMode="auto">
              <a:xfrm>
                <a:off x="6194426" y="1663700"/>
                <a:ext cx="31750" cy="327025"/>
              </a:xfrm>
              <a:custGeom>
                <a:avLst/>
                <a:gdLst>
                  <a:gd name="T0" fmla="*/ 2147483647 w 60"/>
                  <a:gd name="T1" fmla="*/ 2147483647 h 619"/>
                  <a:gd name="T2" fmla="*/ 2147483647 w 60"/>
                  <a:gd name="T3" fmla="*/ 2147483647 h 619"/>
                  <a:gd name="T4" fmla="*/ 2147483647 w 60"/>
                  <a:gd name="T5" fmla="*/ 2147483647 h 619"/>
                  <a:gd name="T6" fmla="*/ 2147483647 w 60"/>
                  <a:gd name="T7" fmla="*/ 2147483647 h 619"/>
                  <a:gd name="T8" fmla="*/ 0 w 60"/>
                  <a:gd name="T9" fmla="*/ 2147483647 h 619"/>
                  <a:gd name="T10" fmla="*/ 2147483647 w 60"/>
                  <a:gd name="T11" fmla="*/ 2147483647 h 619"/>
                  <a:gd name="T12" fmla="*/ 2147483647 w 60"/>
                  <a:gd name="T13" fmla="*/ 2147483647 h 619"/>
                  <a:gd name="T14" fmla="*/ 2147483647 w 60"/>
                  <a:gd name="T15" fmla="*/ 2147483647 h 619"/>
                  <a:gd name="T16" fmla="*/ 2147483647 w 60"/>
                  <a:gd name="T17" fmla="*/ 2147483647 h 619"/>
                  <a:gd name="T18" fmla="*/ 2147483647 w 60"/>
                  <a:gd name="T19" fmla="*/ 2147483647 h 619"/>
                  <a:gd name="T20" fmla="*/ 2147483647 w 60"/>
                  <a:gd name="T21" fmla="*/ 2147483647 h 619"/>
                  <a:gd name="T22" fmla="*/ 2147483647 w 60"/>
                  <a:gd name="T23" fmla="*/ 2147483647 h 619"/>
                  <a:gd name="T24" fmla="*/ 2147483647 w 60"/>
                  <a:gd name="T25" fmla="*/ 2147483647 h 619"/>
                  <a:gd name="T26" fmla="*/ 2147483647 w 60"/>
                  <a:gd name="T27" fmla="*/ 2147483647 h 619"/>
                  <a:gd name="T28" fmla="*/ 2147483647 w 60"/>
                  <a:gd name="T29" fmla="*/ 2147483647 h 619"/>
                  <a:gd name="T30" fmla="*/ 2147483647 w 60"/>
                  <a:gd name="T31" fmla="*/ 2147483647 h 619"/>
                  <a:gd name="T32" fmla="*/ 2147483647 w 60"/>
                  <a:gd name="T33" fmla="*/ 0 h 619"/>
                  <a:gd name="T34" fmla="*/ 2147483647 w 60"/>
                  <a:gd name="T35" fmla="*/ 2147483647 h 619"/>
                  <a:gd name="T36" fmla="*/ 2147483647 w 60"/>
                  <a:gd name="T37" fmla="*/ 2147483647 h 619"/>
                  <a:gd name="T38" fmla="*/ 2147483647 w 60"/>
                  <a:gd name="T39" fmla="*/ 2147483647 h 619"/>
                  <a:gd name="T40" fmla="*/ 2147483647 w 60"/>
                  <a:gd name="T41" fmla="*/ 2147483647 h 61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0"/>
                  <a:gd name="T64" fmla="*/ 0 h 619"/>
                  <a:gd name="T65" fmla="*/ 60 w 60"/>
                  <a:gd name="T66" fmla="*/ 619 h 61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0" h="619">
                    <a:moveTo>
                      <a:pt x="15" y="27"/>
                    </a:moveTo>
                    <a:lnTo>
                      <a:pt x="11" y="175"/>
                    </a:lnTo>
                    <a:lnTo>
                      <a:pt x="7" y="322"/>
                    </a:lnTo>
                    <a:lnTo>
                      <a:pt x="2" y="470"/>
                    </a:lnTo>
                    <a:lnTo>
                      <a:pt x="0" y="616"/>
                    </a:lnTo>
                    <a:lnTo>
                      <a:pt x="7" y="616"/>
                    </a:lnTo>
                    <a:lnTo>
                      <a:pt x="15" y="618"/>
                    </a:lnTo>
                    <a:lnTo>
                      <a:pt x="22" y="618"/>
                    </a:lnTo>
                    <a:lnTo>
                      <a:pt x="30" y="618"/>
                    </a:lnTo>
                    <a:lnTo>
                      <a:pt x="38" y="618"/>
                    </a:lnTo>
                    <a:lnTo>
                      <a:pt x="45" y="618"/>
                    </a:lnTo>
                    <a:lnTo>
                      <a:pt x="53" y="619"/>
                    </a:lnTo>
                    <a:lnTo>
                      <a:pt x="60" y="619"/>
                    </a:lnTo>
                    <a:lnTo>
                      <a:pt x="59" y="464"/>
                    </a:lnTo>
                    <a:lnTo>
                      <a:pt x="56" y="310"/>
                    </a:lnTo>
                    <a:lnTo>
                      <a:pt x="54" y="155"/>
                    </a:lnTo>
                    <a:lnTo>
                      <a:pt x="52" y="0"/>
                    </a:lnTo>
                    <a:lnTo>
                      <a:pt x="43" y="7"/>
                    </a:lnTo>
                    <a:lnTo>
                      <a:pt x="33" y="13"/>
                    </a:lnTo>
                    <a:lnTo>
                      <a:pt x="23" y="20"/>
                    </a:lnTo>
                    <a:lnTo>
                      <a:pt x="15" y="27"/>
                    </a:lnTo>
                    <a:close/>
                  </a:path>
                </a:pathLst>
              </a:custGeom>
              <a:solidFill>
                <a:srgbClr val="777A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06" name="Freeform 79"/>
              <p:cNvSpPr>
                <a:spLocks/>
              </p:cNvSpPr>
              <p:nvPr/>
            </p:nvSpPr>
            <p:spPr bwMode="auto">
              <a:xfrm>
                <a:off x="6192838" y="1728788"/>
                <a:ext cx="31750" cy="261938"/>
              </a:xfrm>
              <a:custGeom>
                <a:avLst/>
                <a:gdLst>
                  <a:gd name="T0" fmla="*/ 2147483647 w 61"/>
                  <a:gd name="T1" fmla="*/ 2147483647 h 497"/>
                  <a:gd name="T2" fmla="*/ 2147483647 w 61"/>
                  <a:gd name="T3" fmla="*/ 2147483647 h 497"/>
                  <a:gd name="T4" fmla="*/ 2147483647 w 61"/>
                  <a:gd name="T5" fmla="*/ 2147483647 h 497"/>
                  <a:gd name="T6" fmla="*/ 2147483647 w 61"/>
                  <a:gd name="T7" fmla="*/ 2147483647 h 497"/>
                  <a:gd name="T8" fmla="*/ 0 w 61"/>
                  <a:gd name="T9" fmla="*/ 2147483647 h 497"/>
                  <a:gd name="T10" fmla="*/ 2147483647 w 61"/>
                  <a:gd name="T11" fmla="*/ 2147483647 h 497"/>
                  <a:gd name="T12" fmla="*/ 2147483647 w 61"/>
                  <a:gd name="T13" fmla="*/ 2147483647 h 497"/>
                  <a:gd name="T14" fmla="*/ 2147483647 w 61"/>
                  <a:gd name="T15" fmla="*/ 2147483647 h 497"/>
                  <a:gd name="T16" fmla="*/ 2147483647 w 61"/>
                  <a:gd name="T17" fmla="*/ 2147483647 h 497"/>
                  <a:gd name="T18" fmla="*/ 2147483647 w 61"/>
                  <a:gd name="T19" fmla="*/ 2147483647 h 497"/>
                  <a:gd name="T20" fmla="*/ 2147483647 w 61"/>
                  <a:gd name="T21" fmla="*/ 2147483647 h 497"/>
                  <a:gd name="T22" fmla="*/ 2147483647 w 61"/>
                  <a:gd name="T23" fmla="*/ 2147483647 h 497"/>
                  <a:gd name="T24" fmla="*/ 2147483647 w 61"/>
                  <a:gd name="T25" fmla="*/ 2147483647 h 497"/>
                  <a:gd name="T26" fmla="*/ 2147483647 w 61"/>
                  <a:gd name="T27" fmla="*/ 2147483647 h 497"/>
                  <a:gd name="T28" fmla="*/ 2147483647 w 61"/>
                  <a:gd name="T29" fmla="*/ 2147483647 h 497"/>
                  <a:gd name="T30" fmla="*/ 2147483647 w 61"/>
                  <a:gd name="T31" fmla="*/ 2147483647 h 497"/>
                  <a:gd name="T32" fmla="*/ 2147483647 w 61"/>
                  <a:gd name="T33" fmla="*/ 0 h 497"/>
                  <a:gd name="T34" fmla="*/ 2147483647 w 61"/>
                  <a:gd name="T35" fmla="*/ 2147483647 h 497"/>
                  <a:gd name="T36" fmla="*/ 2147483647 w 61"/>
                  <a:gd name="T37" fmla="*/ 2147483647 h 497"/>
                  <a:gd name="T38" fmla="*/ 2147483647 w 61"/>
                  <a:gd name="T39" fmla="*/ 2147483647 h 497"/>
                  <a:gd name="T40" fmla="*/ 2147483647 w 61"/>
                  <a:gd name="T41" fmla="*/ 2147483647 h 49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1"/>
                  <a:gd name="T64" fmla="*/ 0 h 497"/>
                  <a:gd name="T65" fmla="*/ 61 w 61"/>
                  <a:gd name="T66" fmla="*/ 497 h 49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1" h="497">
                    <a:moveTo>
                      <a:pt x="18" y="26"/>
                    </a:moveTo>
                    <a:lnTo>
                      <a:pt x="13" y="143"/>
                    </a:lnTo>
                    <a:lnTo>
                      <a:pt x="9" y="260"/>
                    </a:lnTo>
                    <a:lnTo>
                      <a:pt x="4" y="378"/>
                    </a:lnTo>
                    <a:lnTo>
                      <a:pt x="0" y="495"/>
                    </a:lnTo>
                    <a:lnTo>
                      <a:pt x="7" y="495"/>
                    </a:lnTo>
                    <a:lnTo>
                      <a:pt x="16" y="495"/>
                    </a:lnTo>
                    <a:lnTo>
                      <a:pt x="23" y="495"/>
                    </a:lnTo>
                    <a:lnTo>
                      <a:pt x="31" y="496"/>
                    </a:lnTo>
                    <a:lnTo>
                      <a:pt x="38" y="496"/>
                    </a:lnTo>
                    <a:lnTo>
                      <a:pt x="47" y="496"/>
                    </a:lnTo>
                    <a:lnTo>
                      <a:pt x="54" y="497"/>
                    </a:lnTo>
                    <a:lnTo>
                      <a:pt x="61" y="497"/>
                    </a:lnTo>
                    <a:lnTo>
                      <a:pt x="58" y="372"/>
                    </a:lnTo>
                    <a:lnTo>
                      <a:pt x="56" y="248"/>
                    </a:lnTo>
                    <a:lnTo>
                      <a:pt x="54" y="123"/>
                    </a:lnTo>
                    <a:lnTo>
                      <a:pt x="51" y="0"/>
                    </a:lnTo>
                    <a:lnTo>
                      <a:pt x="42" y="7"/>
                    </a:lnTo>
                    <a:lnTo>
                      <a:pt x="34" y="12"/>
                    </a:lnTo>
                    <a:lnTo>
                      <a:pt x="25" y="19"/>
                    </a:lnTo>
                    <a:lnTo>
                      <a:pt x="18" y="26"/>
                    </a:lnTo>
                    <a:close/>
                  </a:path>
                </a:pathLst>
              </a:custGeom>
              <a:solidFill>
                <a:srgbClr val="7A7C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07" name="Freeform 80"/>
              <p:cNvSpPr>
                <a:spLocks/>
              </p:cNvSpPr>
              <p:nvPr/>
            </p:nvSpPr>
            <p:spPr bwMode="auto">
              <a:xfrm>
                <a:off x="6191251" y="1792288"/>
                <a:ext cx="33338" cy="200025"/>
              </a:xfrm>
              <a:custGeom>
                <a:avLst/>
                <a:gdLst>
                  <a:gd name="T0" fmla="*/ 2147483647 w 62"/>
                  <a:gd name="T1" fmla="*/ 2147483647 h 377"/>
                  <a:gd name="T2" fmla="*/ 2147483647 w 62"/>
                  <a:gd name="T3" fmla="*/ 2147483647 h 377"/>
                  <a:gd name="T4" fmla="*/ 2147483647 w 62"/>
                  <a:gd name="T5" fmla="*/ 2147483647 h 377"/>
                  <a:gd name="T6" fmla="*/ 2147483647 w 62"/>
                  <a:gd name="T7" fmla="*/ 2147483647 h 377"/>
                  <a:gd name="T8" fmla="*/ 0 w 62"/>
                  <a:gd name="T9" fmla="*/ 2147483647 h 377"/>
                  <a:gd name="T10" fmla="*/ 2147483647 w 62"/>
                  <a:gd name="T11" fmla="*/ 2147483647 h 377"/>
                  <a:gd name="T12" fmla="*/ 2147483647 w 62"/>
                  <a:gd name="T13" fmla="*/ 2147483647 h 377"/>
                  <a:gd name="T14" fmla="*/ 2147483647 w 62"/>
                  <a:gd name="T15" fmla="*/ 2147483647 h 377"/>
                  <a:gd name="T16" fmla="*/ 2147483647 w 62"/>
                  <a:gd name="T17" fmla="*/ 2147483647 h 377"/>
                  <a:gd name="T18" fmla="*/ 2147483647 w 62"/>
                  <a:gd name="T19" fmla="*/ 2147483647 h 377"/>
                  <a:gd name="T20" fmla="*/ 2147483647 w 62"/>
                  <a:gd name="T21" fmla="*/ 2147483647 h 377"/>
                  <a:gd name="T22" fmla="*/ 2147483647 w 62"/>
                  <a:gd name="T23" fmla="*/ 2147483647 h 377"/>
                  <a:gd name="T24" fmla="*/ 2147483647 w 62"/>
                  <a:gd name="T25" fmla="*/ 2147483647 h 377"/>
                  <a:gd name="T26" fmla="*/ 2147483647 w 62"/>
                  <a:gd name="T27" fmla="*/ 2147483647 h 377"/>
                  <a:gd name="T28" fmla="*/ 2147483647 w 62"/>
                  <a:gd name="T29" fmla="*/ 2147483647 h 377"/>
                  <a:gd name="T30" fmla="*/ 2147483647 w 62"/>
                  <a:gd name="T31" fmla="*/ 2147483647 h 377"/>
                  <a:gd name="T32" fmla="*/ 2147483647 w 62"/>
                  <a:gd name="T33" fmla="*/ 0 h 377"/>
                  <a:gd name="T34" fmla="*/ 2147483647 w 62"/>
                  <a:gd name="T35" fmla="*/ 2147483647 h 377"/>
                  <a:gd name="T36" fmla="*/ 2147483647 w 62"/>
                  <a:gd name="T37" fmla="*/ 2147483647 h 377"/>
                  <a:gd name="T38" fmla="*/ 2147483647 w 62"/>
                  <a:gd name="T39" fmla="*/ 2147483647 h 377"/>
                  <a:gd name="T40" fmla="*/ 2147483647 w 62"/>
                  <a:gd name="T41" fmla="*/ 2147483647 h 37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2"/>
                  <a:gd name="T64" fmla="*/ 0 h 377"/>
                  <a:gd name="T65" fmla="*/ 62 w 62"/>
                  <a:gd name="T66" fmla="*/ 377 h 37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2" h="377">
                    <a:moveTo>
                      <a:pt x="23" y="25"/>
                    </a:moveTo>
                    <a:lnTo>
                      <a:pt x="19" y="112"/>
                    </a:lnTo>
                    <a:lnTo>
                      <a:pt x="12" y="200"/>
                    </a:lnTo>
                    <a:lnTo>
                      <a:pt x="6" y="285"/>
                    </a:lnTo>
                    <a:lnTo>
                      <a:pt x="0" y="373"/>
                    </a:lnTo>
                    <a:lnTo>
                      <a:pt x="9" y="373"/>
                    </a:lnTo>
                    <a:lnTo>
                      <a:pt x="16" y="374"/>
                    </a:lnTo>
                    <a:lnTo>
                      <a:pt x="24" y="374"/>
                    </a:lnTo>
                    <a:lnTo>
                      <a:pt x="31" y="374"/>
                    </a:lnTo>
                    <a:lnTo>
                      <a:pt x="40" y="375"/>
                    </a:lnTo>
                    <a:lnTo>
                      <a:pt x="47" y="375"/>
                    </a:lnTo>
                    <a:lnTo>
                      <a:pt x="55" y="377"/>
                    </a:lnTo>
                    <a:lnTo>
                      <a:pt x="62" y="377"/>
                    </a:lnTo>
                    <a:lnTo>
                      <a:pt x="59" y="283"/>
                    </a:lnTo>
                    <a:lnTo>
                      <a:pt x="57" y="188"/>
                    </a:lnTo>
                    <a:lnTo>
                      <a:pt x="52" y="94"/>
                    </a:lnTo>
                    <a:lnTo>
                      <a:pt x="50" y="0"/>
                    </a:lnTo>
                    <a:lnTo>
                      <a:pt x="43" y="5"/>
                    </a:lnTo>
                    <a:lnTo>
                      <a:pt x="37" y="13"/>
                    </a:lnTo>
                    <a:lnTo>
                      <a:pt x="30" y="18"/>
                    </a:lnTo>
                    <a:lnTo>
                      <a:pt x="23" y="25"/>
                    </a:lnTo>
                    <a:close/>
                  </a:path>
                </a:pathLst>
              </a:custGeom>
              <a:solidFill>
                <a:srgbClr val="7F82A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08" name="Freeform 81"/>
              <p:cNvSpPr>
                <a:spLocks/>
              </p:cNvSpPr>
              <p:nvPr/>
            </p:nvSpPr>
            <p:spPr bwMode="auto">
              <a:xfrm>
                <a:off x="6191251" y="1857375"/>
                <a:ext cx="31750" cy="134938"/>
              </a:xfrm>
              <a:custGeom>
                <a:avLst/>
                <a:gdLst>
                  <a:gd name="T0" fmla="*/ 2147483647 w 62"/>
                  <a:gd name="T1" fmla="*/ 2147483647 h 255"/>
                  <a:gd name="T2" fmla="*/ 2147483647 w 62"/>
                  <a:gd name="T3" fmla="*/ 2147483647 h 255"/>
                  <a:gd name="T4" fmla="*/ 2147483647 w 62"/>
                  <a:gd name="T5" fmla="*/ 2147483647 h 255"/>
                  <a:gd name="T6" fmla="*/ 2147483647 w 62"/>
                  <a:gd name="T7" fmla="*/ 2147483647 h 255"/>
                  <a:gd name="T8" fmla="*/ 0 w 62"/>
                  <a:gd name="T9" fmla="*/ 2147483647 h 255"/>
                  <a:gd name="T10" fmla="*/ 2147483647 w 62"/>
                  <a:gd name="T11" fmla="*/ 2147483647 h 255"/>
                  <a:gd name="T12" fmla="*/ 2147483647 w 62"/>
                  <a:gd name="T13" fmla="*/ 2147483647 h 255"/>
                  <a:gd name="T14" fmla="*/ 2147483647 w 62"/>
                  <a:gd name="T15" fmla="*/ 2147483647 h 255"/>
                  <a:gd name="T16" fmla="*/ 2147483647 w 62"/>
                  <a:gd name="T17" fmla="*/ 2147483647 h 255"/>
                  <a:gd name="T18" fmla="*/ 2147483647 w 62"/>
                  <a:gd name="T19" fmla="*/ 2147483647 h 255"/>
                  <a:gd name="T20" fmla="*/ 2147483647 w 62"/>
                  <a:gd name="T21" fmla="*/ 2147483647 h 255"/>
                  <a:gd name="T22" fmla="*/ 2147483647 w 62"/>
                  <a:gd name="T23" fmla="*/ 2147483647 h 255"/>
                  <a:gd name="T24" fmla="*/ 2147483647 w 62"/>
                  <a:gd name="T25" fmla="*/ 2147483647 h 255"/>
                  <a:gd name="T26" fmla="*/ 2147483647 w 62"/>
                  <a:gd name="T27" fmla="*/ 2147483647 h 255"/>
                  <a:gd name="T28" fmla="*/ 2147483647 w 62"/>
                  <a:gd name="T29" fmla="*/ 2147483647 h 255"/>
                  <a:gd name="T30" fmla="*/ 2147483647 w 62"/>
                  <a:gd name="T31" fmla="*/ 2147483647 h 255"/>
                  <a:gd name="T32" fmla="*/ 2147483647 w 62"/>
                  <a:gd name="T33" fmla="*/ 0 h 255"/>
                  <a:gd name="T34" fmla="*/ 2147483647 w 62"/>
                  <a:gd name="T35" fmla="*/ 2147483647 h 255"/>
                  <a:gd name="T36" fmla="*/ 2147483647 w 62"/>
                  <a:gd name="T37" fmla="*/ 2147483647 h 255"/>
                  <a:gd name="T38" fmla="*/ 2147483647 w 62"/>
                  <a:gd name="T39" fmla="*/ 2147483647 h 255"/>
                  <a:gd name="T40" fmla="*/ 2147483647 w 62"/>
                  <a:gd name="T41" fmla="*/ 2147483647 h 25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2"/>
                  <a:gd name="T64" fmla="*/ 0 h 255"/>
                  <a:gd name="T65" fmla="*/ 62 w 62"/>
                  <a:gd name="T66" fmla="*/ 255 h 25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2" h="255">
                    <a:moveTo>
                      <a:pt x="25" y="24"/>
                    </a:moveTo>
                    <a:lnTo>
                      <a:pt x="20" y="82"/>
                    </a:lnTo>
                    <a:lnTo>
                      <a:pt x="13" y="138"/>
                    </a:lnTo>
                    <a:lnTo>
                      <a:pt x="7" y="196"/>
                    </a:lnTo>
                    <a:lnTo>
                      <a:pt x="0" y="252"/>
                    </a:lnTo>
                    <a:lnTo>
                      <a:pt x="8" y="252"/>
                    </a:lnTo>
                    <a:lnTo>
                      <a:pt x="15" y="253"/>
                    </a:lnTo>
                    <a:lnTo>
                      <a:pt x="24" y="253"/>
                    </a:lnTo>
                    <a:lnTo>
                      <a:pt x="31" y="253"/>
                    </a:lnTo>
                    <a:lnTo>
                      <a:pt x="38" y="255"/>
                    </a:lnTo>
                    <a:lnTo>
                      <a:pt x="46" y="255"/>
                    </a:lnTo>
                    <a:lnTo>
                      <a:pt x="53" y="255"/>
                    </a:lnTo>
                    <a:lnTo>
                      <a:pt x="62" y="255"/>
                    </a:lnTo>
                    <a:lnTo>
                      <a:pt x="59" y="191"/>
                    </a:lnTo>
                    <a:lnTo>
                      <a:pt x="55" y="127"/>
                    </a:lnTo>
                    <a:lnTo>
                      <a:pt x="51" y="64"/>
                    </a:lnTo>
                    <a:lnTo>
                      <a:pt x="48" y="0"/>
                    </a:lnTo>
                    <a:lnTo>
                      <a:pt x="42" y="6"/>
                    </a:lnTo>
                    <a:lnTo>
                      <a:pt x="36" y="13"/>
                    </a:lnTo>
                    <a:lnTo>
                      <a:pt x="31" y="18"/>
                    </a:lnTo>
                    <a:lnTo>
                      <a:pt x="25" y="24"/>
                    </a:lnTo>
                    <a:close/>
                  </a:path>
                </a:pathLst>
              </a:custGeom>
              <a:solidFill>
                <a:srgbClr val="8487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09" name="Freeform 82"/>
              <p:cNvSpPr>
                <a:spLocks/>
              </p:cNvSpPr>
              <p:nvPr/>
            </p:nvSpPr>
            <p:spPr bwMode="auto">
              <a:xfrm>
                <a:off x="6189663" y="1922463"/>
                <a:ext cx="33338" cy="69850"/>
              </a:xfrm>
              <a:custGeom>
                <a:avLst/>
                <a:gdLst>
                  <a:gd name="T0" fmla="*/ 2147483647 w 61"/>
                  <a:gd name="T1" fmla="*/ 2147483647 h 133"/>
                  <a:gd name="T2" fmla="*/ 0 w 61"/>
                  <a:gd name="T3" fmla="*/ 2147483647 h 133"/>
                  <a:gd name="T4" fmla="*/ 2147483647 w 61"/>
                  <a:gd name="T5" fmla="*/ 2147483647 h 133"/>
                  <a:gd name="T6" fmla="*/ 2147483647 w 61"/>
                  <a:gd name="T7" fmla="*/ 0 h 133"/>
                  <a:gd name="T8" fmla="*/ 2147483647 w 61"/>
                  <a:gd name="T9" fmla="*/ 2147483647 h 1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1"/>
                  <a:gd name="T16" fmla="*/ 0 h 133"/>
                  <a:gd name="T17" fmla="*/ 61 w 61"/>
                  <a:gd name="T18" fmla="*/ 133 h 13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1" h="133">
                    <a:moveTo>
                      <a:pt x="26" y="23"/>
                    </a:moveTo>
                    <a:lnTo>
                      <a:pt x="0" y="129"/>
                    </a:lnTo>
                    <a:lnTo>
                      <a:pt x="61" y="133"/>
                    </a:lnTo>
                    <a:lnTo>
                      <a:pt x="45" y="0"/>
                    </a:lnTo>
                    <a:lnTo>
                      <a:pt x="26" y="23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10" name="Freeform 83"/>
              <p:cNvSpPr>
                <a:spLocks/>
              </p:cNvSpPr>
              <p:nvPr/>
            </p:nvSpPr>
            <p:spPr bwMode="auto">
              <a:xfrm>
                <a:off x="6022976" y="1508125"/>
                <a:ext cx="150813" cy="496888"/>
              </a:xfrm>
              <a:custGeom>
                <a:avLst/>
                <a:gdLst>
                  <a:gd name="T0" fmla="*/ 0 w 287"/>
                  <a:gd name="T1" fmla="*/ 2147483647 h 938"/>
                  <a:gd name="T2" fmla="*/ 2147483647 w 287"/>
                  <a:gd name="T3" fmla="*/ 0 h 938"/>
                  <a:gd name="T4" fmla="*/ 2147483647 w 287"/>
                  <a:gd name="T5" fmla="*/ 2147483647 h 938"/>
                  <a:gd name="T6" fmla="*/ 2147483647 w 287"/>
                  <a:gd name="T7" fmla="*/ 2147483647 h 938"/>
                  <a:gd name="T8" fmla="*/ 0 w 287"/>
                  <a:gd name="T9" fmla="*/ 2147483647 h 9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7"/>
                  <a:gd name="T16" fmla="*/ 0 h 938"/>
                  <a:gd name="T17" fmla="*/ 287 w 287"/>
                  <a:gd name="T18" fmla="*/ 938 h 9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7" h="938">
                    <a:moveTo>
                      <a:pt x="0" y="97"/>
                    </a:moveTo>
                    <a:lnTo>
                      <a:pt x="276" y="0"/>
                    </a:lnTo>
                    <a:lnTo>
                      <a:pt x="287" y="938"/>
                    </a:lnTo>
                    <a:lnTo>
                      <a:pt x="6" y="917"/>
                    </a:lnTo>
                    <a:lnTo>
                      <a:pt x="0" y="97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11" name="Freeform 84"/>
              <p:cNvSpPr>
                <a:spLocks/>
              </p:cNvSpPr>
              <p:nvPr/>
            </p:nvSpPr>
            <p:spPr bwMode="auto">
              <a:xfrm>
                <a:off x="6022976" y="1554163"/>
                <a:ext cx="150813" cy="449263"/>
              </a:xfrm>
              <a:custGeom>
                <a:avLst/>
                <a:gdLst>
                  <a:gd name="T0" fmla="*/ 0 w 286"/>
                  <a:gd name="T1" fmla="*/ 2147483647 h 848"/>
                  <a:gd name="T2" fmla="*/ 2147483647 w 286"/>
                  <a:gd name="T3" fmla="*/ 2147483647 h 848"/>
                  <a:gd name="T4" fmla="*/ 2147483647 w 286"/>
                  <a:gd name="T5" fmla="*/ 2147483647 h 848"/>
                  <a:gd name="T6" fmla="*/ 2147483647 w 286"/>
                  <a:gd name="T7" fmla="*/ 2147483647 h 848"/>
                  <a:gd name="T8" fmla="*/ 2147483647 w 286"/>
                  <a:gd name="T9" fmla="*/ 2147483647 h 848"/>
                  <a:gd name="T10" fmla="*/ 2147483647 w 286"/>
                  <a:gd name="T11" fmla="*/ 2147483647 h 848"/>
                  <a:gd name="T12" fmla="*/ 2147483647 w 286"/>
                  <a:gd name="T13" fmla="*/ 2147483647 h 848"/>
                  <a:gd name="T14" fmla="*/ 2147483647 w 286"/>
                  <a:gd name="T15" fmla="*/ 2147483647 h 848"/>
                  <a:gd name="T16" fmla="*/ 2147483647 w 286"/>
                  <a:gd name="T17" fmla="*/ 2147483647 h 848"/>
                  <a:gd name="T18" fmla="*/ 2147483647 w 286"/>
                  <a:gd name="T19" fmla="*/ 2147483647 h 848"/>
                  <a:gd name="T20" fmla="*/ 2147483647 w 286"/>
                  <a:gd name="T21" fmla="*/ 2147483647 h 848"/>
                  <a:gd name="T22" fmla="*/ 2147483647 w 286"/>
                  <a:gd name="T23" fmla="*/ 2147483647 h 848"/>
                  <a:gd name="T24" fmla="*/ 2147483647 w 286"/>
                  <a:gd name="T25" fmla="*/ 2147483647 h 848"/>
                  <a:gd name="T26" fmla="*/ 2147483647 w 286"/>
                  <a:gd name="T27" fmla="*/ 2147483647 h 848"/>
                  <a:gd name="T28" fmla="*/ 2147483647 w 286"/>
                  <a:gd name="T29" fmla="*/ 2147483647 h 848"/>
                  <a:gd name="T30" fmla="*/ 2147483647 w 286"/>
                  <a:gd name="T31" fmla="*/ 2147483647 h 848"/>
                  <a:gd name="T32" fmla="*/ 2147483647 w 286"/>
                  <a:gd name="T33" fmla="*/ 0 h 848"/>
                  <a:gd name="T34" fmla="*/ 2147483647 w 286"/>
                  <a:gd name="T35" fmla="*/ 2147483647 h 848"/>
                  <a:gd name="T36" fmla="*/ 2147483647 w 286"/>
                  <a:gd name="T37" fmla="*/ 2147483647 h 848"/>
                  <a:gd name="T38" fmla="*/ 2147483647 w 286"/>
                  <a:gd name="T39" fmla="*/ 2147483647 h 848"/>
                  <a:gd name="T40" fmla="*/ 2147483647 w 286"/>
                  <a:gd name="T41" fmla="*/ 2147483647 h 848"/>
                  <a:gd name="T42" fmla="*/ 2147483647 w 286"/>
                  <a:gd name="T43" fmla="*/ 2147483647 h 848"/>
                  <a:gd name="T44" fmla="*/ 2147483647 w 286"/>
                  <a:gd name="T45" fmla="*/ 2147483647 h 848"/>
                  <a:gd name="T46" fmla="*/ 2147483647 w 286"/>
                  <a:gd name="T47" fmla="*/ 2147483647 h 848"/>
                  <a:gd name="T48" fmla="*/ 2147483647 w 286"/>
                  <a:gd name="T49" fmla="*/ 2147483647 h 848"/>
                  <a:gd name="T50" fmla="*/ 2147483647 w 286"/>
                  <a:gd name="T51" fmla="*/ 2147483647 h 848"/>
                  <a:gd name="T52" fmla="*/ 2147483647 w 286"/>
                  <a:gd name="T53" fmla="*/ 2147483647 h 848"/>
                  <a:gd name="T54" fmla="*/ 2147483647 w 286"/>
                  <a:gd name="T55" fmla="*/ 2147483647 h 848"/>
                  <a:gd name="T56" fmla="*/ 2147483647 w 286"/>
                  <a:gd name="T57" fmla="*/ 2147483647 h 848"/>
                  <a:gd name="T58" fmla="*/ 2147483647 w 286"/>
                  <a:gd name="T59" fmla="*/ 2147483647 h 848"/>
                  <a:gd name="T60" fmla="*/ 2147483647 w 286"/>
                  <a:gd name="T61" fmla="*/ 2147483647 h 848"/>
                  <a:gd name="T62" fmla="*/ 2147483647 w 286"/>
                  <a:gd name="T63" fmla="*/ 2147483647 h 848"/>
                  <a:gd name="T64" fmla="*/ 2147483647 w 286"/>
                  <a:gd name="T65" fmla="*/ 2147483647 h 848"/>
                  <a:gd name="T66" fmla="*/ 2147483647 w 286"/>
                  <a:gd name="T67" fmla="*/ 2147483647 h 848"/>
                  <a:gd name="T68" fmla="*/ 2147483647 w 286"/>
                  <a:gd name="T69" fmla="*/ 2147483647 h 848"/>
                  <a:gd name="T70" fmla="*/ 2147483647 w 286"/>
                  <a:gd name="T71" fmla="*/ 2147483647 h 848"/>
                  <a:gd name="T72" fmla="*/ 2147483647 w 286"/>
                  <a:gd name="T73" fmla="*/ 2147483647 h 848"/>
                  <a:gd name="T74" fmla="*/ 2147483647 w 286"/>
                  <a:gd name="T75" fmla="*/ 2147483647 h 848"/>
                  <a:gd name="T76" fmla="*/ 2147483647 w 286"/>
                  <a:gd name="T77" fmla="*/ 2147483647 h 848"/>
                  <a:gd name="T78" fmla="*/ 2147483647 w 286"/>
                  <a:gd name="T79" fmla="*/ 2147483647 h 848"/>
                  <a:gd name="T80" fmla="*/ 0 w 286"/>
                  <a:gd name="T81" fmla="*/ 2147483647 h 84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86"/>
                  <a:gd name="T124" fmla="*/ 0 h 848"/>
                  <a:gd name="T125" fmla="*/ 286 w 286"/>
                  <a:gd name="T126" fmla="*/ 848 h 84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86" h="848">
                    <a:moveTo>
                      <a:pt x="0" y="88"/>
                    </a:moveTo>
                    <a:lnTo>
                      <a:pt x="17" y="83"/>
                    </a:lnTo>
                    <a:lnTo>
                      <a:pt x="34" y="77"/>
                    </a:lnTo>
                    <a:lnTo>
                      <a:pt x="51" y="72"/>
                    </a:lnTo>
                    <a:lnTo>
                      <a:pt x="69" y="66"/>
                    </a:lnTo>
                    <a:lnTo>
                      <a:pt x="86" y="60"/>
                    </a:lnTo>
                    <a:lnTo>
                      <a:pt x="103" y="55"/>
                    </a:lnTo>
                    <a:lnTo>
                      <a:pt x="120" y="49"/>
                    </a:lnTo>
                    <a:lnTo>
                      <a:pt x="137" y="43"/>
                    </a:lnTo>
                    <a:lnTo>
                      <a:pt x="154" y="39"/>
                    </a:lnTo>
                    <a:lnTo>
                      <a:pt x="170" y="34"/>
                    </a:lnTo>
                    <a:lnTo>
                      <a:pt x="187" y="28"/>
                    </a:lnTo>
                    <a:lnTo>
                      <a:pt x="204" y="22"/>
                    </a:lnTo>
                    <a:lnTo>
                      <a:pt x="222" y="17"/>
                    </a:lnTo>
                    <a:lnTo>
                      <a:pt x="239" y="11"/>
                    </a:lnTo>
                    <a:lnTo>
                      <a:pt x="256" y="5"/>
                    </a:lnTo>
                    <a:lnTo>
                      <a:pt x="273" y="0"/>
                    </a:lnTo>
                    <a:lnTo>
                      <a:pt x="276" y="212"/>
                    </a:lnTo>
                    <a:lnTo>
                      <a:pt x="280" y="423"/>
                    </a:lnTo>
                    <a:lnTo>
                      <a:pt x="283" y="636"/>
                    </a:lnTo>
                    <a:lnTo>
                      <a:pt x="286" y="848"/>
                    </a:lnTo>
                    <a:lnTo>
                      <a:pt x="269" y="846"/>
                    </a:lnTo>
                    <a:lnTo>
                      <a:pt x="250" y="845"/>
                    </a:lnTo>
                    <a:lnTo>
                      <a:pt x="234" y="845"/>
                    </a:lnTo>
                    <a:lnTo>
                      <a:pt x="215" y="844"/>
                    </a:lnTo>
                    <a:lnTo>
                      <a:pt x="198" y="842"/>
                    </a:lnTo>
                    <a:lnTo>
                      <a:pt x="182" y="841"/>
                    </a:lnTo>
                    <a:lnTo>
                      <a:pt x="163" y="839"/>
                    </a:lnTo>
                    <a:lnTo>
                      <a:pt x="146" y="838"/>
                    </a:lnTo>
                    <a:lnTo>
                      <a:pt x="128" y="838"/>
                    </a:lnTo>
                    <a:lnTo>
                      <a:pt x="111" y="837"/>
                    </a:lnTo>
                    <a:lnTo>
                      <a:pt x="94" y="835"/>
                    </a:lnTo>
                    <a:lnTo>
                      <a:pt x="76" y="834"/>
                    </a:lnTo>
                    <a:lnTo>
                      <a:pt x="59" y="832"/>
                    </a:lnTo>
                    <a:lnTo>
                      <a:pt x="41" y="832"/>
                    </a:lnTo>
                    <a:lnTo>
                      <a:pt x="24" y="831"/>
                    </a:lnTo>
                    <a:lnTo>
                      <a:pt x="6" y="830"/>
                    </a:lnTo>
                    <a:lnTo>
                      <a:pt x="5" y="644"/>
                    </a:lnTo>
                    <a:lnTo>
                      <a:pt x="3" y="458"/>
                    </a:lnTo>
                    <a:lnTo>
                      <a:pt x="2" y="274"/>
                    </a:lnTo>
                    <a:lnTo>
                      <a:pt x="0" y="88"/>
                    </a:lnTo>
                    <a:close/>
                  </a:path>
                </a:pathLst>
              </a:custGeom>
              <a:solidFill>
                <a:srgbClr val="5E66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12" name="Freeform 85"/>
              <p:cNvSpPr>
                <a:spLocks/>
              </p:cNvSpPr>
              <p:nvPr/>
            </p:nvSpPr>
            <p:spPr bwMode="auto">
              <a:xfrm>
                <a:off x="6022976" y="1600200"/>
                <a:ext cx="149225" cy="401638"/>
              </a:xfrm>
              <a:custGeom>
                <a:avLst/>
                <a:gdLst>
                  <a:gd name="T0" fmla="*/ 0 w 282"/>
                  <a:gd name="T1" fmla="*/ 2147483647 h 759"/>
                  <a:gd name="T2" fmla="*/ 2147483647 w 282"/>
                  <a:gd name="T3" fmla="*/ 2147483647 h 759"/>
                  <a:gd name="T4" fmla="*/ 2147483647 w 282"/>
                  <a:gd name="T5" fmla="*/ 2147483647 h 759"/>
                  <a:gd name="T6" fmla="*/ 2147483647 w 282"/>
                  <a:gd name="T7" fmla="*/ 2147483647 h 759"/>
                  <a:gd name="T8" fmla="*/ 2147483647 w 282"/>
                  <a:gd name="T9" fmla="*/ 2147483647 h 759"/>
                  <a:gd name="T10" fmla="*/ 2147483647 w 282"/>
                  <a:gd name="T11" fmla="*/ 2147483647 h 759"/>
                  <a:gd name="T12" fmla="*/ 2147483647 w 282"/>
                  <a:gd name="T13" fmla="*/ 2147483647 h 759"/>
                  <a:gd name="T14" fmla="*/ 2147483647 w 282"/>
                  <a:gd name="T15" fmla="*/ 2147483647 h 759"/>
                  <a:gd name="T16" fmla="*/ 2147483647 w 282"/>
                  <a:gd name="T17" fmla="*/ 2147483647 h 759"/>
                  <a:gd name="T18" fmla="*/ 2147483647 w 282"/>
                  <a:gd name="T19" fmla="*/ 2147483647 h 759"/>
                  <a:gd name="T20" fmla="*/ 2147483647 w 282"/>
                  <a:gd name="T21" fmla="*/ 2147483647 h 759"/>
                  <a:gd name="T22" fmla="*/ 2147483647 w 282"/>
                  <a:gd name="T23" fmla="*/ 2147483647 h 759"/>
                  <a:gd name="T24" fmla="*/ 2147483647 w 282"/>
                  <a:gd name="T25" fmla="*/ 2147483647 h 759"/>
                  <a:gd name="T26" fmla="*/ 2147483647 w 282"/>
                  <a:gd name="T27" fmla="*/ 2147483647 h 759"/>
                  <a:gd name="T28" fmla="*/ 2147483647 w 282"/>
                  <a:gd name="T29" fmla="*/ 2147483647 h 759"/>
                  <a:gd name="T30" fmla="*/ 2147483647 w 282"/>
                  <a:gd name="T31" fmla="*/ 2147483647 h 759"/>
                  <a:gd name="T32" fmla="*/ 2147483647 w 282"/>
                  <a:gd name="T33" fmla="*/ 0 h 759"/>
                  <a:gd name="T34" fmla="*/ 2147483647 w 282"/>
                  <a:gd name="T35" fmla="*/ 2147483647 h 759"/>
                  <a:gd name="T36" fmla="*/ 2147483647 w 282"/>
                  <a:gd name="T37" fmla="*/ 2147483647 h 759"/>
                  <a:gd name="T38" fmla="*/ 2147483647 w 282"/>
                  <a:gd name="T39" fmla="*/ 2147483647 h 759"/>
                  <a:gd name="T40" fmla="*/ 2147483647 w 282"/>
                  <a:gd name="T41" fmla="*/ 2147483647 h 759"/>
                  <a:gd name="T42" fmla="*/ 2147483647 w 282"/>
                  <a:gd name="T43" fmla="*/ 2147483647 h 759"/>
                  <a:gd name="T44" fmla="*/ 2147483647 w 282"/>
                  <a:gd name="T45" fmla="*/ 2147483647 h 759"/>
                  <a:gd name="T46" fmla="*/ 2147483647 w 282"/>
                  <a:gd name="T47" fmla="*/ 2147483647 h 759"/>
                  <a:gd name="T48" fmla="*/ 2147483647 w 282"/>
                  <a:gd name="T49" fmla="*/ 2147483647 h 759"/>
                  <a:gd name="T50" fmla="*/ 2147483647 w 282"/>
                  <a:gd name="T51" fmla="*/ 2147483647 h 759"/>
                  <a:gd name="T52" fmla="*/ 2147483647 w 282"/>
                  <a:gd name="T53" fmla="*/ 2147483647 h 759"/>
                  <a:gd name="T54" fmla="*/ 2147483647 w 282"/>
                  <a:gd name="T55" fmla="*/ 2147483647 h 759"/>
                  <a:gd name="T56" fmla="*/ 2147483647 w 282"/>
                  <a:gd name="T57" fmla="*/ 2147483647 h 759"/>
                  <a:gd name="T58" fmla="*/ 2147483647 w 282"/>
                  <a:gd name="T59" fmla="*/ 2147483647 h 759"/>
                  <a:gd name="T60" fmla="*/ 2147483647 w 282"/>
                  <a:gd name="T61" fmla="*/ 2147483647 h 759"/>
                  <a:gd name="T62" fmla="*/ 2147483647 w 282"/>
                  <a:gd name="T63" fmla="*/ 2147483647 h 759"/>
                  <a:gd name="T64" fmla="*/ 2147483647 w 282"/>
                  <a:gd name="T65" fmla="*/ 2147483647 h 759"/>
                  <a:gd name="T66" fmla="*/ 2147483647 w 282"/>
                  <a:gd name="T67" fmla="*/ 2147483647 h 759"/>
                  <a:gd name="T68" fmla="*/ 2147483647 w 282"/>
                  <a:gd name="T69" fmla="*/ 2147483647 h 759"/>
                  <a:gd name="T70" fmla="*/ 2147483647 w 282"/>
                  <a:gd name="T71" fmla="*/ 2147483647 h 759"/>
                  <a:gd name="T72" fmla="*/ 2147483647 w 282"/>
                  <a:gd name="T73" fmla="*/ 2147483647 h 759"/>
                  <a:gd name="T74" fmla="*/ 2147483647 w 282"/>
                  <a:gd name="T75" fmla="*/ 2147483647 h 759"/>
                  <a:gd name="T76" fmla="*/ 2147483647 w 282"/>
                  <a:gd name="T77" fmla="*/ 2147483647 h 759"/>
                  <a:gd name="T78" fmla="*/ 2147483647 w 282"/>
                  <a:gd name="T79" fmla="*/ 2147483647 h 759"/>
                  <a:gd name="T80" fmla="*/ 0 w 282"/>
                  <a:gd name="T81" fmla="*/ 2147483647 h 759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82"/>
                  <a:gd name="T124" fmla="*/ 0 h 759"/>
                  <a:gd name="T125" fmla="*/ 282 w 282"/>
                  <a:gd name="T126" fmla="*/ 759 h 759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82" h="759">
                    <a:moveTo>
                      <a:pt x="0" y="80"/>
                    </a:moveTo>
                    <a:lnTo>
                      <a:pt x="17" y="75"/>
                    </a:lnTo>
                    <a:lnTo>
                      <a:pt x="33" y="70"/>
                    </a:lnTo>
                    <a:lnTo>
                      <a:pt x="50" y="65"/>
                    </a:lnTo>
                    <a:lnTo>
                      <a:pt x="67" y="60"/>
                    </a:lnTo>
                    <a:lnTo>
                      <a:pt x="84" y="55"/>
                    </a:lnTo>
                    <a:lnTo>
                      <a:pt x="101" y="51"/>
                    </a:lnTo>
                    <a:lnTo>
                      <a:pt x="118" y="45"/>
                    </a:lnTo>
                    <a:lnTo>
                      <a:pt x="135" y="39"/>
                    </a:lnTo>
                    <a:lnTo>
                      <a:pt x="152" y="35"/>
                    </a:lnTo>
                    <a:lnTo>
                      <a:pt x="168" y="30"/>
                    </a:lnTo>
                    <a:lnTo>
                      <a:pt x="185" y="25"/>
                    </a:lnTo>
                    <a:lnTo>
                      <a:pt x="202" y="20"/>
                    </a:lnTo>
                    <a:lnTo>
                      <a:pt x="219" y="15"/>
                    </a:lnTo>
                    <a:lnTo>
                      <a:pt x="236" y="10"/>
                    </a:lnTo>
                    <a:lnTo>
                      <a:pt x="253" y="6"/>
                    </a:lnTo>
                    <a:lnTo>
                      <a:pt x="270" y="0"/>
                    </a:lnTo>
                    <a:lnTo>
                      <a:pt x="272" y="190"/>
                    </a:lnTo>
                    <a:lnTo>
                      <a:pt x="277" y="380"/>
                    </a:lnTo>
                    <a:lnTo>
                      <a:pt x="279" y="570"/>
                    </a:lnTo>
                    <a:lnTo>
                      <a:pt x="282" y="759"/>
                    </a:lnTo>
                    <a:lnTo>
                      <a:pt x="265" y="758"/>
                    </a:lnTo>
                    <a:lnTo>
                      <a:pt x="247" y="757"/>
                    </a:lnTo>
                    <a:lnTo>
                      <a:pt x="230" y="757"/>
                    </a:lnTo>
                    <a:lnTo>
                      <a:pt x="213" y="755"/>
                    </a:lnTo>
                    <a:lnTo>
                      <a:pt x="195" y="754"/>
                    </a:lnTo>
                    <a:lnTo>
                      <a:pt x="178" y="752"/>
                    </a:lnTo>
                    <a:lnTo>
                      <a:pt x="161" y="752"/>
                    </a:lnTo>
                    <a:lnTo>
                      <a:pt x="143" y="751"/>
                    </a:lnTo>
                    <a:lnTo>
                      <a:pt x="126" y="750"/>
                    </a:lnTo>
                    <a:lnTo>
                      <a:pt x="109" y="748"/>
                    </a:lnTo>
                    <a:lnTo>
                      <a:pt x="91" y="748"/>
                    </a:lnTo>
                    <a:lnTo>
                      <a:pt x="74" y="747"/>
                    </a:lnTo>
                    <a:lnTo>
                      <a:pt x="56" y="745"/>
                    </a:lnTo>
                    <a:lnTo>
                      <a:pt x="39" y="744"/>
                    </a:lnTo>
                    <a:lnTo>
                      <a:pt x="22" y="744"/>
                    </a:lnTo>
                    <a:lnTo>
                      <a:pt x="4" y="743"/>
                    </a:lnTo>
                    <a:lnTo>
                      <a:pt x="3" y="577"/>
                    </a:lnTo>
                    <a:lnTo>
                      <a:pt x="3" y="411"/>
                    </a:lnTo>
                    <a:lnTo>
                      <a:pt x="1" y="246"/>
                    </a:lnTo>
                    <a:lnTo>
                      <a:pt x="0" y="80"/>
                    </a:lnTo>
                    <a:close/>
                  </a:path>
                </a:pathLst>
              </a:custGeom>
              <a:solidFill>
                <a:srgbClr val="636B8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13" name="Freeform 86"/>
              <p:cNvSpPr>
                <a:spLocks/>
              </p:cNvSpPr>
              <p:nvPr/>
            </p:nvSpPr>
            <p:spPr bwMode="auto">
              <a:xfrm>
                <a:off x="6024563" y="1646238"/>
                <a:ext cx="147638" cy="355600"/>
              </a:xfrm>
              <a:custGeom>
                <a:avLst/>
                <a:gdLst>
                  <a:gd name="T0" fmla="*/ 0 w 280"/>
                  <a:gd name="T1" fmla="*/ 2147483647 h 670"/>
                  <a:gd name="T2" fmla="*/ 2147483647 w 280"/>
                  <a:gd name="T3" fmla="*/ 2147483647 h 670"/>
                  <a:gd name="T4" fmla="*/ 2147483647 w 280"/>
                  <a:gd name="T5" fmla="*/ 2147483647 h 670"/>
                  <a:gd name="T6" fmla="*/ 2147483647 w 280"/>
                  <a:gd name="T7" fmla="*/ 2147483647 h 670"/>
                  <a:gd name="T8" fmla="*/ 2147483647 w 280"/>
                  <a:gd name="T9" fmla="*/ 2147483647 h 670"/>
                  <a:gd name="T10" fmla="*/ 2147483647 w 280"/>
                  <a:gd name="T11" fmla="*/ 2147483647 h 670"/>
                  <a:gd name="T12" fmla="*/ 2147483647 w 280"/>
                  <a:gd name="T13" fmla="*/ 2147483647 h 670"/>
                  <a:gd name="T14" fmla="*/ 2147483647 w 280"/>
                  <a:gd name="T15" fmla="*/ 2147483647 h 670"/>
                  <a:gd name="T16" fmla="*/ 2147483647 w 280"/>
                  <a:gd name="T17" fmla="*/ 2147483647 h 670"/>
                  <a:gd name="T18" fmla="*/ 2147483647 w 280"/>
                  <a:gd name="T19" fmla="*/ 2147483647 h 670"/>
                  <a:gd name="T20" fmla="*/ 2147483647 w 280"/>
                  <a:gd name="T21" fmla="*/ 2147483647 h 670"/>
                  <a:gd name="T22" fmla="*/ 2147483647 w 280"/>
                  <a:gd name="T23" fmla="*/ 2147483647 h 670"/>
                  <a:gd name="T24" fmla="*/ 2147483647 w 280"/>
                  <a:gd name="T25" fmla="*/ 2147483647 h 670"/>
                  <a:gd name="T26" fmla="*/ 2147483647 w 280"/>
                  <a:gd name="T27" fmla="*/ 2147483647 h 670"/>
                  <a:gd name="T28" fmla="*/ 2147483647 w 280"/>
                  <a:gd name="T29" fmla="*/ 2147483647 h 670"/>
                  <a:gd name="T30" fmla="*/ 2147483647 w 280"/>
                  <a:gd name="T31" fmla="*/ 2147483647 h 670"/>
                  <a:gd name="T32" fmla="*/ 2147483647 w 280"/>
                  <a:gd name="T33" fmla="*/ 0 h 670"/>
                  <a:gd name="T34" fmla="*/ 2147483647 w 280"/>
                  <a:gd name="T35" fmla="*/ 2147483647 h 670"/>
                  <a:gd name="T36" fmla="*/ 2147483647 w 280"/>
                  <a:gd name="T37" fmla="*/ 2147483647 h 670"/>
                  <a:gd name="T38" fmla="*/ 2147483647 w 280"/>
                  <a:gd name="T39" fmla="*/ 2147483647 h 670"/>
                  <a:gd name="T40" fmla="*/ 2147483647 w 280"/>
                  <a:gd name="T41" fmla="*/ 2147483647 h 670"/>
                  <a:gd name="T42" fmla="*/ 2147483647 w 280"/>
                  <a:gd name="T43" fmla="*/ 2147483647 h 670"/>
                  <a:gd name="T44" fmla="*/ 2147483647 w 280"/>
                  <a:gd name="T45" fmla="*/ 2147483647 h 670"/>
                  <a:gd name="T46" fmla="*/ 2147483647 w 280"/>
                  <a:gd name="T47" fmla="*/ 2147483647 h 670"/>
                  <a:gd name="T48" fmla="*/ 2147483647 w 280"/>
                  <a:gd name="T49" fmla="*/ 2147483647 h 670"/>
                  <a:gd name="T50" fmla="*/ 2147483647 w 280"/>
                  <a:gd name="T51" fmla="*/ 2147483647 h 670"/>
                  <a:gd name="T52" fmla="*/ 2147483647 w 280"/>
                  <a:gd name="T53" fmla="*/ 2147483647 h 670"/>
                  <a:gd name="T54" fmla="*/ 2147483647 w 280"/>
                  <a:gd name="T55" fmla="*/ 2147483647 h 670"/>
                  <a:gd name="T56" fmla="*/ 2147483647 w 280"/>
                  <a:gd name="T57" fmla="*/ 2147483647 h 670"/>
                  <a:gd name="T58" fmla="*/ 2147483647 w 280"/>
                  <a:gd name="T59" fmla="*/ 2147483647 h 670"/>
                  <a:gd name="T60" fmla="*/ 2147483647 w 280"/>
                  <a:gd name="T61" fmla="*/ 2147483647 h 670"/>
                  <a:gd name="T62" fmla="*/ 2147483647 w 280"/>
                  <a:gd name="T63" fmla="*/ 2147483647 h 670"/>
                  <a:gd name="T64" fmla="*/ 2147483647 w 280"/>
                  <a:gd name="T65" fmla="*/ 2147483647 h 670"/>
                  <a:gd name="T66" fmla="*/ 2147483647 w 280"/>
                  <a:gd name="T67" fmla="*/ 2147483647 h 670"/>
                  <a:gd name="T68" fmla="*/ 2147483647 w 280"/>
                  <a:gd name="T69" fmla="*/ 2147483647 h 670"/>
                  <a:gd name="T70" fmla="*/ 2147483647 w 280"/>
                  <a:gd name="T71" fmla="*/ 2147483647 h 670"/>
                  <a:gd name="T72" fmla="*/ 2147483647 w 280"/>
                  <a:gd name="T73" fmla="*/ 2147483647 h 670"/>
                  <a:gd name="T74" fmla="*/ 2147483647 w 280"/>
                  <a:gd name="T75" fmla="*/ 2147483647 h 670"/>
                  <a:gd name="T76" fmla="*/ 2147483647 w 280"/>
                  <a:gd name="T77" fmla="*/ 2147483647 h 670"/>
                  <a:gd name="T78" fmla="*/ 0 w 280"/>
                  <a:gd name="T79" fmla="*/ 2147483647 h 670"/>
                  <a:gd name="T80" fmla="*/ 0 w 280"/>
                  <a:gd name="T81" fmla="*/ 2147483647 h 67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80"/>
                  <a:gd name="T124" fmla="*/ 0 h 670"/>
                  <a:gd name="T125" fmla="*/ 280 w 280"/>
                  <a:gd name="T126" fmla="*/ 670 h 67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80" h="670">
                    <a:moveTo>
                      <a:pt x="0" y="71"/>
                    </a:moveTo>
                    <a:lnTo>
                      <a:pt x="17" y="66"/>
                    </a:lnTo>
                    <a:lnTo>
                      <a:pt x="34" y="62"/>
                    </a:lnTo>
                    <a:lnTo>
                      <a:pt x="49" y="58"/>
                    </a:lnTo>
                    <a:lnTo>
                      <a:pt x="66" y="54"/>
                    </a:lnTo>
                    <a:lnTo>
                      <a:pt x="83" y="49"/>
                    </a:lnTo>
                    <a:lnTo>
                      <a:pt x="100" y="45"/>
                    </a:lnTo>
                    <a:lnTo>
                      <a:pt x="117" y="41"/>
                    </a:lnTo>
                    <a:lnTo>
                      <a:pt x="134" y="35"/>
                    </a:lnTo>
                    <a:lnTo>
                      <a:pt x="149" y="31"/>
                    </a:lnTo>
                    <a:lnTo>
                      <a:pt x="166" y="27"/>
                    </a:lnTo>
                    <a:lnTo>
                      <a:pt x="183" y="23"/>
                    </a:lnTo>
                    <a:lnTo>
                      <a:pt x="200" y="19"/>
                    </a:lnTo>
                    <a:lnTo>
                      <a:pt x="217" y="14"/>
                    </a:lnTo>
                    <a:lnTo>
                      <a:pt x="233" y="9"/>
                    </a:lnTo>
                    <a:lnTo>
                      <a:pt x="250" y="4"/>
                    </a:lnTo>
                    <a:lnTo>
                      <a:pt x="267" y="0"/>
                    </a:lnTo>
                    <a:lnTo>
                      <a:pt x="271" y="168"/>
                    </a:lnTo>
                    <a:lnTo>
                      <a:pt x="274" y="335"/>
                    </a:lnTo>
                    <a:lnTo>
                      <a:pt x="277" y="502"/>
                    </a:lnTo>
                    <a:lnTo>
                      <a:pt x="280" y="670"/>
                    </a:lnTo>
                    <a:lnTo>
                      <a:pt x="263" y="668"/>
                    </a:lnTo>
                    <a:lnTo>
                      <a:pt x="245" y="668"/>
                    </a:lnTo>
                    <a:lnTo>
                      <a:pt x="228" y="667"/>
                    </a:lnTo>
                    <a:lnTo>
                      <a:pt x="211" y="667"/>
                    </a:lnTo>
                    <a:lnTo>
                      <a:pt x="194" y="665"/>
                    </a:lnTo>
                    <a:lnTo>
                      <a:pt x="176" y="665"/>
                    </a:lnTo>
                    <a:lnTo>
                      <a:pt x="159" y="664"/>
                    </a:lnTo>
                    <a:lnTo>
                      <a:pt x="142" y="663"/>
                    </a:lnTo>
                    <a:lnTo>
                      <a:pt x="125" y="663"/>
                    </a:lnTo>
                    <a:lnTo>
                      <a:pt x="107" y="661"/>
                    </a:lnTo>
                    <a:lnTo>
                      <a:pt x="90" y="660"/>
                    </a:lnTo>
                    <a:lnTo>
                      <a:pt x="73" y="660"/>
                    </a:lnTo>
                    <a:lnTo>
                      <a:pt x="55" y="658"/>
                    </a:lnTo>
                    <a:lnTo>
                      <a:pt x="38" y="657"/>
                    </a:lnTo>
                    <a:lnTo>
                      <a:pt x="21" y="657"/>
                    </a:lnTo>
                    <a:lnTo>
                      <a:pt x="3" y="656"/>
                    </a:lnTo>
                    <a:lnTo>
                      <a:pt x="2" y="509"/>
                    </a:lnTo>
                    <a:lnTo>
                      <a:pt x="2" y="363"/>
                    </a:lnTo>
                    <a:lnTo>
                      <a:pt x="0" y="217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6870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14" name="Freeform 87"/>
              <p:cNvSpPr>
                <a:spLocks/>
              </p:cNvSpPr>
              <p:nvPr/>
            </p:nvSpPr>
            <p:spPr bwMode="auto">
              <a:xfrm>
                <a:off x="6024563" y="1692275"/>
                <a:ext cx="146050" cy="307975"/>
              </a:xfrm>
              <a:custGeom>
                <a:avLst/>
                <a:gdLst>
                  <a:gd name="T0" fmla="*/ 0 w 278"/>
                  <a:gd name="T1" fmla="*/ 2147483647 h 581"/>
                  <a:gd name="T2" fmla="*/ 2147483647 w 278"/>
                  <a:gd name="T3" fmla="*/ 2147483647 h 581"/>
                  <a:gd name="T4" fmla="*/ 2147483647 w 278"/>
                  <a:gd name="T5" fmla="*/ 2147483647 h 581"/>
                  <a:gd name="T6" fmla="*/ 2147483647 w 278"/>
                  <a:gd name="T7" fmla="*/ 2147483647 h 581"/>
                  <a:gd name="T8" fmla="*/ 2147483647 w 278"/>
                  <a:gd name="T9" fmla="*/ 2147483647 h 581"/>
                  <a:gd name="T10" fmla="*/ 2147483647 w 278"/>
                  <a:gd name="T11" fmla="*/ 2147483647 h 581"/>
                  <a:gd name="T12" fmla="*/ 2147483647 w 278"/>
                  <a:gd name="T13" fmla="*/ 2147483647 h 581"/>
                  <a:gd name="T14" fmla="*/ 2147483647 w 278"/>
                  <a:gd name="T15" fmla="*/ 2147483647 h 581"/>
                  <a:gd name="T16" fmla="*/ 2147483647 w 278"/>
                  <a:gd name="T17" fmla="*/ 2147483647 h 581"/>
                  <a:gd name="T18" fmla="*/ 2147483647 w 278"/>
                  <a:gd name="T19" fmla="*/ 2147483647 h 581"/>
                  <a:gd name="T20" fmla="*/ 2147483647 w 278"/>
                  <a:gd name="T21" fmla="*/ 2147483647 h 581"/>
                  <a:gd name="T22" fmla="*/ 2147483647 w 278"/>
                  <a:gd name="T23" fmla="*/ 2147483647 h 581"/>
                  <a:gd name="T24" fmla="*/ 2147483647 w 278"/>
                  <a:gd name="T25" fmla="*/ 2147483647 h 581"/>
                  <a:gd name="T26" fmla="*/ 2147483647 w 278"/>
                  <a:gd name="T27" fmla="*/ 2147483647 h 581"/>
                  <a:gd name="T28" fmla="*/ 2147483647 w 278"/>
                  <a:gd name="T29" fmla="*/ 2147483647 h 581"/>
                  <a:gd name="T30" fmla="*/ 2147483647 w 278"/>
                  <a:gd name="T31" fmla="*/ 2147483647 h 581"/>
                  <a:gd name="T32" fmla="*/ 2147483647 w 278"/>
                  <a:gd name="T33" fmla="*/ 0 h 581"/>
                  <a:gd name="T34" fmla="*/ 2147483647 w 278"/>
                  <a:gd name="T35" fmla="*/ 2147483647 h 581"/>
                  <a:gd name="T36" fmla="*/ 2147483647 w 278"/>
                  <a:gd name="T37" fmla="*/ 2147483647 h 581"/>
                  <a:gd name="T38" fmla="*/ 2147483647 w 278"/>
                  <a:gd name="T39" fmla="*/ 2147483647 h 581"/>
                  <a:gd name="T40" fmla="*/ 2147483647 w 278"/>
                  <a:gd name="T41" fmla="*/ 2147483647 h 581"/>
                  <a:gd name="T42" fmla="*/ 2147483647 w 278"/>
                  <a:gd name="T43" fmla="*/ 2147483647 h 581"/>
                  <a:gd name="T44" fmla="*/ 2147483647 w 278"/>
                  <a:gd name="T45" fmla="*/ 2147483647 h 581"/>
                  <a:gd name="T46" fmla="*/ 2147483647 w 278"/>
                  <a:gd name="T47" fmla="*/ 2147483647 h 581"/>
                  <a:gd name="T48" fmla="*/ 2147483647 w 278"/>
                  <a:gd name="T49" fmla="*/ 2147483647 h 581"/>
                  <a:gd name="T50" fmla="*/ 2147483647 w 278"/>
                  <a:gd name="T51" fmla="*/ 2147483647 h 581"/>
                  <a:gd name="T52" fmla="*/ 2147483647 w 278"/>
                  <a:gd name="T53" fmla="*/ 2147483647 h 581"/>
                  <a:gd name="T54" fmla="*/ 2147483647 w 278"/>
                  <a:gd name="T55" fmla="*/ 2147483647 h 581"/>
                  <a:gd name="T56" fmla="*/ 2147483647 w 278"/>
                  <a:gd name="T57" fmla="*/ 2147483647 h 581"/>
                  <a:gd name="T58" fmla="*/ 2147483647 w 278"/>
                  <a:gd name="T59" fmla="*/ 2147483647 h 581"/>
                  <a:gd name="T60" fmla="*/ 2147483647 w 278"/>
                  <a:gd name="T61" fmla="*/ 2147483647 h 581"/>
                  <a:gd name="T62" fmla="*/ 2147483647 w 278"/>
                  <a:gd name="T63" fmla="*/ 2147483647 h 581"/>
                  <a:gd name="T64" fmla="*/ 2147483647 w 278"/>
                  <a:gd name="T65" fmla="*/ 2147483647 h 581"/>
                  <a:gd name="T66" fmla="*/ 2147483647 w 278"/>
                  <a:gd name="T67" fmla="*/ 2147483647 h 581"/>
                  <a:gd name="T68" fmla="*/ 2147483647 w 278"/>
                  <a:gd name="T69" fmla="*/ 2147483647 h 581"/>
                  <a:gd name="T70" fmla="*/ 2147483647 w 278"/>
                  <a:gd name="T71" fmla="*/ 2147483647 h 581"/>
                  <a:gd name="T72" fmla="*/ 2147483647 w 278"/>
                  <a:gd name="T73" fmla="*/ 2147483647 h 581"/>
                  <a:gd name="T74" fmla="*/ 2147483647 w 278"/>
                  <a:gd name="T75" fmla="*/ 2147483647 h 581"/>
                  <a:gd name="T76" fmla="*/ 2147483647 w 278"/>
                  <a:gd name="T77" fmla="*/ 2147483647 h 581"/>
                  <a:gd name="T78" fmla="*/ 2147483647 w 278"/>
                  <a:gd name="T79" fmla="*/ 2147483647 h 581"/>
                  <a:gd name="T80" fmla="*/ 0 w 278"/>
                  <a:gd name="T81" fmla="*/ 2147483647 h 58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78"/>
                  <a:gd name="T124" fmla="*/ 0 h 581"/>
                  <a:gd name="T125" fmla="*/ 278 w 278"/>
                  <a:gd name="T126" fmla="*/ 581 h 58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78" h="581">
                    <a:moveTo>
                      <a:pt x="0" y="64"/>
                    </a:moveTo>
                    <a:lnTo>
                      <a:pt x="17" y="59"/>
                    </a:lnTo>
                    <a:lnTo>
                      <a:pt x="34" y="55"/>
                    </a:lnTo>
                    <a:lnTo>
                      <a:pt x="49" y="52"/>
                    </a:lnTo>
                    <a:lnTo>
                      <a:pt x="66" y="48"/>
                    </a:lnTo>
                    <a:lnTo>
                      <a:pt x="83" y="44"/>
                    </a:lnTo>
                    <a:lnTo>
                      <a:pt x="100" y="40"/>
                    </a:lnTo>
                    <a:lnTo>
                      <a:pt x="117" y="36"/>
                    </a:lnTo>
                    <a:lnTo>
                      <a:pt x="134" y="31"/>
                    </a:lnTo>
                    <a:lnTo>
                      <a:pt x="149" y="29"/>
                    </a:lnTo>
                    <a:lnTo>
                      <a:pt x="166" y="24"/>
                    </a:lnTo>
                    <a:lnTo>
                      <a:pt x="183" y="20"/>
                    </a:lnTo>
                    <a:lnTo>
                      <a:pt x="200" y="16"/>
                    </a:lnTo>
                    <a:lnTo>
                      <a:pt x="217" y="12"/>
                    </a:lnTo>
                    <a:lnTo>
                      <a:pt x="232" y="9"/>
                    </a:lnTo>
                    <a:lnTo>
                      <a:pt x="249" y="5"/>
                    </a:lnTo>
                    <a:lnTo>
                      <a:pt x="266" y="0"/>
                    </a:lnTo>
                    <a:lnTo>
                      <a:pt x="269" y="145"/>
                    </a:lnTo>
                    <a:lnTo>
                      <a:pt x="273" y="290"/>
                    </a:lnTo>
                    <a:lnTo>
                      <a:pt x="276" y="436"/>
                    </a:lnTo>
                    <a:lnTo>
                      <a:pt x="278" y="581"/>
                    </a:lnTo>
                    <a:lnTo>
                      <a:pt x="262" y="580"/>
                    </a:lnTo>
                    <a:lnTo>
                      <a:pt x="245" y="580"/>
                    </a:lnTo>
                    <a:lnTo>
                      <a:pt x="226" y="578"/>
                    </a:lnTo>
                    <a:lnTo>
                      <a:pt x="210" y="577"/>
                    </a:lnTo>
                    <a:lnTo>
                      <a:pt x="193" y="577"/>
                    </a:lnTo>
                    <a:lnTo>
                      <a:pt x="176" y="576"/>
                    </a:lnTo>
                    <a:lnTo>
                      <a:pt x="158" y="574"/>
                    </a:lnTo>
                    <a:lnTo>
                      <a:pt x="141" y="574"/>
                    </a:lnTo>
                    <a:lnTo>
                      <a:pt x="124" y="573"/>
                    </a:lnTo>
                    <a:lnTo>
                      <a:pt x="106" y="573"/>
                    </a:lnTo>
                    <a:lnTo>
                      <a:pt x="89" y="571"/>
                    </a:lnTo>
                    <a:lnTo>
                      <a:pt x="72" y="571"/>
                    </a:lnTo>
                    <a:lnTo>
                      <a:pt x="55" y="570"/>
                    </a:lnTo>
                    <a:lnTo>
                      <a:pt x="37" y="570"/>
                    </a:lnTo>
                    <a:lnTo>
                      <a:pt x="20" y="569"/>
                    </a:lnTo>
                    <a:lnTo>
                      <a:pt x="3" y="569"/>
                    </a:lnTo>
                    <a:lnTo>
                      <a:pt x="2" y="442"/>
                    </a:lnTo>
                    <a:lnTo>
                      <a:pt x="2" y="315"/>
                    </a:lnTo>
                    <a:lnTo>
                      <a:pt x="2" y="190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rgbClr val="6B72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15" name="Freeform 88"/>
              <p:cNvSpPr>
                <a:spLocks/>
              </p:cNvSpPr>
              <p:nvPr/>
            </p:nvSpPr>
            <p:spPr bwMode="auto">
              <a:xfrm>
                <a:off x="6024563" y="1739900"/>
                <a:ext cx="146050" cy="258763"/>
              </a:xfrm>
              <a:custGeom>
                <a:avLst/>
                <a:gdLst>
                  <a:gd name="T0" fmla="*/ 0 w 275"/>
                  <a:gd name="T1" fmla="*/ 2147483647 h 490"/>
                  <a:gd name="T2" fmla="*/ 2147483647 w 275"/>
                  <a:gd name="T3" fmla="*/ 2147483647 h 490"/>
                  <a:gd name="T4" fmla="*/ 2147483647 w 275"/>
                  <a:gd name="T5" fmla="*/ 2147483647 h 490"/>
                  <a:gd name="T6" fmla="*/ 2147483647 w 275"/>
                  <a:gd name="T7" fmla="*/ 2147483647 h 490"/>
                  <a:gd name="T8" fmla="*/ 2147483647 w 275"/>
                  <a:gd name="T9" fmla="*/ 2147483647 h 490"/>
                  <a:gd name="T10" fmla="*/ 2147483647 w 275"/>
                  <a:gd name="T11" fmla="*/ 2147483647 h 490"/>
                  <a:gd name="T12" fmla="*/ 2147483647 w 275"/>
                  <a:gd name="T13" fmla="*/ 2147483647 h 490"/>
                  <a:gd name="T14" fmla="*/ 2147483647 w 275"/>
                  <a:gd name="T15" fmla="*/ 2147483647 h 490"/>
                  <a:gd name="T16" fmla="*/ 2147483647 w 275"/>
                  <a:gd name="T17" fmla="*/ 2147483647 h 490"/>
                  <a:gd name="T18" fmla="*/ 2147483647 w 275"/>
                  <a:gd name="T19" fmla="*/ 2147483647 h 490"/>
                  <a:gd name="T20" fmla="*/ 2147483647 w 275"/>
                  <a:gd name="T21" fmla="*/ 2147483647 h 490"/>
                  <a:gd name="T22" fmla="*/ 2147483647 w 275"/>
                  <a:gd name="T23" fmla="*/ 2147483647 h 490"/>
                  <a:gd name="T24" fmla="*/ 2147483647 w 275"/>
                  <a:gd name="T25" fmla="*/ 2147483647 h 490"/>
                  <a:gd name="T26" fmla="*/ 2147483647 w 275"/>
                  <a:gd name="T27" fmla="*/ 2147483647 h 490"/>
                  <a:gd name="T28" fmla="*/ 2147483647 w 275"/>
                  <a:gd name="T29" fmla="*/ 2147483647 h 490"/>
                  <a:gd name="T30" fmla="*/ 2147483647 w 275"/>
                  <a:gd name="T31" fmla="*/ 2147483647 h 490"/>
                  <a:gd name="T32" fmla="*/ 2147483647 w 275"/>
                  <a:gd name="T33" fmla="*/ 0 h 490"/>
                  <a:gd name="T34" fmla="*/ 2147483647 w 275"/>
                  <a:gd name="T35" fmla="*/ 2147483647 h 490"/>
                  <a:gd name="T36" fmla="*/ 2147483647 w 275"/>
                  <a:gd name="T37" fmla="*/ 2147483647 h 490"/>
                  <a:gd name="T38" fmla="*/ 2147483647 w 275"/>
                  <a:gd name="T39" fmla="*/ 2147483647 h 490"/>
                  <a:gd name="T40" fmla="*/ 2147483647 w 275"/>
                  <a:gd name="T41" fmla="*/ 2147483647 h 490"/>
                  <a:gd name="T42" fmla="*/ 2147483647 w 275"/>
                  <a:gd name="T43" fmla="*/ 2147483647 h 490"/>
                  <a:gd name="T44" fmla="*/ 2147483647 w 275"/>
                  <a:gd name="T45" fmla="*/ 2147483647 h 490"/>
                  <a:gd name="T46" fmla="*/ 2147483647 w 275"/>
                  <a:gd name="T47" fmla="*/ 2147483647 h 490"/>
                  <a:gd name="T48" fmla="*/ 2147483647 w 275"/>
                  <a:gd name="T49" fmla="*/ 2147483647 h 490"/>
                  <a:gd name="T50" fmla="*/ 2147483647 w 275"/>
                  <a:gd name="T51" fmla="*/ 2147483647 h 490"/>
                  <a:gd name="T52" fmla="*/ 2147483647 w 275"/>
                  <a:gd name="T53" fmla="*/ 2147483647 h 490"/>
                  <a:gd name="T54" fmla="*/ 2147483647 w 275"/>
                  <a:gd name="T55" fmla="*/ 2147483647 h 490"/>
                  <a:gd name="T56" fmla="*/ 2147483647 w 275"/>
                  <a:gd name="T57" fmla="*/ 2147483647 h 490"/>
                  <a:gd name="T58" fmla="*/ 2147483647 w 275"/>
                  <a:gd name="T59" fmla="*/ 2147483647 h 490"/>
                  <a:gd name="T60" fmla="*/ 2147483647 w 275"/>
                  <a:gd name="T61" fmla="*/ 2147483647 h 490"/>
                  <a:gd name="T62" fmla="*/ 2147483647 w 275"/>
                  <a:gd name="T63" fmla="*/ 2147483647 h 490"/>
                  <a:gd name="T64" fmla="*/ 2147483647 w 275"/>
                  <a:gd name="T65" fmla="*/ 2147483647 h 490"/>
                  <a:gd name="T66" fmla="*/ 2147483647 w 275"/>
                  <a:gd name="T67" fmla="*/ 2147483647 h 490"/>
                  <a:gd name="T68" fmla="*/ 2147483647 w 275"/>
                  <a:gd name="T69" fmla="*/ 2147483647 h 490"/>
                  <a:gd name="T70" fmla="*/ 2147483647 w 275"/>
                  <a:gd name="T71" fmla="*/ 2147483647 h 490"/>
                  <a:gd name="T72" fmla="*/ 2147483647 w 275"/>
                  <a:gd name="T73" fmla="*/ 2147483647 h 490"/>
                  <a:gd name="T74" fmla="*/ 0 w 275"/>
                  <a:gd name="T75" fmla="*/ 2147483647 h 490"/>
                  <a:gd name="T76" fmla="*/ 0 w 275"/>
                  <a:gd name="T77" fmla="*/ 2147483647 h 490"/>
                  <a:gd name="T78" fmla="*/ 0 w 275"/>
                  <a:gd name="T79" fmla="*/ 2147483647 h 490"/>
                  <a:gd name="T80" fmla="*/ 0 w 275"/>
                  <a:gd name="T81" fmla="*/ 2147483647 h 49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75"/>
                  <a:gd name="T124" fmla="*/ 0 h 490"/>
                  <a:gd name="T125" fmla="*/ 275 w 275"/>
                  <a:gd name="T126" fmla="*/ 490 h 49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75" h="490">
                    <a:moveTo>
                      <a:pt x="0" y="54"/>
                    </a:moveTo>
                    <a:lnTo>
                      <a:pt x="16" y="52"/>
                    </a:lnTo>
                    <a:lnTo>
                      <a:pt x="32" y="47"/>
                    </a:lnTo>
                    <a:lnTo>
                      <a:pt x="49" y="45"/>
                    </a:lnTo>
                    <a:lnTo>
                      <a:pt x="66" y="40"/>
                    </a:lnTo>
                    <a:lnTo>
                      <a:pt x="81" y="38"/>
                    </a:lnTo>
                    <a:lnTo>
                      <a:pt x="98" y="33"/>
                    </a:lnTo>
                    <a:lnTo>
                      <a:pt x="113" y="31"/>
                    </a:lnTo>
                    <a:lnTo>
                      <a:pt x="130" y="26"/>
                    </a:lnTo>
                    <a:lnTo>
                      <a:pt x="147" y="24"/>
                    </a:lnTo>
                    <a:lnTo>
                      <a:pt x="163" y="21"/>
                    </a:lnTo>
                    <a:lnTo>
                      <a:pt x="179" y="16"/>
                    </a:lnTo>
                    <a:lnTo>
                      <a:pt x="196" y="14"/>
                    </a:lnTo>
                    <a:lnTo>
                      <a:pt x="213" y="9"/>
                    </a:lnTo>
                    <a:lnTo>
                      <a:pt x="229" y="7"/>
                    </a:lnTo>
                    <a:lnTo>
                      <a:pt x="245" y="2"/>
                    </a:lnTo>
                    <a:lnTo>
                      <a:pt x="262" y="0"/>
                    </a:lnTo>
                    <a:lnTo>
                      <a:pt x="265" y="123"/>
                    </a:lnTo>
                    <a:lnTo>
                      <a:pt x="269" y="246"/>
                    </a:lnTo>
                    <a:lnTo>
                      <a:pt x="272" y="368"/>
                    </a:lnTo>
                    <a:lnTo>
                      <a:pt x="275" y="490"/>
                    </a:lnTo>
                    <a:lnTo>
                      <a:pt x="258" y="489"/>
                    </a:lnTo>
                    <a:lnTo>
                      <a:pt x="241" y="489"/>
                    </a:lnTo>
                    <a:lnTo>
                      <a:pt x="224" y="488"/>
                    </a:lnTo>
                    <a:lnTo>
                      <a:pt x="208" y="488"/>
                    </a:lnTo>
                    <a:lnTo>
                      <a:pt x="191" y="486"/>
                    </a:lnTo>
                    <a:lnTo>
                      <a:pt x="172" y="486"/>
                    </a:lnTo>
                    <a:lnTo>
                      <a:pt x="156" y="486"/>
                    </a:lnTo>
                    <a:lnTo>
                      <a:pt x="139" y="485"/>
                    </a:lnTo>
                    <a:lnTo>
                      <a:pt x="122" y="485"/>
                    </a:lnTo>
                    <a:lnTo>
                      <a:pt x="104" y="483"/>
                    </a:lnTo>
                    <a:lnTo>
                      <a:pt x="87" y="483"/>
                    </a:lnTo>
                    <a:lnTo>
                      <a:pt x="70" y="483"/>
                    </a:lnTo>
                    <a:lnTo>
                      <a:pt x="53" y="482"/>
                    </a:lnTo>
                    <a:lnTo>
                      <a:pt x="35" y="482"/>
                    </a:lnTo>
                    <a:lnTo>
                      <a:pt x="18" y="481"/>
                    </a:lnTo>
                    <a:lnTo>
                      <a:pt x="1" y="481"/>
                    </a:lnTo>
                    <a:lnTo>
                      <a:pt x="0" y="374"/>
                    </a:lnTo>
                    <a:lnTo>
                      <a:pt x="0" y="267"/>
                    </a:lnTo>
                    <a:lnTo>
                      <a:pt x="0" y="161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7075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16" name="Freeform 89"/>
              <p:cNvSpPr>
                <a:spLocks/>
              </p:cNvSpPr>
              <p:nvPr/>
            </p:nvSpPr>
            <p:spPr bwMode="auto">
              <a:xfrm>
                <a:off x="6026151" y="1785938"/>
                <a:ext cx="144463" cy="211138"/>
              </a:xfrm>
              <a:custGeom>
                <a:avLst/>
                <a:gdLst>
                  <a:gd name="T0" fmla="*/ 0 w 273"/>
                  <a:gd name="T1" fmla="*/ 2147483647 h 401"/>
                  <a:gd name="T2" fmla="*/ 2147483647 w 273"/>
                  <a:gd name="T3" fmla="*/ 2147483647 h 401"/>
                  <a:gd name="T4" fmla="*/ 2147483647 w 273"/>
                  <a:gd name="T5" fmla="*/ 2147483647 h 401"/>
                  <a:gd name="T6" fmla="*/ 2147483647 w 273"/>
                  <a:gd name="T7" fmla="*/ 2147483647 h 401"/>
                  <a:gd name="T8" fmla="*/ 2147483647 w 273"/>
                  <a:gd name="T9" fmla="*/ 2147483647 h 401"/>
                  <a:gd name="T10" fmla="*/ 2147483647 w 273"/>
                  <a:gd name="T11" fmla="*/ 2147483647 h 401"/>
                  <a:gd name="T12" fmla="*/ 2147483647 w 273"/>
                  <a:gd name="T13" fmla="*/ 2147483647 h 401"/>
                  <a:gd name="T14" fmla="*/ 2147483647 w 273"/>
                  <a:gd name="T15" fmla="*/ 2147483647 h 401"/>
                  <a:gd name="T16" fmla="*/ 2147483647 w 273"/>
                  <a:gd name="T17" fmla="*/ 2147483647 h 401"/>
                  <a:gd name="T18" fmla="*/ 2147483647 w 273"/>
                  <a:gd name="T19" fmla="*/ 2147483647 h 401"/>
                  <a:gd name="T20" fmla="*/ 2147483647 w 273"/>
                  <a:gd name="T21" fmla="*/ 2147483647 h 401"/>
                  <a:gd name="T22" fmla="*/ 2147483647 w 273"/>
                  <a:gd name="T23" fmla="*/ 2147483647 h 401"/>
                  <a:gd name="T24" fmla="*/ 2147483647 w 273"/>
                  <a:gd name="T25" fmla="*/ 2147483647 h 401"/>
                  <a:gd name="T26" fmla="*/ 2147483647 w 273"/>
                  <a:gd name="T27" fmla="*/ 2147483647 h 401"/>
                  <a:gd name="T28" fmla="*/ 2147483647 w 273"/>
                  <a:gd name="T29" fmla="*/ 2147483647 h 401"/>
                  <a:gd name="T30" fmla="*/ 2147483647 w 273"/>
                  <a:gd name="T31" fmla="*/ 2147483647 h 401"/>
                  <a:gd name="T32" fmla="*/ 2147483647 w 273"/>
                  <a:gd name="T33" fmla="*/ 0 h 401"/>
                  <a:gd name="T34" fmla="*/ 2147483647 w 273"/>
                  <a:gd name="T35" fmla="*/ 2147483647 h 401"/>
                  <a:gd name="T36" fmla="*/ 2147483647 w 273"/>
                  <a:gd name="T37" fmla="*/ 2147483647 h 401"/>
                  <a:gd name="T38" fmla="*/ 2147483647 w 273"/>
                  <a:gd name="T39" fmla="*/ 2147483647 h 401"/>
                  <a:gd name="T40" fmla="*/ 2147483647 w 273"/>
                  <a:gd name="T41" fmla="*/ 2147483647 h 401"/>
                  <a:gd name="T42" fmla="*/ 2147483647 w 273"/>
                  <a:gd name="T43" fmla="*/ 2147483647 h 401"/>
                  <a:gd name="T44" fmla="*/ 2147483647 w 273"/>
                  <a:gd name="T45" fmla="*/ 2147483647 h 401"/>
                  <a:gd name="T46" fmla="*/ 2147483647 w 273"/>
                  <a:gd name="T47" fmla="*/ 2147483647 h 401"/>
                  <a:gd name="T48" fmla="*/ 2147483647 w 273"/>
                  <a:gd name="T49" fmla="*/ 2147483647 h 401"/>
                  <a:gd name="T50" fmla="*/ 2147483647 w 273"/>
                  <a:gd name="T51" fmla="*/ 2147483647 h 401"/>
                  <a:gd name="T52" fmla="*/ 2147483647 w 273"/>
                  <a:gd name="T53" fmla="*/ 2147483647 h 401"/>
                  <a:gd name="T54" fmla="*/ 2147483647 w 273"/>
                  <a:gd name="T55" fmla="*/ 2147483647 h 401"/>
                  <a:gd name="T56" fmla="*/ 2147483647 w 273"/>
                  <a:gd name="T57" fmla="*/ 2147483647 h 401"/>
                  <a:gd name="T58" fmla="*/ 2147483647 w 273"/>
                  <a:gd name="T59" fmla="*/ 2147483647 h 401"/>
                  <a:gd name="T60" fmla="*/ 2147483647 w 273"/>
                  <a:gd name="T61" fmla="*/ 2147483647 h 401"/>
                  <a:gd name="T62" fmla="*/ 2147483647 w 273"/>
                  <a:gd name="T63" fmla="*/ 2147483647 h 401"/>
                  <a:gd name="T64" fmla="*/ 2147483647 w 273"/>
                  <a:gd name="T65" fmla="*/ 2147483647 h 401"/>
                  <a:gd name="T66" fmla="*/ 2147483647 w 273"/>
                  <a:gd name="T67" fmla="*/ 2147483647 h 401"/>
                  <a:gd name="T68" fmla="*/ 2147483647 w 273"/>
                  <a:gd name="T69" fmla="*/ 2147483647 h 401"/>
                  <a:gd name="T70" fmla="*/ 2147483647 w 273"/>
                  <a:gd name="T71" fmla="*/ 2147483647 h 401"/>
                  <a:gd name="T72" fmla="*/ 0 w 273"/>
                  <a:gd name="T73" fmla="*/ 2147483647 h 401"/>
                  <a:gd name="T74" fmla="*/ 0 w 273"/>
                  <a:gd name="T75" fmla="*/ 2147483647 h 401"/>
                  <a:gd name="T76" fmla="*/ 0 w 273"/>
                  <a:gd name="T77" fmla="*/ 2147483647 h 401"/>
                  <a:gd name="T78" fmla="*/ 0 w 273"/>
                  <a:gd name="T79" fmla="*/ 2147483647 h 401"/>
                  <a:gd name="T80" fmla="*/ 0 w 273"/>
                  <a:gd name="T81" fmla="*/ 2147483647 h 40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73"/>
                  <a:gd name="T124" fmla="*/ 0 h 401"/>
                  <a:gd name="T125" fmla="*/ 273 w 273"/>
                  <a:gd name="T126" fmla="*/ 401 h 40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73" h="401">
                    <a:moveTo>
                      <a:pt x="0" y="45"/>
                    </a:moveTo>
                    <a:lnTo>
                      <a:pt x="15" y="42"/>
                    </a:lnTo>
                    <a:lnTo>
                      <a:pt x="32" y="39"/>
                    </a:lnTo>
                    <a:lnTo>
                      <a:pt x="48" y="36"/>
                    </a:lnTo>
                    <a:lnTo>
                      <a:pt x="65" y="34"/>
                    </a:lnTo>
                    <a:lnTo>
                      <a:pt x="80" y="31"/>
                    </a:lnTo>
                    <a:lnTo>
                      <a:pt x="97" y="28"/>
                    </a:lnTo>
                    <a:lnTo>
                      <a:pt x="114" y="25"/>
                    </a:lnTo>
                    <a:lnTo>
                      <a:pt x="129" y="22"/>
                    </a:lnTo>
                    <a:lnTo>
                      <a:pt x="146" y="19"/>
                    </a:lnTo>
                    <a:lnTo>
                      <a:pt x="162" y="17"/>
                    </a:lnTo>
                    <a:lnTo>
                      <a:pt x="178" y="14"/>
                    </a:lnTo>
                    <a:lnTo>
                      <a:pt x="195" y="11"/>
                    </a:lnTo>
                    <a:lnTo>
                      <a:pt x="211" y="8"/>
                    </a:lnTo>
                    <a:lnTo>
                      <a:pt x="228" y="5"/>
                    </a:lnTo>
                    <a:lnTo>
                      <a:pt x="243" y="3"/>
                    </a:lnTo>
                    <a:lnTo>
                      <a:pt x="260" y="0"/>
                    </a:lnTo>
                    <a:lnTo>
                      <a:pt x="263" y="101"/>
                    </a:lnTo>
                    <a:lnTo>
                      <a:pt x="267" y="201"/>
                    </a:lnTo>
                    <a:lnTo>
                      <a:pt x="270" y="301"/>
                    </a:lnTo>
                    <a:lnTo>
                      <a:pt x="273" y="401"/>
                    </a:lnTo>
                    <a:lnTo>
                      <a:pt x="256" y="401"/>
                    </a:lnTo>
                    <a:lnTo>
                      <a:pt x="239" y="401"/>
                    </a:lnTo>
                    <a:lnTo>
                      <a:pt x="222" y="399"/>
                    </a:lnTo>
                    <a:lnTo>
                      <a:pt x="205" y="399"/>
                    </a:lnTo>
                    <a:lnTo>
                      <a:pt x="188" y="399"/>
                    </a:lnTo>
                    <a:lnTo>
                      <a:pt x="171" y="398"/>
                    </a:lnTo>
                    <a:lnTo>
                      <a:pt x="155" y="398"/>
                    </a:lnTo>
                    <a:lnTo>
                      <a:pt x="138" y="396"/>
                    </a:lnTo>
                    <a:lnTo>
                      <a:pt x="121" y="396"/>
                    </a:lnTo>
                    <a:lnTo>
                      <a:pt x="103" y="396"/>
                    </a:lnTo>
                    <a:lnTo>
                      <a:pt x="86" y="395"/>
                    </a:lnTo>
                    <a:lnTo>
                      <a:pt x="69" y="395"/>
                    </a:lnTo>
                    <a:lnTo>
                      <a:pt x="52" y="395"/>
                    </a:lnTo>
                    <a:lnTo>
                      <a:pt x="34" y="394"/>
                    </a:lnTo>
                    <a:lnTo>
                      <a:pt x="17" y="394"/>
                    </a:lnTo>
                    <a:lnTo>
                      <a:pt x="0" y="394"/>
                    </a:lnTo>
                    <a:lnTo>
                      <a:pt x="0" y="306"/>
                    </a:lnTo>
                    <a:lnTo>
                      <a:pt x="0" y="219"/>
                    </a:lnTo>
                    <a:lnTo>
                      <a:pt x="0" y="132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777A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17" name="Freeform 90"/>
              <p:cNvSpPr>
                <a:spLocks/>
              </p:cNvSpPr>
              <p:nvPr/>
            </p:nvSpPr>
            <p:spPr bwMode="auto">
              <a:xfrm>
                <a:off x="6026151" y="1831975"/>
                <a:ext cx="142875" cy="165100"/>
              </a:xfrm>
              <a:custGeom>
                <a:avLst/>
                <a:gdLst>
                  <a:gd name="T0" fmla="*/ 0 w 271"/>
                  <a:gd name="T1" fmla="*/ 2147483647 h 312"/>
                  <a:gd name="T2" fmla="*/ 2147483647 w 271"/>
                  <a:gd name="T3" fmla="*/ 2147483647 h 312"/>
                  <a:gd name="T4" fmla="*/ 2147483647 w 271"/>
                  <a:gd name="T5" fmla="*/ 2147483647 h 312"/>
                  <a:gd name="T6" fmla="*/ 2147483647 w 271"/>
                  <a:gd name="T7" fmla="*/ 2147483647 h 312"/>
                  <a:gd name="T8" fmla="*/ 2147483647 w 271"/>
                  <a:gd name="T9" fmla="*/ 2147483647 h 312"/>
                  <a:gd name="T10" fmla="*/ 2147483647 w 271"/>
                  <a:gd name="T11" fmla="*/ 2147483647 h 312"/>
                  <a:gd name="T12" fmla="*/ 2147483647 w 271"/>
                  <a:gd name="T13" fmla="*/ 2147483647 h 312"/>
                  <a:gd name="T14" fmla="*/ 2147483647 w 271"/>
                  <a:gd name="T15" fmla="*/ 2147483647 h 312"/>
                  <a:gd name="T16" fmla="*/ 2147483647 w 271"/>
                  <a:gd name="T17" fmla="*/ 2147483647 h 312"/>
                  <a:gd name="T18" fmla="*/ 2147483647 w 271"/>
                  <a:gd name="T19" fmla="*/ 2147483647 h 312"/>
                  <a:gd name="T20" fmla="*/ 2147483647 w 271"/>
                  <a:gd name="T21" fmla="*/ 2147483647 h 312"/>
                  <a:gd name="T22" fmla="*/ 2147483647 w 271"/>
                  <a:gd name="T23" fmla="*/ 2147483647 h 312"/>
                  <a:gd name="T24" fmla="*/ 2147483647 w 271"/>
                  <a:gd name="T25" fmla="*/ 2147483647 h 312"/>
                  <a:gd name="T26" fmla="*/ 2147483647 w 271"/>
                  <a:gd name="T27" fmla="*/ 2147483647 h 312"/>
                  <a:gd name="T28" fmla="*/ 2147483647 w 271"/>
                  <a:gd name="T29" fmla="*/ 2147483647 h 312"/>
                  <a:gd name="T30" fmla="*/ 2147483647 w 271"/>
                  <a:gd name="T31" fmla="*/ 2147483647 h 312"/>
                  <a:gd name="T32" fmla="*/ 2147483647 w 271"/>
                  <a:gd name="T33" fmla="*/ 0 h 312"/>
                  <a:gd name="T34" fmla="*/ 2147483647 w 271"/>
                  <a:gd name="T35" fmla="*/ 2147483647 h 312"/>
                  <a:gd name="T36" fmla="*/ 2147483647 w 271"/>
                  <a:gd name="T37" fmla="*/ 2147483647 h 312"/>
                  <a:gd name="T38" fmla="*/ 2147483647 w 271"/>
                  <a:gd name="T39" fmla="*/ 2147483647 h 312"/>
                  <a:gd name="T40" fmla="*/ 2147483647 w 271"/>
                  <a:gd name="T41" fmla="*/ 2147483647 h 312"/>
                  <a:gd name="T42" fmla="*/ 2147483647 w 271"/>
                  <a:gd name="T43" fmla="*/ 2147483647 h 312"/>
                  <a:gd name="T44" fmla="*/ 2147483647 w 271"/>
                  <a:gd name="T45" fmla="*/ 2147483647 h 312"/>
                  <a:gd name="T46" fmla="*/ 2147483647 w 271"/>
                  <a:gd name="T47" fmla="*/ 2147483647 h 312"/>
                  <a:gd name="T48" fmla="*/ 2147483647 w 271"/>
                  <a:gd name="T49" fmla="*/ 2147483647 h 312"/>
                  <a:gd name="T50" fmla="*/ 2147483647 w 271"/>
                  <a:gd name="T51" fmla="*/ 2147483647 h 312"/>
                  <a:gd name="T52" fmla="*/ 2147483647 w 271"/>
                  <a:gd name="T53" fmla="*/ 2147483647 h 312"/>
                  <a:gd name="T54" fmla="*/ 2147483647 w 271"/>
                  <a:gd name="T55" fmla="*/ 2147483647 h 312"/>
                  <a:gd name="T56" fmla="*/ 2147483647 w 271"/>
                  <a:gd name="T57" fmla="*/ 2147483647 h 312"/>
                  <a:gd name="T58" fmla="*/ 2147483647 w 271"/>
                  <a:gd name="T59" fmla="*/ 2147483647 h 312"/>
                  <a:gd name="T60" fmla="*/ 2147483647 w 271"/>
                  <a:gd name="T61" fmla="*/ 2147483647 h 312"/>
                  <a:gd name="T62" fmla="*/ 2147483647 w 271"/>
                  <a:gd name="T63" fmla="*/ 2147483647 h 312"/>
                  <a:gd name="T64" fmla="*/ 2147483647 w 271"/>
                  <a:gd name="T65" fmla="*/ 2147483647 h 312"/>
                  <a:gd name="T66" fmla="*/ 2147483647 w 271"/>
                  <a:gd name="T67" fmla="*/ 2147483647 h 312"/>
                  <a:gd name="T68" fmla="*/ 2147483647 w 271"/>
                  <a:gd name="T69" fmla="*/ 2147483647 h 312"/>
                  <a:gd name="T70" fmla="*/ 2147483647 w 271"/>
                  <a:gd name="T71" fmla="*/ 2147483647 h 312"/>
                  <a:gd name="T72" fmla="*/ 0 w 271"/>
                  <a:gd name="T73" fmla="*/ 2147483647 h 312"/>
                  <a:gd name="T74" fmla="*/ 0 w 271"/>
                  <a:gd name="T75" fmla="*/ 2147483647 h 312"/>
                  <a:gd name="T76" fmla="*/ 0 w 271"/>
                  <a:gd name="T77" fmla="*/ 2147483647 h 312"/>
                  <a:gd name="T78" fmla="*/ 0 w 271"/>
                  <a:gd name="T79" fmla="*/ 2147483647 h 312"/>
                  <a:gd name="T80" fmla="*/ 0 w 271"/>
                  <a:gd name="T81" fmla="*/ 2147483647 h 31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71"/>
                  <a:gd name="T124" fmla="*/ 0 h 312"/>
                  <a:gd name="T125" fmla="*/ 271 w 271"/>
                  <a:gd name="T126" fmla="*/ 312 h 31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71" h="312">
                    <a:moveTo>
                      <a:pt x="0" y="38"/>
                    </a:moveTo>
                    <a:lnTo>
                      <a:pt x="15" y="35"/>
                    </a:lnTo>
                    <a:lnTo>
                      <a:pt x="32" y="34"/>
                    </a:lnTo>
                    <a:lnTo>
                      <a:pt x="48" y="31"/>
                    </a:lnTo>
                    <a:lnTo>
                      <a:pt x="65" y="28"/>
                    </a:lnTo>
                    <a:lnTo>
                      <a:pt x="80" y="27"/>
                    </a:lnTo>
                    <a:lnTo>
                      <a:pt x="97" y="24"/>
                    </a:lnTo>
                    <a:lnTo>
                      <a:pt x="112" y="21"/>
                    </a:lnTo>
                    <a:lnTo>
                      <a:pt x="129" y="18"/>
                    </a:lnTo>
                    <a:lnTo>
                      <a:pt x="146" y="17"/>
                    </a:lnTo>
                    <a:lnTo>
                      <a:pt x="162" y="14"/>
                    </a:lnTo>
                    <a:lnTo>
                      <a:pt x="178" y="11"/>
                    </a:lnTo>
                    <a:lnTo>
                      <a:pt x="194" y="10"/>
                    </a:lnTo>
                    <a:lnTo>
                      <a:pt x="211" y="7"/>
                    </a:lnTo>
                    <a:lnTo>
                      <a:pt x="226" y="4"/>
                    </a:lnTo>
                    <a:lnTo>
                      <a:pt x="243" y="3"/>
                    </a:lnTo>
                    <a:lnTo>
                      <a:pt x="259" y="0"/>
                    </a:lnTo>
                    <a:lnTo>
                      <a:pt x="261" y="79"/>
                    </a:lnTo>
                    <a:lnTo>
                      <a:pt x="266" y="158"/>
                    </a:lnTo>
                    <a:lnTo>
                      <a:pt x="268" y="235"/>
                    </a:lnTo>
                    <a:lnTo>
                      <a:pt x="271" y="312"/>
                    </a:lnTo>
                    <a:lnTo>
                      <a:pt x="254" y="312"/>
                    </a:lnTo>
                    <a:lnTo>
                      <a:pt x="237" y="311"/>
                    </a:lnTo>
                    <a:lnTo>
                      <a:pt x="221" y="311"/>
                    </a:lnTo>
                    <a:lnTo>
                      <a:pt x="204" y="311"/>
                    </a:lnTo>
                    <a:lnTo>
                      <a:pt x="187" y="309"/>
                    </a:lnTo>
                    <a:lnTo>
                      <a:pt x="170" y="309"/>
                    </a:lnTo>
                    <a:lnTo>
                      <a:pt x="153" y="309"/>
                    </a:lnTo>
                    <a:lnTo>
                      <a:pt x="136" y="309"/>
                    </a:lnTo>
                    <a:lnTo>
                      <a:pt x="119" y="308"/>
                    </a:lnTo>
                    <a:lnTo>
                      <a:pt x="103" y="308"/>
                    </a:lnTo>
                    <a:lnTo>
                      <a:pt x="84" y="308"/>
                    </a:lnTo>
                    <a:lnTo>
                      <a:pt x="67" y="308"/>
                    </a:lnTo>
                    <a:lnTo>
                      <a:pt x="51" y="308"/>
                    </a:lnTo>
                    <a:lnTo>
                      <a:pt x="34" y="307"/>
                    </a:lnTo>
                    <a:lnTo>
                      <a:pt x="17" y="307"/>
                    </a:lnTo>
                    <a:lnTo>
                      <a:pt x="0" y="307"/>
                    </a:lnTo>
                    <a:lnTo>
                      <a:pt x="0" y="239"/>
                    </a:lnTo>
                    <a:lnTo>
                      <a:pt x="0" y="172"/>
                    </a:lnTo>
                    <a:lnTo>
                      <a:pt x="0" y="105"/>
                    </a:lnTo>
                    <a:lnTo>
                      <a:pt x="0" y="38"/>
                    </a:lnTo>
                    <a:close/>
                  </a:path>
                </a:pathLst>
              </a:custGeom>
              <a:solidFill>
                <a:srgbClr val="7A7C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18" name="Freeform 91"/>
              <p:cNvSpPr>
                <a:spLocks/>
              </p:cNvSpPr>
              <p:nvPr/>
            </p:nvSpPr>
            <p:spPr bwMode="auto">
              <a:xfrm>
                <a:off x="6026151" y="1878013"/>
                <a:ext cx="142875" cy="117475"/>
              </a:xfrm>
              <a:custGeom>
                <a:avLst/>
                <a:gdLst>
                  <a:gd name="T0" fmla="*/ 2147483647 w 270"/>
                  <a:gd name="T1" fmla="*/ 2147483647 h 220"/>
                  <a:gd name="T2" fmla="*/ 2147483647 w 270"/>
                  <a:gd name="T3" fmla="*/ 2147483647 h 220"/>
                  <a:gd name="T4" fmla="*/ 2147483647 w 270"/>
                  <a:gd name="T5" fmla="*/ 2147483647 h 220"/>
                  <a:gd name="T6" fmla="*/ 2147483647 w 270"/>
                  <a:gd name="T7" fmla="*/ 2147483647 h 220"/>
                  <a:gd name="T8" fmla="*/ 2147483647 w 270"/>
                  <a:gd name="T9" fmla="*/ 2147483647 h 220"/>
                  <a:gd name="T10" fmla="*/ 2147483647 w 270"/>
                  <a:gd name="T11" fmla="*/ 2147483647 h 220"/>
                  <a:gd name="T12" fmla="*/ 2147483647 w 270"/>
                  <a:gd name="T13" fmla="*/ 2147483647 h 220"/>
                  <a:gd name="T14" fmla="*/ 2147483647 w 270"/>
                  <a:gd name="T15" fmla="*/ 2147483647 h 220"/>
                  <a:gd name="T16" fmla="*/ 2147483647 w 270"/>
                  <a:gd name="T17" fmla="*/ 2147483647 h 220"/>
                  <a:gd name="T18" fmla="*/ 2147483647 w 270"/>
                  <a:gd name="T19" fmla="*/ 2147483647 h 220"/>
                  <a:gd name="T20" fmla="*/ 2147483647 w 270"/>
                  <a:gd name="T21" fmla="*/ 2147483647 h 220"/>
                  <a:gd name="T22" fmla="*/ 2147483647 w 270"/>
                  <a:gd name="T23" fmla="*/ 2147483647 h 220"/>
                  <a:gd name="T24" fmla="*/ 2147483647 w 270"/>
                  <a:gd name="T25" fmla="*/ 2147483647 h 220"/>
                  <a:gd name="T26" fmla="*/ 2147483647 w 270"/>
                  <a:gd name="T27" fmla="*/ 2147483647 h 220"/>
                  <a:gd name="T28" fmla="*/ 2147483647 w 270"/>
                  <a:gd name="T29" fmla="*/ 2147483647 h 220"/>
                  <a:gd name="T30" fmla="*/ 2147483647 w 270"/>
                  <a:gd name="T31" fmla="*/ 2147483647 h 220"/>
                  <a:gd name="T32" fmla="*/ 2147483647 w 270"/>
                  <a:gd name="T33" fmla="*/ 0 h 220"/>
                  <a:gd name="T34" fmla="*/ 2147483647 w 270"/>
                  <a:gd name="T35" fmla="*/ 2147483647 h 220"/>
                  <a:gd name="T36" fmla="*/ 2147483647 w 270"/>
                  <a:gd name="T37" fmla="*/ 2147483647 h 220"/>
                  <a:gd name="T38" fmla="*/ 2147483647 w 270"/>
                  <a:gd name="T39" fmla="*/ 2147483647 h 220"/>
                  <a:gd name="T40" fmla="*/ 2147483647 w 270"/>
                  <a:gd name="T41" fmla="*/ 2147483647 h 220"/>
                  <a:gd name="T42" fmla="*/ 2147483647 w 270"/>
                  <a:gd name="T43" fmla="*/ 2147483647 h 220"/>
                  <a:gd name="T44" fmla="*/ 2147483647 w 270"/>
                  <a:gd name="T45" fmla="*/ 2147483647 h 220"/>
                  <a:gd name="T46" fmla="*/ 2147483647 w 270"/>
                  <a:gd name="T47" fmla="*/ 2147483647 h 220"/>
                  <a:gd name="T48" fmla="*/ 2147483647 w 270"/>
                  <a:gd name="T49" fmla="*/ 2147483647 h 220"/>
                  <a:gd name="T50" fmla="*/ 2147483647 w 270"/>
                  <a:gd name="T51" fmla="*/ 2147483647 h 220"/>
                  <a:gd name="T52" fmla="*/ 2147483647 w 270"/>
                  <a:gd name="T53" fmla="*/ 2147483647 h 220"/>
                  <a:gd name="T54" fmla="*/ 2147483647 w 270"/>
                  <a:gd name="T55" fmla="*/ 2147483647 h 220"/>
                  <a:gd name="T56" fmla="*/ 2147483647 w 270"/>
                  <a:gd name="T57" fmla="*/ 2147483647 h 220"/>
                  <a:gd name="T58" fmla="*/ 2147483647 w 270"/>
                  <a:gd name="T59" fmla="*/ 2147483647 h 220"/>
                  <a:gd name="T60" fmla="*/ 2147483647 w 270"/>
                  <a:gd name="T61" fmla="*/ 2147483647 h 220"/>
                  <a:gd name="T62" fmla="*/ 2147483647 w 270"/>
                  <a:gd name="T63" fmla="*/ 2147483647 h 220"/>
                  <a:gd name="T64" fmla="*/ 2147483647 w 270"/>
                  <a:gd name="T65" fmla="*/ 2147483647 h 220"/>
                  <a:gd name="T66" fmla="*/ 2147483647 w 270"/>
                  <a:gd name="T67" fmla="*/ 2147483647 h 220"/>
                  <a:gd name="T68" fmla="*/ 2147483647 w 270"/>
                  <a:gd name="T69" fmla="*/ 2147483647 h 220"/>
                  <a:gd name="T70" fmla="*/ 2147483647 w 270"/>
                  <a:gd name="T71" fmla="*/ 2147483647 h 220"/>
                  <a:gd name="T72" fmla="*/ 0 w 270"/>
                  <a:gd name="T73" fmla="*/ 2147483647 h 220"/>
                  <a:gd name="T74" fmla="*/ 0 w 270"/>
                  <a:gd name="T75" fmla="*/ 2147483647 h 220"/>
                  <a:gd name="T76" fmla="*/ 0 w 270"/>
                  <a:gd name="T77" fmla="*/ 2147483647 h 220"/>
                  <a:gd name="T78" fmla="*/ 0 w 270"/>
                  <a:gd name="T79" fmla="*/ 2147483647 h 220"/>
                  <a:gd name="T80" fmla="*/ 2147483647 w 270"/>
                  <a:gd name="T81" fmla="*/ 2147483647 h 22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70"/>
                  <a:gd name="T124" fmla="*/ 0 h 220"/>
                  <a:gd name="T125" fmla="*/ 270 w 270"/>
                  <a:gd name="T126" fmla="*/ 220 h 22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70" h="220">
                    <a:moveTo>
                      <a:pt x="1" y="28"/>
                    </a:moveTo>
                    <a:lnTo>
                      <a:pt x="17" y="26"/>
                    </a:lnTo>
                    <a:lnTo>
                      <a:pt x="34" y="24"/>
                    </a:lnTo>
                    <a:lnTo>
                      <a:pt x="49" y="22"/>
                    </a:lnTo>
                    <a:lnTo>
                      <a:pt x="65" y="21"/>
                    </a:lnTo>
                    <a:lnTo>
                      <a:pt x="81" y="18"/>
                    </a:lnTo>
                    <a:lnTo>
                      <a:pt x="97" y="16"/>
                    </a:lnTo>
                    <a:lnTo>
                      <a:pt x="112" y="15"/>
                    </a:lnTo>
                    <a:lnTo>
                      <a:pt x="129" y="14"/>
                    </a:lnTo>
                    <a:lnTo>
                      <a:pt x="145" y="11"/>
                    </a:lnTo>
                    <a:lnTo>
                      <a:pt x="160" y="9"/>
                    </a:lnTo>
                    <a:lnTo>
                      <a:pt x="177" y="8"/>
                    </a:lnTo>
                    <a:lnTo>
                      <a:pt x="192" y="7"/>
                    </a:lnTo>
                    <a:lnTo>
                      <a:pt x="209" y="4"/>
                    </a:lnTo>
                    <a:lnTo>
                      <a:pt x="225" y="2"/>
                    </a:lnTo>
                    <a:lnTo>
                      <a:pt x="242" y="1"/>
                    </a:lnTo>
                    <a:lnTo>
                      <a:pt x="257" y="0"/>
                    </a:lnTo>
                    <a:lnTo>
                      <a:pt x="260" y="54"/>
                    </a:lnTo>
                    <a:lnTo>
                      <a:pt x="264" y="109"/>
                    </a:lnTo>
                    <a:lnTo>
                      <a:pt x="267" y="166"/>
                    </a:lnTo>
                    <a:lnTo>
                      <a:pt x="270" y="220"/>
                    </a:lnTo>
                    <a:lnTo>
                      <a:pt x="253" y="220"/>
                    </a:lnTo>
                    <a:lnTo>
                      <a:pt x="236" y="220"/>
                    </a:lnTo>
                    <a:lnTo>
                      <a:pt x="219" y="220"/>
                    </a:lnTo>
                    <a:lnTo>
                      <a:pt x="202" y="219"/>
                    </a:lnTo>
                    <a:lnTo>
                      <a:pt x="185" y="219"/>
                    </a:lnTo>
                    <a:lnTo>
                      <a:pt x="169" y="219"/>
                    </a:lnTo>
                    <a:lnTo>
                      <a:pt x="152" y="219"/>
                    </a:lnTo>
                    <a:lnTo>
                      <a:pt x="135" y="219"/>
                    </a:lnTo>
                    <a:lnTo>
                      <a:pt x="118" y="219"/>
                    </a:lnTo>
                    <a:lnTo>
                      <a:pt x="101" y="219"/>
                    </a:lnTo>
                    <a:lnTo>
                      <a:pt x="84" y="219"/>
                    </a:lnTo>
                    <a:lnTo>
                      <a:pt x="67" y="219"/>
                    </a:lnTo>
                    <a:lnTo>
                      <a:pt x="51" y="218"/>
                    </a:lnTo>
                    <a:lnTo>
                      <a:pt x="34" y="218"/>
                    </a:lnTo>
                    <a:lnTo>
                      <a:pt x="17" y="218"/>
                    </a:lnTo>
                    <a:lnTo>
                      <a:pt x="0" y="218"/>
                    </a:lnTo>
                    <a:lnTo>
                      <a:pt x="0" y="170"/>
                    </a:lnTo>
                    <a:lnTo>
                      <a:pt x="0" y="122"/>
                    </a:lnTo>
                    <a:lnTo>
                      <a:pt x="0" y="76"/>
                    </a:lnTo>
                    <a:lnTo>
                      <a:pt x="1" y="28"/>
                    </a:lnTo>
                    <a:close/>
                  </a:path>
                </a:pathLst>
              </a:custGeom>
              <a:solidFill>
                <a:srgbClr val="7F82A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19" name="Freeform 92"/>
              <p:cNvSpPr>
                <a:spLocks/>
              </p:cNvSpPr>
              <p:nvPr/>
            </p:nvSpPr>
            <p:spPr bwMode="auto">
              <a:xfrm>
                <a:off x="6026151" y="1924050"/>
                <a:ext cx="142875" cy="69850"/>
              </a:xfrm>
              <a:custGeom>
                <a:avLst/>
                <a:gdLst>
                  <a:gd name="T0" fmla="*/ 2147483647 w 270"/>
                  <a:gd name="T1" fmla="*/ 2147483647 h 132"/>
                  <a:gd name="T2" fmla="*/ 2147483647 w 270"/>
                  <a:gd name="T3" fmla="*/ 2147483647 h 132"/>
                  <a:gd name="T4" fmla="*/ 2147483647 w 270"/>
                  <a:gd name="T5" fmla="*/ 2147483647 h 132"/>
                  <a:gd name="T6" fmla="*/ 2147483647 w 270"/>
                  <a:gd name="T7" fmla="*/ 2147483647 h 132"/>
                  <a:gd name="T8" fmla="*/ 2147483647 w 270"/>
                  <a:gd name="T9" fmla="*/ 2147483647 h 132"/>
                  <a:gd name="T10" fmla="*/ 2147483647 w 270"/>
                  <a:gd name="T11" fmla="*/ 2147483647 h 132"/>
                  <a:gd name="T12" fmla="*/ 2147483647 w 270"/>
                  <a:gd name="T13" fmla="*/ 2147483647 h 132"/>
                  <a:gd name="T14" fmla="*/ 2147483647 w 270"/>
                  <a:gd name="T15" fmla="*/ 2147483647 h 132"/>
                  <a:gd name="T16" fmla="*/ 2147483647 w 270"/>
                  <a:gd name="T17" fmla="*/ 2147483647 h 132"/>
                  <a:gd name="T18" fmla="*/ 2147483647 w 270"/>
                  <a:gd name="T19" fmla="*/ 2147483647 h 132"/>
                  <a:gd name="T20" fmla="*/ 2147483647 w 270"/>
                  <a:gd name="T21" fmla="*/ 2147483647 h 132"/>
                  <a:gd name="T22" fmla="*/ 2147483647 w 270"/>
                  <a:gd name="T23" fmla="*/ 2147483647 h 132"/>
                  <a:gd name="T24" fmla="*/ 2147483647 w 270"/>
                  <a:gd name="T25" fmla="*/ 2147483647 h 132"/>
                  <a:gd name="T26" fmla="*/ 2147483647 w 270"/>
                  <a:gd name="T27" fmla="*/ 2147483647 h 132"/>
                  <a:gd name="T28" fmla="*/ 2147483647 w 270"/>
                  <a:gd name="T29" fmla="*/ 2147483647 h 132"/>
                  <a:gd name="T30" fmla="*/ 2147483647 w 270"/>
                  <a:gd name="T31" fmla="*/ 2147483647 h 132"/>
                  <a:gd name="T32" fmla="*/ 2147483647 w 270"/>
                  <a:gd name="T33" fmla="*/ 0 h 132"/>
                  <a:gd name="T34" fmla="*/ 2147483647 w 270"/>
                  <a:gd name="T35" fmla="*/ 2147483647 h 132"/>
                  <a:gd name="T36" fmla="*/ 2147483647 w 270"/>
                  <a:gd name="T37" fmla="*/ 2147483647 h 132"/>
                  <a:gd name="T38" fmla="*/ 2147483647 w 270"/>
                  <a:gd name="T39" fmla="*/ 2147483647 h 132"/>
                  <a:gd name="T40" fmla="*/ 2147483647 w 270"/>
                  <a:gd name="T41" fmla="*/ 2147483647 h 132"/>
                  <a:gd name="T42" fmla="*/ 2147483647 w 270"/>
                  <a:gd name="T43" fmla="*/ 2147483647 h 132"/>
                  <a:gd name="T44" fmla="*/ 2147483647 w 270"/>
                  <a:gd name="T45" fmla="*/ 2147483647 h 132"/>
                  <a:gd name="T46" fmla="*/ 2147483647 w 270"/>
                  <a:gd name="T47" fmla="*/ 2147483647 h 132"/>
                  <a:gd name="T48" fmla="*/ 2147483647 w 270"/>
                  <a:gd name="T49" fmla="*/ 2147483647 h 132"/>
                  <a:gd name="T50" fmla="*/ 2147483647 w 270"/>
                  <a:gd name="T51" fmla="*/ 2147483647 h 132"/>
                  <a:gd name="T52" fmla="*/ 2147483647 w 270"/>
                  <a:gd name="T53" fmla="*/ 2147483647 h 132"/>
                  <a:gd name="T54" fmla="*/ 2147483647 w 270"/>
                  <a:gd name="T55" fmla="*/ 2147483647 h 132"/>
                  <a:gd name="T56" fmla="*/ 2147483647 w 270"/>
                  <a:gd name="T57" fmla="*/ 2147483647 h 132"/>
                  <a:gd name="T58" fmla="*/ 2147483647 w 270"/>
                  <a:gd name="T59" fmla="*/ 2147483647 h 132"/>
                  <a:gd name="T60" fmla="*/ 2147483647 w 270"/>
                  <a:gd name="T61" fmla="*/ 2147483647 h 132"/>
                  <a:gd name="T62" fmla="*/ 2147483647 w 270"/>
                  <a:gd name="T63" fmla="*/ 2147483647 h 132"/>
                  <a:gd name="T64" fmla="*/ 2147483647 w 270"/>
                  <a:gd name="T65" fmla="*/ 2147483647 h 132"/>
                  <a:gd name="T66" fmla="*/ 2147483647 w 270"/>
                  <a:gd name="T67" fmla="*/ 2147483647 h 132"/>
                  <a:gd name="T68" fmla="*/ 2147483647 w 270"/>
                  <a:gd name="T69" fmla="*/ 2147483647 h 132"/>
                  <a:gd name="T70" fmla="*/ 2147483647 w 270"/>
                  <a:gd name="T71" fmla="*/ 2147483647 h 132"/>
                  <a:gd name="T72" fmla="*/ 0 w 270"/>
                  <a:gd name="T73" fmla="*/ 2147483647 h 132"/>
                  <a:gd name="T74" fmla="*/ 0 w 270"/>
                  <a:gd name="T75" fmla="*/ 2147483647 h 132"/>
                  <a:gd name="T76" fmla="*/ 2147483647 w 270"/>
                  <a:gd name="T77" fmla="*/ 2147483647 h 132"/>
                  <a:gd name="T78" fmla="*/ 2147483647 w 270"/>
                  <a:gd name="T79" fmla="*/ 2147483647 h 132"/>
                  <a:gd name="T80" fmla="*/ 2147483647 w 270"/>
                  <a:gd name="T81" fmla="*/ 2147483647 h 13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70"/>
                  <a:gd name="T124" fmla="*/ 0 h 132"/>
                  <a:gd name="T125" fmla="*/ 270 w 270"/>
                  <a:gd name="T126" fmla="*/ 132 h 13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70" h="132">
                    <a:moveTo>
                      <a:pt x="1" y="19"/>
                    </a:moveTo>
                    <a:lnTo>
                      <a:pt x="17" y="18"/>
                    </a:lnTo>
                    <a:lnTo>
                      <a:pt x="34" y="17"/>
                    </a:lnTo>
                    <a:lnTo>
                      <a:pt x="49" y="15"/>
                    </a:lnTo>
                    <a:lnTo>
                      <a:pt x="66" y="14"/>
                    </a:lnTo>
                    <a:lnTo>
                      <a:pt x="81" y="12"/>
                    </a:lnTo>
                    <a:lnTo>
                      <a:pt x="97" y="11"/>
                    </a:lnTo>
                    <a:lnTo>
                      <a:pt x="114" y="11"/>
                    </a:lnTo>
                    <a:lnTo>
                      <a:pt x="129" y="10"/>
                    </a:lnTo>
                    <a:lnTo>
                      <a:pt x="145" y="8"/>
                    </a:lnTo>
                    <a:lnTo>
                      <a:pt x="160" y="7"/>
                    </a:lnTo>
                    <a:lnTo>
                      <a:pt x="177" y="5"/>
                    </a:lnTo>
                    <a:lnTo>
                      <a:pt x="192" y="4"/>
                    </a:lnTo>
                    <a:lnTo>
                      <a:pt x="208" y="3"/>
                    </a:lnTo>
                    <a:lnTo>
                      <a:pt x="223" y="3"/>
                    </a:lnTo>
                    <a:lnTo>
                      <a:pt x="240" y="1"/>
                    </a:lnTo>
                    <a:lnTo>
                      <a:pt x="256" y="0"/>
                    </a:lnTo>
                    <a:lnTo>
                      <a:pt x="259" y="32"/>
                    </a:lnTo>
                    <a:lnTo>
                      <a:pt x="263" y="66"/>
                    </a:lnTo>
                    <a:lnTo>
                      <a:pt x="266" y="100"/>
                    </a:lnTo>
                    <a:lnTo>
                      <a:pt x="270" y="132"/>
                    </a:lnTo>
                    <a:lnTo>
                      <a:pt x="253" y="132"/>
                    </a:lnTo>
                    <a:lnTo>
                      <a:pt x="236" y="132"/>
                    </a:lnTo>
                    <a:lnTo>
                      <a:pt x="219" y="132"/>
                    </a:lnTo>
                    <a:lnTo>
                      <a:pt x="202" y="132"/>
                    </a:lnTo>
                    <a:lnTo>
                      <a:pt x="185" y="132"/>
                    </a:lnTo>
                    <a:lnTo>
                      <a:pt x="169" y="132"/>
                    </a:lnTo>
                    <a:lnTo>
                      <a:pt x="152" y="132"/>
                    </a:lnTo>
                    <a:lnTo>
                      <a:pt x="135" y="132"/>
                    </a:lnTo>
                    <a:lnTo>
                      <a:pt x="118" y="132"/>
                    </a:lnTo>
                    <a:lnTo>
                      <a:pt x="101" y="132"/>
                    </a:lnTo>
                    <a:lnTo>
                      <a:pt x="84" y="132"/>
                    </a:lnTo>
                    <a:lnTo>
                      <a:pt x="67" y="132"/>
                    </a:lnTo>
                    <a:lnTo>
                      <a:pt x="51" y="131"/>
                    </a:lnTo>
                    <a:lnTo>
                      <a:pt x="34" y="131"/>
                    </a:lnTo>
                    <a:lnTo>
                      <a:pt x="17" y="131"/>
                    </a:lnTo>
                    <a:lnTo>
                      <a:pt x="0" y="131"/>
                    </a:lnTo>
                    <a:lnTo>
                      <a:pt x="0" y="102"/>
                    </a:lnTo>
                    <a:lnTo>
                      <a:pt x="1" y="74"/>
                    </a:lnTo>
                    <a:lnTo>
                      <a:pt x="1" y="48"/>
                    </a:lnTo>
                    <a:lnTo>
                      <a:pt x="1" y="19"/>
                    </a:lnTo>
                    <a:close/>
                  </a:path>
                </a:pathLst>
              </a:custGeom>
              <a:solidFill>
                <a:srgbClr val="8487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20" name="Freeform 93"/>
              <p:cNvSpPr>
                <a:spLocks/>
              </p:cNvSpPr>
              <p:nvPr/>
            </p:nvSpPr>
            <p:spPr bwMode="auto">
              <a:xfrm>
                <a:off x="6026151" y="1970088"/>
                <a:ext cx="142875" cy="23813"/>
              </a:xfrm>
              <a:custGeom>
                <a:avLst/>
                <a:gdLst>
                  <a:gd name="T0" fmla="*/ 2147483647 w 270"/>
                  <a:gd name="T1" fmla="*/ 2147483647 h 44"/>
                  <a:gd name="T2" fmla="*/ 2147483647 w 270"/>
                  <a:gd name="T3" fmla="*/ 0 h 44"/>
                  <a:gd name="T4" fmla="*/ 2147483647 w 270"/>
                  <a:gd name="T5" fmla="*/ 2147483647 h 44"/>
                  <a:gd name="T6" fmla="*/ 0 w 270"/>
                  <a:gd name="T7" fmla="*/ 2147483647 h 44"/>
                  <a:gd name="T8" fmla="*/ 2147483647 w 270"/>
                  <a:gd name="T9" fmla="*/ 2147483647 h 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0"/>
                  <a:gd name="T16" fmla="*/ 0 h 44"/>
                  <a:gd name="T17" fmla="*/ 270 w 270"/>
                  <a:gd name="T18" fmla="*/ 44 h 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0" h="44">
                    <a:moveTo>
                      <a:pt x="3" y="11"/>
                    </a:moveTo>
                    <a:lnTo>
                      <a:pt x="254" y="0"/>
                    </a:lnTo>
                    <a:lnTo>
                      <a:pt x="270" y="44"/>
                    </a:lnTo>
                    <a:lnTo>
                      <a:pt x="0" y="44"/>
                    </a:lnTo>
                    <a:lnTo>
                      <a:pt x="3" y="11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21" name="Freeform 94"/>
              <p:cNvSpPr>
                <a:spLocks/>
              </p:cNvSpPr>
              <p:nvPr/>
            </p:nvSpPr>
            <p:spPr bwMode="auto">
              <a:xfrm>
                <a:off x="6189663" y="1939925"/>
                <a:ext cx="160338" cy="122238"/>
              </a:xfrm>
              <a:custGeom>
                <a:avLst/>
                <a:gdLst>
                  <a:gd name="T0" fmla="*/ 2147483647 w 302"/>
                  <a:gd name="T1" fmla="*/ 0 h 231"/>
                  <a:gd name="T2" fmla="*/ 2147483647 w 302"/>
                  <a:gd name="T3" fmla="*/ 2147483647 h 231"/>
                  <a:gd name="T4" fmla="*/ 0 w 302"/>
                  <a:gd name="T5" fmla="*/ 2147483647 h 231"/>
                  <a:gd name="T6" fmla="*/ 2147483647 w 302"/>
                  <a:gd name="T7" fmla="*/ 2147483647 h 231"/>
                  <a:gd name="T8" fmla="*/ 2147483647 w 302"/>
                  <a:gd name="T9" fmla="*/ 2147483647 h 231"/>
                  <a:gd name="T10" fmla="*/ 2147483647 w 302"/>
                  <a:gd name="T11" fmla="*/ 2147483647 h 231"/>
                  <a:gd name="T12" fmla="*/ 2147483647 w 302"/>
                  <a:gd name="T13" fmla="*/ 0 h 2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02"/>
                  <a:gd name="T22" fmla="*/ 0 h 231"/>
                  <a:gd name="T23" fmla="*/ 302 w 302"/>
                  <a:gd name="T24" fmla="*/ 231 h 2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02" h="231">
                    <a:moveTo>
                      <a:pt x="302" y="0"/>
                    </a:moveTo>
                    <a:lnTo>
                      <a:pt x="111" y="68"/>
                    </a:lnTo>
                    <a:lnTo>
                      <a:pt x="0" y="228"/>
                    </a:lnTo>
                    <a:lnTo>
                      <a:pt x="70" y="231"/>
                    </a:lnTo>
                    <a:lnTo>
                      <a:pt x="125" y="162"/>
                    </a:lnTo>
                    <a:lnTo>
                      <a:pt x="302" y="141"/>
                    </a:lnTo>
                    <a:lnTo>
                      <a:pt x="302" y="0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22" name="Freeform 95"/>
              <p:cNvSpPr>
                <a:spLocks/>
              </p:cNvSpPr>
              <p:nvPr/>
            </p:nvSpPr>
            <p:spPr bwMode="auto">
              <a:xfrm>
                <a:off x="6026151" y="1928813"/>
                <a:ext cx="306388" cy="133350"/>
              </a:xfrm>
              <a:custGeom>
                <a:avLst/>
                <a:gdLst>
                  <a:gd name="T0" fmla="*/ 2147483647 w 580"/>
                  <a:gd name="T1" fmla="*/ 0 h 251"/>
                  <a:gd name="T2" fmla="*/ 2147483647 w 580"/>
                  <a:gd name="T3" fmla="*/ 2147483647 h 251"/>
                  <a:gd name="T4" fmla="*/ 0 w 580"/>
                  <a:gd name="T5" fmla="*/ 2147483647 h 251"/>
                  <a:gd name="T6" fmla="*/ 2147483647 w 580"/>
                  <a:gd name="T7" fmla="*/ 2147483647 h 251"/>
                  <a:gd name="T8" fmla="*/ 2147483647 w 580"/>
                  <a:gd name="T9" fmla="*/ 2147483647 h 251"/>
                  <a:gd name="T10" fmla="*/ 2147483647 w 580"/>
                  <a:gd name="T11" fmla="*/ 2147483647 h 251"/>
                  <a:gd name="T12" fmla="*/ 2147483647 w 580"/>
                  <a:gd name="T13" fmla="*/ 0 h 2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80"/>
                  <a:gd name="T22" fmla="*/ 0 h 251"/>
                  <a:gd name="T23" fmla="*/ 580 w 580"/>
                  <a:gd name="T24" fmla="*/ 251 h 2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80" h="251">
                    <a:moveTo>
                      <a:pt x="580" y="0"/>
                    </a:moveTo>
                    <a:lnTo>
                      <a:pt x="274" y="27"/>
                    </a:lnTo>
                    <a:lnTo>
                      <a:pt x="0" y="251"/>
                    </a:lnTo>
                    <a:lnTo>
                      <a:pt x="358" y="251"/>
                    </a:lnTo>
                    <a:lnTo>
                      <a:pt x="462" y="123"/>
                    </a:lnTo>
                    <a:lnTo>
                      <a:pt x="580" y="86"/>
                    </a:lnTo>
                    <a:lnTo>
                      <a:pt x="580" y="0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23" name="Freeform 96"/>
              <p:cNvSpPr>
                <a:spLocks/>
              </p:cNvSpPr>
              <p:nvPr/>
            </p:nvSpPr>
            <p:spPr bwMode="auto">
              <a:xfrm>
                <a:off x="6005513" y="1928813"/>
                <a:ext cx="328613" cy="138113"/>
              </a:xfrm>
              <a:custGeom>
                <a:avLst/>
                <a:gdLst>
                  <a:gd name="T0" fmla="*/ 0 w 620"/>
                  <a:gd name="T1" fmla="*/ 2147483647 h 260"/>
                  <a:gd name="T2" fmla="*/ 2147483647 w 620"/>
                  <a:gd name="T3" fmla="*/ 2147483647 h 260"/>
                  <a:gd name="T4" fmla="*/ 2147483647 w 620"/>
                  <a:gd name="T5" fmla="*/ 0 h 260"/>
                  <a:gd name="T6" fmla="*/ 2147483647 w 620"/>
                  <a:gd name="T7" fmla="*/ 2147483647 h 260"/>
                  <a:gd name="T8" fmla="*/ 2147483647 w 620"/>
                  <a:gd name="T9" fmla="*/ 2147483647 h 260"/>
                  <a:gd name="T10" fmla="*/ 2147483647 w 620"/>
                  <a:gd name="T11" fmla="*/ 2147483647 h 260"/>
                  <a:gd name="T12" fmla="*/ 2147483647 w 620"/>
                  <a:gd name="T13" fmla="*/ 2147483647 h 260"/>
                  <a:gd name="T14" fmla="*/ 2147483647 w 620"/>
                  <a:gd name="T15" fmla="*/ 2147483647 h 260"/>
                  <a:gd name="T16" fmla="*/ 2147483647 w 620"/>
                  <a:gd name="T17" fmla="*/ 2147483647 h 260"/>
                  <a:gd name="T18" fmla="*/ 2147483647 w 620"/>
                  <a:gd name="T19" fmla="*/ 2147483647 h 260"/>
                  <a:gd name="T20" fmla="*/ 2147483647 w 620"/>
                  <a:gd name="T21" fmla="*/ 2147483647 h 260"/>
                  <a:gd name="T22" fmla="*/ 2147483647 w 620"/>
                  <a:gd name="T23" fmla="*/ 2147483647 h 260"/>
                  <a:gd name="T24" fmla="*/ 2147483647 w 620"/>
                  <a:gd name="T25" fmla="*/ 2147483647 h 260"/>
                  <a:gd name="T26" fmla="*/ 0 w 620"/>
                  <a:gd name="T27" fmla="*/ 2147483647 h 2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20"/>
                  <a:gd name="T43" fmla="*/ 0 h 260"/>
                  <a:gd name="T44" fmla="*/ 620 w 620"/>
                  <a:gd name="T45" fmla="*/ 260 h 2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20" h="260">
                    <a:moveTo>
                      <a:pt x="0" y="260"/>
                    </a:moveTo>
                    <a:lnTo>
                      <a:pt x="319" y="28"/>
                    </a:lnTo>
                    <a:lnTo>
                      <a:pt x="620" y="0"/>
                    </a:lnTo>
                    <a:lnTo>
                      <a:pt x="613" y="4"/>
                    </a:lnTo>
                    <a:lnTo>
                      <a:pt x="326" y="41"/>
                    </a:lnTo>
                    <a:lnTo>
                      <a:pt x="46" y="253"/>
                    </a:lnTo>
                    <a:lnTo>
                      <a:pt x="45" y="253"/>
                    </a:lnTo>
                    <a:lnTo>
                      <a:pt x="41" y="252"/>
                    </a:lnTo>
                    <a:lnTo>
                      <a:pt x="34" y="252"/>
                    </a:lnTo>
                    <a:lnTo>
                      <a:pt x="25" y="251"/>
                    </a:lnTo>
                    <a:lnTo>
                      <a:pt x="18" y="252"/>
                    </a:lnTo>
                    <a:lnTo>
                      <a:pt x="10" y="253"/>
                    </a:lnTo>
                    <a:lnTo>
                      <a:pt x="4" y="256"/>
                    </a:lnTo>
                    <a:lnTo>
                      <a:pt x="0" y="260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24" name="Freeform 97"/>
              <p:cNvSpPr>
                <a:spLocks/>
              </p:cNvSpPr>
              <p:nvPr/>
            </p:nvSpPr>
            <p:spPr bwMode="auto">
              <a:xfrm>
                <a:off x="6192838" y="1943100"/>
                <a:ext cx="158750" cy="119063"/>
              </a:xfrm>
              <a:custGeom>
                <a:avLst/>
                <a:gdLst>
                  <a:gd name="T0" fmla="*/ 2147483647 w 302"/>
                  <a:gd name="T1" fmla="*/ 0 h 224"/>
                  <a:gd name="T2" fmla="*/ 2147483647 w 302"/>
                  <a:gd name="T3" fmla="*/ 2147483647 h 224"/>
                  <a:gd name="T4" fmla="*/ 0 w 302"/>
                  <a:gd name="T5" fmla="*/ 2147483647 h 224"/>
                  <a:gd name="T6" fmla="*/ 2147483647 w 302"/>
                  <a:gd name="T7" fmla="*/ 2147483647 h 224"/>
                  <a:gd name="T8" fmla="*/ 2147483647 w 302"/>
                  <a:gd name="T9" fmla="*/ 2147483647 h 224"/>
                  <a:gd name="T10" fmla="*/ 2147483647 w 302"/>
                  <a:gd name="T11" fmla="*/ 2147483647 h 224"/>
                  <a:gd name="T12" fmla="*/ 2147483647 w 302"/>
                  <a:gd name="T13" fmla="*/ 0 h 2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02"/>
                  <a:gd name="T22" fmla="*/ 0 h 224"/>
                  <a:gd name="T23" fmla="*/ 302 w 302"/>
                  <a:gd name="T24" fmla="*/ 224 h 2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02" h="224">
                    <a:moveTo>
                      <a:pt x="271" y="0"/>
                    </a:moveTo>
                    <a:lnTo>
                      <a:pt x="111" y="53"/>
                    </a:lnTo>
                    <a:lnTo>
                      <a:pt x="0" y="224"/>
                    </a:lnTo>
                    <a:lnTo>
                      <a:pt x="33" y="224"/>
                    </a:lnTo>
                    <a:lnTo>
                      <a:pt x="126" y="59"/>
                    </a:lnTo>
                    <a:lnTo>
                      <a:pt x="302" y="1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25" name="Freeform 98"/>
              <p:cNvSpPr>
                <a:spLocks/>
              </p:cNvSpPr>
              <p:nvPr/>
            </p:nvSpPr>
            <p:spPr bwMode="auto">
              <a:xfrm>
                <a:off x="6175376" y="1982788"/>
                <a:ext cx="73025" cy="11113"/>
              </a:xfrm>
              <a:custGeom>
                <a:avLst/>
                <a:gdLst>
                  <a:gd name="T0" fmla="*/ 0 w 138"/>
                  <a:gd name="T1" fmla="*/ 2147483647 h 20"/>
                  <a:gd name="T2" fmla="*/ 2147483647 w 138"/>
                  <a:gd name="T3" fmla="*/ 0 h 20"/>
                  <a:gd name="T4" fmla="*/ 2147483647 w 138"/>
                  <a:gd name="T5" fmla="*/ 2147483647 h 20"/>
                  <a:gd name="T6" fmla="*/ 2147483647 w 138"/>
                  <a:gd name="T7" fmla="*/ 2147483647 h 20"/>
                  <a:gd name="T8" fmla="*/ 0 w 138"/>
                  <a:gd name="T9" fmla="*/ 2147483647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8"/>
                  <a:gd name="T16" fmla="*/ 0 h 20"/>
                  <a:gd name="T17" fmla="*/ 138 w 138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8" h="20">
                    <a:moveTo>
                      <a:pt x="0" y="3"/>
                    </a:moveTo>
                    <a:lnTo>
                      <a:pt x="138" y="0"/>
                    </a:lnTo>
                    <a:lnTo>
                      <a:pt x="120" y="20"/>
                    </a:lnTo>
                    <a:lnTo>
                      <a:pt x="2" y="18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26" name="Freeform 99"/>
              <p:cNvSpPr>
                <a:spLocks/>
              </p:cNvSpPr>
              <p:nvPr/>
            </p:nvSpPr>
            <p:spPr bwMode="auto">
              <a:xfrm>
                <a:off x="6159501" y="2000250"/>
                <a:ext cx="79375" cy="9525"/>
              </a:xfrm>
              <a:custGeom>
                <a:avLst/>
                <a:gdLst>
                  <a:gd name="T0" fmla="*/ 0 w 151"/>
                  <a:gd name="T1" fmla="*/ 2147483647 h 19"/>
                  <a:gd name="T2" fmla="*/ 2147483647 w 151"/>
                  <a:gd name="T3" fmla="*/ 0 h 19"/>
                  <a:gd name="T4" fmla="*/ 2147483647 w 151"/>
                  <a:gd name="T5" fmla="*/ 2147483647 h 19"/>
                  <a:gd name="T6" fmla="*/ 2147483647 w 151"/>
                  <a:gd name="T7" fmla="*/ 2147483647 h 19"/>
                  <a:gd name="T8" fmla="*/ 0 w 151"/>
                  <a:gd name="T9" fmla="*/ 2147483647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1"/>
                  <a:gd name="T16" fmla="*/ 0 h 19"/>
                  <a:gd name="T17" fmla="*/ 151 w 151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1" h="19">
                    <a:moveTo>
                      <a:pt x="0" y="2"/>
                    </a:moveTo>
                    <a:lnTo>
                      <a:pt x="151" y="0"/>
                    </a:lnTo>
                    <a:lnTo>
                      <a:pt x="133" y="19"/>
                    </a:lnTo>
                    <a:lnTo>
                      <a:pt x="1" y="17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27" name="Freeform 100"/>
              <p:cNvSpPr>
                <a:spLocks/>
              </p:cNvSpPr>
              <p:nvPr/>
            </p:nvSpPr>
            <p:spPr bwMode="auto">
              <a:xfrm>
                <a:off x="6138863" y="2017713"/>
                <a:ext cx="88900" cy="7938"/>
              </a:xfrm>
              <a:custGeom>
                <a:avLst/>
                <a:gdLst>
                  <a:gd name="T0" fmla="*/ 0 w 166"/>
                  <a:gd name="T1" fmla="*/ 2147483647 h 16"/>
                  <a:gd name="T2" fmla="*/ 2147483647 w 166"/>
                  <a:gd name="T3" fmla="*/ 0 h 16"/>
                  <a:gd name="T4" fmla="*/ 2147483647 w 166"/>
                  <a:gd name="T5" fmla="*/ 2147483647 h 16"/>
                  <a:gd name="T6" fmla="*/ 2147483647 w 166"/>
                  <a:gd name="T7" fmla="*/ 2147483647 h 16"/>
                  <a:gd name="T8" fmla="*/ 0 w 166"/>
                  <a:gd name="T9" fmla="*/ 2147483647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6"/>
                  <a:gd name="T16" fmla="*/ 0 h 16"/>
                  <a:gd name="T17" fmla="*/ 166 w 166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6" h="16">
                    <a:moveTo>
                      <a:pt x="0" y="2"/>
                    </a:moveTo>
                    <a:lnTo>
                      <a:pt x="166" y="0"/>
                    </a:lnTo>
                    <a:lnTo>
                      <a:pt x="148" y="16"/>
                    </a:lnTo>
                    <a:lnTo>
                      <a:pt x="1" y="16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28" name="Freeform 101"/>
              <p:cNvSpPr>
                <a:spLocks/>
              </p:cNvSpPr>
              <p:nvPr/>
            </p:nvSpPr>
            <p:spPr bwMode="auto">
              <a:xfrm>
                <a:off x="6118226" y="2036763"/>
                <a:ext cx="98425" cy="9525"/>
              </a:xfrm>
              <a:custGeom>
                <a:avLst/>
                <a:gdLst>
                  <a:gd name="T0" fmla="*/ 0 w 187"/>
                  <a:gd name="T1" fmla="*/ 2147483647 h 18"/>
                  <a:gd name="T2" fmla="*/ 2147483647 w 187"/>
                  <a:gd name="T3" fmla="*/ 0 h 18"/>
                  <a:gd name="T4" fmla="*/ 2147483647 w 187"/>
                  <a:gd name="T5" fmla="*/ 2147483647 h 18"/>
                  <a:gd name="T6" fmla="*/ 2147483647 w 187"/>
                  <a:gd name="T7" fmla="*/ 2147483647 h 18"/>
                  <a:gd name="T8" fmla="*/ 0 w 187"/>
                  <a:gd name="T9" fmla="*/ 2147483647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7"/>
                  <a:gd name="T16" fmla="*/ 0 h 18"/>
                  <a:gd name="T17" fmla="*/ 187 w 187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7" h="18">
                    <a:moveTo>
                      <a:pt x="0" y="1"/>
                    </a:moveTo>
                    <a:lnTo>
                      <a:pt x="187" y="0"/>
                    </a:lnTo>
                    <a:lnTo>
                      <a:pt x="169" y="18"/>
                    </a:lnTo>
                    <a:lnTo>
                      <a:pt x="2" y="17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29" name="Freeform 102"/>
              <p:cNvSpPr>
                <a:spLocks/>
              </p:cNvSpPr>
              <p:nvPr/>
            </p:nvSpPr>
            <p:spPr bwMode="auto">
              <a:xfrm>
                <a:off x="6472238" y="1436688"/>
                <a:ext cx="252413" cy="133350"/>
              </a:xfrm>
              <a:custGeom>
                <a:avLst/>
                <a:gdLst>
                  <a:gd name="T0" fmla="*/ 2147483647 w 477"/>
                  <a:gd name="T1" fmla="*/ 2147483647 h 250"/>
                  <a:gd name="T2" fmla="*/ 2147483647 w 477"/>
                  <a:gd name="T3" fmla="*/ 0 h 250"/>
                  <a:gd name="T4" fmla="*/ 2147483647 w 477"/>
                  <a:gd name="T5" fmla="*/ 2147483647 h 250"/>
                  <a:gd name="T6" fmla="*/ 0 w 477"/>
                  <a:gd name="T7" fmla="*/ 2147483647 h 250"/>
                  <a:gd name="T8" fmla="*/ 2147483647 w 477"/>
                  <a:gd name="T9" fmla="*/ 2147483647 h 2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7"/>
                  <a:gd name="T16" fmla="*/ 0 h 250"/>
                  <a:gd name="T17" fmla="*/ 477 w 477"/>
                  <a:gd name="T18" fmla="*/ 250 h 2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7" h="250">
                    <a:moveTo>
                      <a:pt x="6" y="144"/>
                    </a:moveTo>
                    <a:lnTo>
                      <a:pt x="472" y="0"/>
                    </a:lnTo>
                    <a:lnTo>
                      <a:pt x="477" y="118"/>
                    </a:lnTo>
                    <a:lnTo>
                      <a:pt x="0" y="250"/>
                    </a:lnTo>
                    <a:lnTo>
                      <a:pt x="6" y="144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30" name="Freeform 103"/>
              <p:cNvSpPr>
                <a:spLocks/>
              </p:cNvSpPr>
              <p:nvPr/>
            </p:nvSpPr>
            <p:spPr bwMode="auto">
              <a:xfrm>
                <a:off x="6786563" y="1506538"/>
                <a:ext cx="247650" cy="106363"/>
              </a:xfrm>
              <a:custGeom>
                <a:avLst/>
                <a:gdLst>
                  <a:gd name="T0" fmla="*/ 0 w 467"/>
                  <a:gd name="T1" fmla="*/ 2147483647 h 201"/>
                  <a:gd name="T2" fmla="*/ 2147483647 w 467"/>
                  <a:gd name="T3" fmla="*/ 0 h 201"/>
                  <a:gd name="T4" fmla="*/ 2147483647 w 467"/>
                  <a:gd name="T5" fmla="*/ 2147483647 h 201"/>
                  <a:gd name="T6" fmla="*/ 2147483647 w 467"/>
                  <a:gd name="T7" fmla="*/ 2147483647 h 201"/>
                  <a:gd name="T8" fmla="*/ 0 w 467"/>
                  <a:gd name="T9" fmla="*/ 2147483647 h 2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7"/>
                  <a:gd name="T16" fmla="*/ 0 h 201"/>
                  <a:gd name="T17" fmla="*/ 467 w 467"/>
                  <a:gd name="T18" fmla="*/ 201 h 2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7" h="201">
                    <a:moveTo>
                      <a:pt x="0" y="124"/>
                    </a:moveTo>
                    <a:lnTo>
                      <a:pt x="467" y="0"/>
                    </a:lnTo>
                    <a:lnTo>
                      <a:pt x="465" y="101"/>
                    </a:lnTo>
                    <a:lnTo>
                      <a:pt x="3" y="201"/>
                    </a:lnTo>
                    <a:lnTo>
                      <a:pt x="0" y="124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31" name="Freeform 104"/>
              <p:cNvSpPr>
                <a:spLocks/>
              </p:cNvSpPr>
              <p:nvPr/>
            </p:nvSpPr>
            <p:spPr bwMode="auto">
              <a:xfrm>
                <a:off x="6032501" y="1585913"/>
                <a:ext cx="112713" cy="77788"/>
              </a:xfrm>
              <a:custGeom>
                <a:avLst/>
                <a:gdLst>
                  <a:gd name="T0" fmla="*/ 0 w 212"/>
                  <a:gd name="T1" fmla="*/ 2147483647 h 146"/>
                  <a:gd name="T2" fmla="*/ 2147483647 w 212"/>
                  <a:gd name="T3" fmla="*/ 0 h 146"/>
                  <a:gd name="T4" fmla="*/ 2147483647 w 212"/>
                  <a:gd name="T5" fmla="*/ 2147483647 h 146"/>
                  <a:gd name="T6" fmla="*/ 2147483647 w 212"/>
                  <a:gd name="T7" fmla="*/ 2147483647 h 146"/>
                  <a:gd name="T8" fmla="*/ 0 w 212"/>
                  <a:gd name="T9" fmla="*/ 2147483647 h 1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2"/>
                  <a:gd name="T16" fmla="*/ 0 h 146"/>
                  <a:gd name="T17" fmla="*/ 212 w 212"/>
                  <a:gd name="T18" fmla="*/ 146 h 1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2" h="146">
                    <a:moveTo>
                      <a:pt x="0" y="67"/>
                    </a:moveTo>
                    <a:lnTo>
                      <a:pt x="212" y="0"/>
                    </a:lnTo>
                    <a:lnTo>
                      <a:pt x="207" y="90"/>
                    </a:lnTo>
                    <a:lnTo>
                      <a:pt x="1" y="146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32" name="Freeform 105"/>
              <p:cNvSpPr>
                <a:spLocks/>
              </p:cNvSpPr>
              <p:nvPr/>
            </p:nvSpPr>
            <p:spPr bwMode="auto">
              <a:xfrm>
                <a:off x="6475413" y="1550988"/>
                <a:ext cx="246063" cy="90488"/>
              </a:xfrm>
              <a:custGeom>
                <a:avLst/>
                <a:gdLst>
                  <a:gd name="T0" fmla="*/ 0 w 466"/>
                  <a:gd name="T1" fmla="*/ 2147483647 h 171"/>
                  <a:gd name="T2" fmla="*/ 2147483647 w 466"/>
                  <a:gd name="T3" fmla="*/ 0 h 171"/>
                  <a:gd name="T4" fmla="*/ 2147483647 w 466"/>
                  <a:gd name="T5" fmla="*/ 2147483647 h 171"/>
                  <a:gd name="T6" fmla="*/ 0 w 466"/>
                  <a:gd name="T7" fmla="*/ 2147483647 h 171"/>
                  <a:gd name="T8" fmla="*/ 0 w 466"/>
                  <a:gd name="T9" fmla="*/ 2147483647 h 1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6"/>
                  <a:gd name="T16" fmla="*/ 0 h 171"/>
                  <a:gd name="T17" fmla="*/ 466 w 466"/>
                  <a:gd name="T18" fmla="*/ 171 h 1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6" h="171">
                    <a:moveTo>
                      <a:pt x="0" y="114"/>
                    </a:moveTo>
                    <a:lnTo>
                      <a:pt x="466" y="0"/>
                    </a:lnTo>
                    <a:lnTo>
                      <a:pt x="466" y="79"/>
                    </a:lnTo>
                    <a:lnTo>
                      <a:pt x="0" y="171"/>
                    </a:lnTo>
                    <a:lnTo>
                      <a:pt x="0" y="114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33" name="Freeform 106"/>
              <p:cNvSpPr>
                <a:spLocks/>
              </p:cNvSpPr>
              <p:nvPr/>
            </p:nvSpPr>
            <p:spPr bwMode="auto">
              <a:xfrm>
                <a:off x="6786563" y="1608138"/>
                <a:ext cx="244475" cy="74613"/>
              </a:xfrm>
              <a:custGeom>
                <a:avLst/>
                <a:gdLst>
                  <a:gd name="T0" fmla="*/ 0 w 461"/>
                  <a:gd name="T1" fmla="*/ 2147483647 h 142"/>
                  <a:gd name="T2" fmla="*/ 2147483647 w 461"/>
                  <a:gd name="T3" fmla="*/ 0 h 142"/>
                  <a:gd name="T4" fmla="*/ 2147483647 w 461"/>
                  <a:gd name="T5" fmla="*/ 2147483647 h 142"/>
                  <a:gd name="T6" fmla="*/ 0 w 461"/>
                  <a:gd name="T7" fmla="*/ 2147483647 h 142"/>
                  <a:gd name="T8" fmla="*/ 0 w 461"/>
                  <a:gd name="T9" fmla="*/ 2147483647 h 1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1"/>
                  <a:gd name="T16" fmla="*/ 0 h 142"/>
                  <a:gd name="T17" fmla="*/ 461 w 461"/>
                  <a:gd name="T18" fmla="*/ 142 h 1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1" h="142">
                    <a:moveTo>
                      <a:pt x="0" y="92"/>
                    </a:moveTo>
                    <a:lnTo>
                      <a:pt x="461" y="0"/>
                    </a:lnTo>
                    <a:lnTo>
                      <a:pt x="461" y="69"/>
                    </a:lnTo>
                    <a:lnTo>
                      <a:pt x="0" y="142"/>
                    </a:lnTo>
                    <a:lnTo>
                      <a:pt x="0" y="92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34" name="Freeform 107"/>
              <p:cNvSpPr>
                <a:spLocks/>
              </p:cNvSpPr>
              <p:nvPr/>
            </p:nvSpPr>
            <p:spPr bwMode="auto">
              <a:xfrm>
                <a:off x="6032501" y="1673225"/>
                <a:ext cx="112713" cy="50800"/>
              </a:xfrm>
              <a:custGeom>
                <a:avLst/>
                <a:gdLst>
                  <a:gd name="T0" fmla="*/ 0 w 212"/>
                  <a:gd name="T1" fmla="*/ 2147483647 h 95"/>
                  <a:gd name="T2" fmla="*/ 2147483647 w 212"/>
                  <a:gd name="T3" fmla="*/ 0 h 95"/>
                  <a:gd name="T4" fmla="*/ 2147483647 w 212"/>
                  <a:gd name="T5" fmla="*/ 2147483647 h 95"/>
                  <a:gd name="T6" fmla="*/ 2147483647 w 212"/>
                  <a:gd name="T7" fmla="*/ 2147483647 h 95"/>
                  <a:gd name="T8" fmla="*/ 0 w 212"/>
                  <a:gd name="T9" fmla="*/ 2147483647 h 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2"/>
                  <a:gd name="T16" fmla="*/ 0 h 95"/>
                  <a:gd name="T17" fmla="*/ 212 w 212"/>
                  <a:gd name="T18" fmla="*/ 95 h 9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2" h="95">
                    <a:moveTo>
                      <a:pt x="0" y="46"/>
                    </a:moveTo>
                    <a:lnTo>
                      <a:pt x="212" y="0"/>
                    </a:lnTo>
                    <a:lnTo>
                      <a:pt x="209" y="59"/>
                    </a:lnTo>
                    <a:lnTo>
                      <a:pt x="3" y="95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35" name="Freeform 108"/>
              <p:cNvSpPr>
                <a:spLocks/>
              </p:cNvSpPr>
              <p:nvPr/>
            </p:nvSpPr>
            <p:spPr bwMode="auto">
              <a:xfrm>
                <a:off x="6478588" y="1643063"/>
                <a:ext cx="241300" cy="69850"/>
              </a:xfrm>
              <a:custGeom>
                <a:avLst/>
                <a:gdLst>
                  <a:gd name="T0" fmla="*/ 0 w 455"/>
                  <a:gd name="T1" fmla="*/ 2147483647 h 133"/>
                  <a:gd name="T2" fmla="*/ 2147483647 w 455"/>
                  <a:gd name="T3" fmla="*/ 0 h 133"/>
                  <a:gd name="T4" fmla="*/ 2147483647 w 455"/>
                  <a:gd name="T5" fmla="*/ 2147483647 h 133"/>
                  <a:gd name="T6" fmla="*/ 2147483647 w 455"/>
                  <a:gd name="T7" fmla="*/ 2147483647 h 133"/>
                  <a:gd name="T8" fmla="*/ 0 w 455"/>
                  <a:gd name="T9" fmla="*/ 2147483647 h 1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5"/>
                  <a:gd name="T16" fmla="*/ 0 h 133"/>
                  <a:gd name="T17" fmla="*/ 455 w 455"/>
                  <a:gd name="T18" fmla="*/ 133 h 13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5" h="133">
                    <a:moveTo>
                      <a:pt x="0" y="69"/>
                    </a:moveTo>
                    <a:lnTo>
                      <a:pt x="455" y="0"/>
                    </a:lnTo>
                    <a:lnTo>
                      <a:pt x="455" y="70"/>
                    </a:lnTo>
                    <a:lnTo>
                      <a:pt x="4" y="133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36" name="Freeform 109"/>
              <p:cNvSpPr>
                <a:spLocks/>
              </p:cNvSpPr>
              <p:nvPr/>
            </p:nvSpPr>
            <p:spPr bwMode="auto">
              <a:xfrm>
                <a:off x="6791326" y="1684338"/>
                <a:ext cx="241300" cy="57150"/>
              </a:xfrm>
              <a:custGeom>
                <a:avLst/>
                <a:gdLst>
                  <a:gd name="T0" fmla="*/ 0 w 457"/>
                  <a:gd name="T1" fmla="*/ 2147483647 h 109"/>
                  <a:gd name="T2" fmla="*/ 2147483647 w 457"/>
                  <a:gd name="T3" fmla="*/ 0 h 109"/>
                  <a:gd name="T4" fmla="*/ 2147483647 w 457"/>
                  <a:gd name="T5" fmla="*/ 2147483647 h 109"/>
                  <a:gd name="T6" fmla="*/ 2147483647 w 457"/>
                  <a:gd name="T7" fmla="*/ 2147483647 h 109"/>
                  <a:gd name="T8" fmla="*/ 0 w 457"/>
                  <a:gd name="T9" fmla="*/ 2147483647 h 1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7"/>
                  <a:gd name="T16" fmla="*/ 0 h 109"/>
                  <a:gd name="T17" fmla="*/ 457 w 457"/>
                  <a:gd name="T18" fmla="*/ 109 h 1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7" h="109">
                    <a:moveTo>
                      <a:pt x="0" y="64"/>
                    </a:moveTo>
                    <a:lnTo>
                      <a:pt x="457" y="0"/>
                    </a:lnTo>
                    <a:lnTo>
                      <a:pt x="457" y="59"/>
                    </a:lnTo>
                    <a:lnTo>
                      <a:pt x="4" y="109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37" name="Freeform 110"/>
              <p:cNvSpPr>
                <a:spLocks/>
              </p:cNvSpPr>
              <p:nvPr/>
            </p:nvSpPr>
            <p:spPr bwMode="auto">
              <a:xfrm>
                <a:off x="6034088" y="1730375"/>
                <a:ext cx="112713" cy="46038"/>
              </a:xfrm>
              <a:custGeom>
                <a:avLst/>
                <a:gdLst>
                  <a:gd name="T0" fmla="*/ 2147483647 w 215"/>
                  <a:gd name="T1" fmla="*/ 2147483647 h 86"/>
                  <a:gd name="T2" fmla="*/ 2147483647 w 215"/>
                  <a:gd name="T3" fmla="*/ 0 h 86"/>
                  <a:gd name="T4" fmla="*/ 2147483647 w 215"/>
                  <a:gd name="T5" fmla="*/ 2147483647 h 86"/>
                  <a:gd name="T6" fmla="*/ 0 w 215"/>
                  <a:gd name="T7" fmla="*/ 2147483647 h 86"/>
                  <a:gd name="T8" fmla="*/ 2147483647 w 215"/>
                  <a:gd name="T9" fmla="*/ 2147483647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5"/>
                  <a:gd name="T16" fmla="*/ 0 h 86"/>
                  <a:gd name="T17" fmla="*/ 215 w 215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5" h="86">
                    <a:moveTo>
                      <a:pt x="2" y="41"/>
                    </a:moveTo>
                    <a:lnTo>
                      <a:pt x="215" y="0"/>
                    </a:lnTo>
                    <a:lnTo>
                      <a:pt x="214" y="54"/>
                    </a:lnTo>
                    <a:lnTo>
                      <a:pt x="0" y="86"/>
                    </a:lnTo>
                    <a:lnTo>
                      <a:pt x="2" y="41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38" name="Freeform 111"/>
              <p:cNvSpPr>
                <a:spLocks/>
              </p:cNvSpPr>
              <p:nvPr/>
            </p:nvSpPr>
            <p:spPr bwMode="auto">
              <a:xfrm>
                <a:off x="6470651" y="1727200"/>
                <a:ext cx="250825" cy="61913"/>
              </a:xfrm>
              <a:custGeom>
                <a:avLst/>
                <a:gdLst>
                  <a:gd name="T0" fmla="*/ 0 w 474"/>
                  <a:gd name="T1" fmla="*/ 2147483647 h 118"/>
                  <a:gd name="T2" fmla="*/ 2147483647 w 474"/>
                  <a:gd name="T3" fmla="*/ 0 h 118"/>
                  <a:gd name="T4" fmla="*/ 2147483647 w 474"/>
                  <a:gd name="T5" fmla="*/ 2147483647 h 118"/>
                  <a:gd name="T6" fmla="*/ 0 w 474"/>
                  <a:gd name="T7" fmla="*/ 2147483647 h 118"/>
                  <a:gd name="T8" fmla="*/ 0 w 474"/>
                  <a:gd name="T9" fmla="*/ 2147483647 h 1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4"/>
                  <a:gd name="T16" fmla="*/ 0 h 118"/>
                  <a:gd name="T17" fmla="*/ 474 w 474"/>
                  <a:gd name="T18" fmla="*/ 118 h 1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4" h="118">
                    <a:moveTo>
                      <a:pt x="0" y="61"/>
                    </a:moveTo>
                    <a:lnTo>
                      <a:pt x="474" y="0"/>
                    </a:lnTo>
                    <a:lnTo>
                      <a:pt x="468" y="84"/>
                    </a:lnTo>
                    <a:lnTo>
                      <a:pt x="0" y="118"/>
                    </a:lnTo>
                    <a:lnTo>
                      <a:pt x="0" y="61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39" name="Freeform 112"/>
              <p:cNvSpPr>
                <a:spLocks/>
              </p:cNvSpPr>
              <p:nvPr/>
            </p:nvSpPr>
            <p:spPr bwMode="auto">
              <a:xfrm>
                <a:off x="6783388" y="1760538"/>
                <a:ext cx="247650" cy="50800"/>
              </a:xfrm>
              <a:custGeom>
                <a:avLst/>
                <a:gdLst>
                  <a:gd name="T0" fmla="*/ 0 w 467"/>
                  <a:gd name="T1" fmla="*/ 2147483647 h 96"/>
                  <a:gd name="T2" fmla="*/ 2147483647 w 467"/>
                  <a:gd name="T3" fmla="*/ 0 h 96"/>
                  <a:gd name="T4" fmla="*/ 2147483647 w 467"/>
                  <a:gd name="T5" fmla="*/ 2147483647 h 96"/>
                  <a:gd name="T6" fmla="*/ 0 w 467"/>
                  <a:gd name="T7" fmla="*/ 2147483647 h 96"/>
                  <a:gd name="T8" fmla="*/ 0 w 467"/>
                  <a:gd name="T9" fmla="*/ 2147483647 h 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7"/>
                  <a:gd name="T16" fmla="*/ 0 h 96"/>
                  <a:gd name="T17" fmla="*/ 467 w 467"/>
                  <a:gd name="T18" fmla="*/ 96 h 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7" h="96">
                    <a:moveTo>
                      <a:pt x="0" y="48"/>
                    </a:moveTo>
                    <a:lnTo>
                      <a:pt x="467" y="0"/>
                    </a:lnTo>
                    <a:lnTo>
                      <a:pt x="467" y="69"/>
                    </a:lnTo>
                    <a:lnTo>
                      <a:pt x="0" y="9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40" name="Freeform 113"/>
              <p:cNvSpPr>
                <a:spLocks/>
              </p:cNvSpPr>
              <p:nvPr/>
            </p:nvSpPr>
            <p:spPr bwMode="auto">
              <a:xfrm>
                <a:off x="6037263" y="1798638"/>
                <a:ext cx="109538" cy="36513"/>
              </a:xfrm>
              <a:custGeom>
                <a:avLst/>
                <a:gdLst>
                  <a:gd name="T0" fmla="*/ 0 w 208"/>
                  <a:gd name="T1" fmla="*/ 2147483647 h 68"/>
                  <a:gd name="T2" fmla="*/ 2147483647 w 208"/>
                  <a:gd name="T3" fmla="*/ 0 h 68"/>
                  <a:gd name="T4" fmla="*/ 2147483647 w 208"/>
                  <a:gd name="T5" fmla="*/ 2147483647 h 68"/>
                  <a:gd name="T6" fmla="*/ 0 w 208"/>
                  <a:gd name="T7" fmla="*/ 2147483647 h 68"/>
                  <a:gd name="T8" fmla="*/ 0 w 208"/>
                  <a:gd name="T9" fmla="*/ 2147483647 h 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"/>
                  <a:gd name="T16" fmla="*/ 0 h 68"/>
                  <a:gd name="T17" fmla="*/ 208 w 208"/>
                  <a:gd name="T18" fmla="*/ 68 h 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" h="68">
                    <a:moveTo>
                      <a:pt x="0" y="23"/>
                    </a:moveTo>
                    <a:lnTo>
                      <a:pt x="206" y="0"/>
                    </a:lnTo>
                    <a:lnTo>
                      <a:pt x="208" y="54"/>
                    </a:lnTo>
                    <a:lnTo>
                      <a:pt x="0" y="68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41" name="Freeform 114"/>
              <p:cNvSpPr>
                <a:spLocks/>
              </p:cNvSpPr>
              <p:nvPr/>
            </p:nvSpPr>
            <p:spPr bwMode="auto">
              <a:xfrm>
                <a:off x="6473826" y="1822450"/>
                <a:ext cx="246063" cy="55563"/>
              </a:xfrm>
              <a:custGeom>
                <a:avLst/>
                <a:gdLst>
                  <a:gd name="T0" fmla="*/ 2147483647 w 467"/>
                  <a:gd name="T1" fmla="*/ 2147483647 h 104"/>
                  <a:gd name="T2" fmla="*/ 2147483647 w 467"/>
                  <a:gd name="T3" fmla="*/ 0 h 104"/>
                  <a:gd name="T4" fmla="*/ 2147483647 w 467"/>
                  <a:gd name="T5" fmla="*/ 2147483647 h 104"/>
                  <a:gd name="T6" fmla="*/ 0 w 467"/>
                  <a:gd name="T7" fmla="*/ 2147483647 h 104"/>
                  <a:gd name="T8" fmla="*/ 2147483647 w 467"/>
                  <a:gd name="T9" fmla="*/ 2147483647 h 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7"/>
                  <a:gd name="T16" fmla="*/ 0 h 104"/>
                  <a:gd name="T17" fmla="*/ 467 w 467"/>
                  <a:gd name="T18" fmla="*/ 104 h 1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7" h="104">
                    <a:moveTo>
                      <a:pt x="7" y="44"/>
                    </a:moveTo>
                    <a:lnTo>
                      <a:pt x="460" y="0"/>
                    </a:lnTo>
                    <a:lnTo>
                      <a:pt x="467" y="77"/>
                    </a:lnTo>
                    <a:lnTo>
                      <a:pt x="0" y="104"/>
                    </a:lnTo>
                    <a:lnTo>
                      <a:pt x="7" y="44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42" name="Freeform 115"/>
              <p:cNvSpPr>
                <a:spLocks/>
              </p:cNvSpPr>
              <p:nvPr/>
            </p:nvSpPr>
            <p:spPr bwMode="auto">
              <a:xfrm>
                <a:off x="6786563" y="1839913"/>
                <a:ext cx="242888" cy="47625"/>
              </a:xfrm>
              <a:custGeom>
                <a:avLst/>
                <a:gdLst>
                  <a:gd name="T0" fmla="*/ 2147483647 w 458"/>
                  <a:gd name="T1" fmla="*/ 2147483647 h 90"/>
                  <a:gd name="T2" fmla="*/ 2147483647 w 458"/>
                  <a:gd name="T3" fmla="*/ 0 h 90"/>
                  <a:gd name="T4" fmla="*/ 2147483647 w 458"/>
                  <a:gd name="T5" fmla="*/ 2147483647 h 90"/>
                  <a:gd name="T6" fmla="*/ 0 w 458"/>
                  <a:gd name="T7" fmla="*/ 2147483647 h 90"/>
                  <a:gd name="T8" fmla="*/ 2147483647 w 458"/>
                  <a:gd name="T9" fmla="*/ 2147483647 h 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8"/>
                  <a:gd name="T16" fmla="*/ 0 h 90"/>
                  <a:gd name="T17" fmla="*/ 458 w 458"/>
                  <a:gd name="T18" fmla="*/ 90 h 9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8" h="90">
                    <a:moveTo>
                      <a:pt x="5" y="38"/>
                    </a:moveTo>
                    <a:lnTo>
                      <a:pt x="458" y="0"/>
                    </a:lnTo>
                    <a:lnTo>
                      <a:pt x="452" y="61"/>
                    </a:lnTo>
                    <a:lnTo>
                      <a:pt x="0" y="90"/>
                    </a:lnTo>
                    <a:lnTo>
                      <a:pt x="5" y="38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43" name="Freeform 116"/>
              <p:cNvSpPr>
                <a:spLocks/>
              </p:cNvSpPr>
              <p:nvPr/>
            </p:nvSpPr>
            <p:spPr bwMode="auto">
              <a:xfrm>
                <a:off x="6038851" y="1865313"/>
                <a:ext cx="111125" cy="36513"/>
              </a:xfrm>
              <a:custGeom>
                <a:avLst/>
                <a:gdLst>
                  <a:gd name="T0" fmla="*/ 2147483647 w 211"/>
                  <a:gd name="T1" fmla="*/ 2147483647 h 69"/>
                  <a:gd name="T2" fmla="*/ 2147483647 w 211"/>
                  <a:gd name="T3" fmla="*/ 0 h 69"/>
                  <a:gd name="T4" fmla="*/ 2147483647 w 211"/>
                  <a:gd name="T5" fmla="*/ 2147483647 h 69"/>
                  <a:gd name="T6" fmla="*/ 0 w 211"/>
                  <a:gd name="T7" fmla="*/ 2147483647 h 69"/>
                  <a:gd name="T8" fmla="*/ 2147483647 w 211"/>
                  <a:gd name="T9" fmla="*/ 2147483647 h 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1"/>
                  <a:gd name="T16" fmla="*/ 0 h 69"/>
                  <a:gd name="T17" fmla="*/ 211 w 211"/>
                  <a:gd name="T18" fmla="*/ 69 h 6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1" h="69">
                    <a:moveTo>
                      <a:pt x="4" y="27"/>
                    </a:moveTo>
                    <a:lnTo>
                      <a:pt x="211" y="0"/>
                    </a:lnTo>
                    <a:lnTo>
                      <a:pt x="208" y="58"/>
                    </a:lnTo>
                    <a:lnTo>
                      <a:pt x="0" y="69"/>
                    </a:lnTo>
                    <a:lnTo>
                      <a:pt x="4" y="27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44" name="Freeform 117"/>
              <p:cNvSpPr>
                <a:spLocks/>
              </p:cNvSpPr>
              <p:nvPr/>
            </p:nvSpPr>
            <p:spPr bwMode="auto">
              <a:xfrm>
                <a:off x="6470651" y="1387475"/>
                <a:ext cx="233363" cy="547688"/>
              </a:xfrm>
              <a:custGeom>
                <a:avLst/>
                <a:gdLst>
                  <a:gd name="T0" fmla="*/ 2147483647 w 443"/>
                  <a:gd name="T1" fmla="*/ 2147483647 h 1035"/>
                  <a:gd name="T2" fmla="*/ 2147483647 w 443"/>
                  <a:gd name="T3" fmla="*/ 2147483647 h 1035"/>
                  <a:gd name="T4" fmla="*/ 2147483647 w 443"/>
                  <a:gd name="T5" fmla="*/ 2147483647 h 1035"/>
                  <a:gd name="T6" fmla="*/ 0 w 443"/>
                  <a:gd name="T7" fmla="*/ 2147483647 h 1035"/>
                  <a:gd name="T8" fmla="*/ 2147483647 w 443"/>
                  <a:gd name="T9" fmla="*/ 2147483647 h 1035"/>
                  <a:gd name="T10" fmla="*/ 2147483647 w 443"/>
                  <a:gd name="T11" fmla="*/ 2147483647 h 1035"/>
                  <a:gd name="T12" fmla="*/ 2147483647 w 443"/>
                  <a:gd name="T13" fmla="*/ 2147483647 h 1035"/>
                  <a:gd name="T14" fmla="*/ 2147483647 w 443"/>
                  <a:gd name="T15" fmla="*/ 0 h 1035"/>
                  <a:gd name="T16" fmla="*/ 2147483647 w 443"/>
                  <a:gd name="T17" fmla="*/ 2147483647 h 1035"/>
                  <a:gd name="T18" fmla="*/ 2147483647 w 443"/>
                  <a:gd name="T19" fmla="*/ 2147483647 h 1035"/>
                  <a:gd name="T20" fmla="*/ 2147483647 w 443"/>
                  <a:gd name="T21" fmla="*/ 2147483647 h 1035"/>
                  <a:gd name="T22" fmla="*/ 2147483647 w 443"/>
                  <a:gd name="T23" fmla="*/ 2147483647 h 1035"/>
                  <a:gd name="T24" fmla="*/ 2147483647 w 443"/>
                  <a:gd name="T25" fmla="*/ 2147483647 h 1035"/>
                  <a:gd name="T26" fmla="*/ 2147483647 w 443"/>
                  <a:gd name="T27" fmla="*/ 2147483647 h 1035"/>
                  <a:gd name="T28" fmla="*/ 2147483647 w 443"/>
                  <a:gd name="T29" fmla="*/ 2147483647 h 1035"/>
                  <a:gd name="T30" fmla="*/ 2147483647 w 443"/>
                  <a:gd name="T31" fmla="*/ 2147483647 h 1035"/>
                  <a:gd name="T32" fmla="*/ 2147483647 w 443"/>
                  <a:gd name="T33" fmla="*/ 2147483647 h 10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3"/>
                  <a:gd name="T52" fmla="*/ 0 h 1035"/>
                  <a:gd name="T53" fmla="*/ 443 w 443"/>
                  <a:gd name="T54" fmla="*/ 1035 h 10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3" h="1035">
                    <a:moveTo>
                      <a:pt x="80" y="110"/>
                    </a:moveTo>
                    <a:lnTo>
                      <a:pt x="82" y="983"/>
                    </a:lnTo>
                    <a:lnTo>
                      <a:pt x="5" y="990"/>
                    </a:lnTo>
                    <a:lnTo>
                      <a:pt x="0" y="1035"/>
                    </a:lnTo>
                    <a:lnTo>
                      <a:pt x="436" y="1008"/>
                    </a:lnTo>
                    <a:lnTo>
                      <a:pt x="443" y="956"/>
                    </a:lnTo>
                    <a:lnTo>
                      <a:pt x="388" y="967"/>
                    </a:lnTo>
                    <a:lnTo>
                      <a:pt x="411" y="0"/>
                    </a:lnTo>
                    <a:lnTo>
                      <a:pt x="371" y="11"/>
                    </a:lnTo>
                    <a:lnTo>
                      <a:pt x="355" y="965"/>
                    </a:lnTo>
                    <a:lnTo>
                      <a:pt x="251" y="969"/>
                    </a:lnTo>
                    <a:lnTo>
                      <a:pt x="253" y="46"/>
                    </a:lnTo>
                    <a:lnTo>
                      <a:pt x="220" y="66"/>
                    </a:lnTo>
                    <a:lnTo>
                      <a:pt x="213" y="974"/>
                    </a:lnTo>
                    <a:lnTo>
                      <a:pt x="121" y="981"/>
                    </a:lnTo>
                    <a:lnTo>
                      <a:pt x="113" y="95"/>
                    </a:lnTo>
                    <a:lnTo>
                      <a:pt x="80" y="110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45" name="Freeform 118"/>
              <p:cNvSpPr>
                <a:spLocks/>
              </p:cNvSpPr>
              <p:nvPr/>
            </p:nvSpPr>
            <p:spPr bwMode="auto">
              <a:xfrm>
                <a:off x="6783388" y="1463675"/>
                <a:ext cx="233363" cy="474663"/>
              </a:xfrm>
              <a:custGeom>
                <a:avLst/>
                <a:gdLst>
                  <a:gd name="T0" fmla="*/ 2147483647 w 441"/>
                  <a:gd name="T1" fmla="*/ 2147483647 h 897"/>
                  <a:gd name="T2" fmla="*/ 2147483647 w 441"/>
                  <a:gd name="T3" fmla="*/ 2147483647 h 897"/>
                  <a:gd name="T4" fmla="*/ 2147483647 w 441"/>
                  <a:gd name="T5" fmla="*/ 2147483647 h 897"/>
                  <a:gd name="T6" fmla="*/ 0 w 441"/>
                  <a:gd name="T7" fmla="*/ 2147483647 h 897"/>
                  <a:gd name="T8" fmla="*/ 2147483647 w 441"/>
                  <a:gd name="T9" fmla="*/ 2147483647 h 897"/>
                  <a:gd name="T10" fmla="*/ 2147483647 w 441"/>
                  <a:gd name="T11" fmla="*/ 2147483647 h 897"/>
                  <a:gd name="T12" fmla="*/ 2147483647 w 441"/>
                  <a:gd name="T13" fmla="*/ 2147483647 h 897"/>
                  <a:gd name="T14" fmla="*/ 2147483647 w 441"/>
                  <a:gd name="T15" fmla="*/ 0 h 897"/>
                  <a:gd name="T16" fmla="*/ 2147483647 w 441"/>
                  <a:gd name="T17" fmla="*/ 2147483647 h 897"/>
                  <a:gd name="T18" fmla="*/ 2147483647 w 441"/>
                  <a:gd name="T19" fmla="*/ 2147483647 h 897"/>
                  <a:gd name="T20" fmla="*/ 2147483647 w 441"/>
                  <a:gd name="T21" fmla="*/ 2147483647 h 897"/>
                  <a:gd name="T22" fmla="*/ 2147483647 w 441"/>
                  <a:gd name="T23" fmla="*/ 2147483647 h 897"/>
                  <a:gd name="T24" fmla="*/ 2147483647 w 441"/>
                  <a:gd name="T25" fmla="*/ 2147483647 h 897"/>
                  <a:gd name="T26" fmla="*/ 2147483647 w 441"/>
                  <a:gd name="T27" fmla="*/ 2147483647 h 897"/>
                  <a:gd name="T28" fmla="*/ 2147483647 w 441"/>
                  <a:gd name="T29" fmla="*/ 2147483647 h 897"/>
                  <a:gd name="T30" fmla="*/ 2147483647 w 441"/>
                  <a:gd name="T31" fmla="*/ 2147483647 h 897"/>
                  <a:gd name="T32" fmla="*/ 2147483647 w 441"/>
                  <a:gd name="T33" fmla="*/ 2147483647 h 89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1"/>
                  <a:gd name="T52" fmla="*/ 0 h 897"/>
                  <a:gd name="T53" fmla="*/ 441 w 441"/>
                  <a:gd name="T54" fmla="*/ 897 h 89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1" h="897">
                    <a:moveTo>
                      <a:pt x="79" y="95"/>
                    </a:moveTo>
                    <a:lnTo>
                      <a:pt x="82" y="852"/>
                    </a:lnTo>
                    <a:lnTo>
                      <a:pt x="4" y="858"/>
                    </a:lnTo>
                    <a:lnTo>
                      <a:pt x="0" y="897"/>
                    </a:lnTo>
                    <a:lnTo>
                      <a:pt x="436" y="873"/>
                    </a:lnTo>
                    <a:lnTo>
                      <a:pt x="441" y="828"/>
                    </a:lnTo>
                    <a:lnTo>
                      <a:pt x="388" y="839"/>
                    </a:lnTo>
                    <a:lnTo>
                      <a:pt x="410" y="0"/>
                    </a:lnTo>
                    <a:lnTo>
                      <a:pt x="371" y="10"/>
                    </a:lnTo>
                    <a:lnTo>
                      <a:pt x="354" y="837"/>
                    </a:lnTo>
                    <a:lnTo>
                      <a:pt x="250" y="839"/>
                    </a:lnTo>
                    <a:lnTo>
                      <a:pt x="253" y="41"/>
                    </a:lnTo>
                    <a:lnTo>
                      <a:pt x="219" y="58"/>
                    </a:lnTo>
                    <a:lnTo>
                      <a:pt x="211" y="845"/>
                    </a:lnTo>
                    <a:lnTo>
                      <a:pt x="121" y="851"/>
                    </a:lnTo>
                    <a:lnTo>
                      <a:pt x="111" y="84"/>
                    </a:lnTo>
                    <a:lnTo>
                      <a:pt x="79" y="95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46" name="Freeform 119"/>
              <p:cNvSpPr>
                <a:spLocks/>
              </p:cNvSpPr>
              <p:nvPr/>
            </p:nvSpPr>
            <p:spPr bwMode="auto">
              <a:xfrm>
                <a:off x="6042026" y="1528763"/>
                <a:ext cx="114300" cy="400050"/>
              </a:xfrm>
              <a:custGeom>
                <a:avLst/>
                <a:gdLst>
                  <a:gd name="T0" fmla="*/ 2147483647 w 215"/>
                  <a:gd name="T1" fmla="*/ 2147483647 h 755"/>
                  <a:gd name="T2" fmla="*/ 2147483647 w 215"/>
                  <a:gd name="T3" fmla="*/ 2147483647 h 755"/>
                  <a:gd name="T4" fmla="*/ 0 w 215"/>
                  <a:gd name="T5" fmla="*/ 2147483647 h 755"/>
                  <a:gd name="T6" fmla="*/ 2147483647 w 215"/>
                  <a:gd name="T7" fmla="*/ 2147483647 h 755"/>
                  <a:gd name="T8" fmla="*/ 2147483647 w 215"/>
                  <a:gd name="T9" fmla="*/ 2147483647 h 755"/>
                  <a:gd name="T10" fmla="*/ 2147483647 w 215"/>
                  <a:gd name="T11" fmla="*/ 2147483647 h 755"/>
                  <a:gd name="T12" fmla="*/ 2147483647 w 215"/>
                  <a:gd name="T13" fmla="*/ 2147483647 h 755"/>
                  <a:gd name="T14" fmla="*/ 2147483647 w 215"/>
                  <a:gd name="T15" fmla="*/ 0 h 755"/>
                  <a:gd name="T16" fmla="*/ 2147483647 w 215"/>
                  <a:gd name="T17" fmla="*/ 2147483647 h 755"/>
                  <a:gd name="T18" fmla="*/ 2147483647 w 215"/>
                  <a:gd name="T19" fmla="*/ 2147483647 h 755"/>
                  <a:gd name="T20" fmla="*/ 2147483647 w 215"/>
                  <a:gd name="T21" fmla="*/ 2147483647 h 755"/>
                  <a:gd name="T22" fmla="*/ 2147483647 w 215"/>
                  <a:gd name="T23" fmla="*/ 2147483647 h 755"/>
                  <a:gd name="T24" fmla="*/ 2147483647 w 215"/>
                  <a:gd name="T25" fmla="*/ 2147483647 h 75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15"/>
                  <a:gd name="T40" fmla="*/ 0 h 755"/>
                  <a:gd name="T41" fmla="*/ 215 w 215"/>
                  <a:gd name="T42" fmla="*/ 755 h 75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15" h="755">
                    <a:moveTo>
                      <a:pt x="42" y="38"/>
                    </a:moveTo>
                    <a:lnTo>
                      <a:pt x="47" y="726"/>
                    </a:lnTo>
                    <a:lnTo>
                      <a:pt x="0" y="727"/>
                    </a:lnTo>
                    <a:lnTo>
                      <a:pt x="2" y="755"/>
                    </a:lnTo>
                    <a:lnTo>
                      <a:pt x="215" y="747"/>
                    </a:lnTo>
                    <a:lnTo>
                      <a:pt x="215" y="713"/>
                    </a:lnTo>
                    <a:lnTo>
                      <a:pt x="155" y="717"/>
                    </a:lnTo>
                    <a:lnTo>
                      <a:pt x="152" y="0"/>
                    </a:lnTo>
                    <a:lnTo>
                      <a:pt x="130" y="10"/>
                    </a:lnTo>
                    <a:lnTo>
                      <a:pt x="130" y="721"/>
                    </a:lnTo>
                    <a:lnTo>
                      <a:pt x="72" y="726"/>
                    </a:lnTo>
                    <a:lnTo>
                      <a:pt x="62" y="30"/>
                    </a:lnTo>
                    <a:lnTo>
                      <a:pt x="42" y="38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47" name="Freeform 120"/>
              <p:cNvSpPr>
                <a:spLocks/>
              </p:cNvSpPr>
              <p:nvPr/>
            </p:nvSpPr>
            <p:spPr bwMode="auto">
              <a:xfrm>
                <a:off x="6565901" y="1350963"/>
                <a:ext cx="130175" cy="60325"/>
              </a:xfrm>
              <a:custGeom>
                <a:avLst/>
                <a:gdLst>
                  <a:gd name="T0" fmla="*/ 2147483647 w 246"/>
                  <a:gd name="T1" fmla="*/ 2147483647 h 116"/>
                  <a:gd name="T2" fmla="*/ 2147483647 w 246"/>
                  <a:gd name="T3" fmla="*/ 0 h 116"/>
                  <a:gd name="T4" fmla="*/ 2147483647 w 246"/>
                  <a:gd name="T5" fmla="*/ 2147483647 h 116"/>
                  <a:gd name="T6" fmla="*/ 0 w 246"/>
                  <a:gd name="T7" fmla="*/ 2147483647 h 116"/>
                  <a:gd name="T8" fmla="*/ 2147483647 w 246"/>
                  <a:gd name="T9" fmla="*/ 2147483647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6"/>
                  <a:gd name="T16" fmla="*/ 0 h 116"/>
                  <a:gd name="T17" fmla="*/ 246 w 246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6" h="116">
                    <a:moveTo>
                      <a:pt x="19" y="72"/>
                    </a:moveTo>
                    <a:lnTo>
                      <a:pt x="246" y="0"/>
                    </a:lnTo>
                    <a:lnTo>
                      <a:pt x="243" y="36"/>
                    </a:lnTo>
                    <a:lnTo>
                      <a:pt x="0" y="116"/>
                    </a:lnTo>
                    <a:lnTo>
                      <a:pt x="19" y="72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48" name="Freeform 121"/>
              <p:cNvSpPr>
                <a:spLocks/>
              </p:cNvSpPr>
              <p:nvPr/>
            </p:nvSpPr>
            <p:spPr bwMode="auto">
              <a:xfrm>
                <a:off x="6865938" y="1352550"/>
                <a:ext cx="288925" cy="106363"/>
              </a:xfrm>
              <a:custGeom>
                <a:avLst/>
                <a:gdLst>
                  <a:gd name="T0" fmla="*/ 2147483647 w 545"/>
                  <a:gd name="T1" fmla="*/ 2147483647 h 203"/>
                  <a:gd name="T2" fmla="*/ 2147483647 w 545"/>
                  <a:gd name="T3" fmla="*/ 0 h 203"/>
                  <a:gd name="T4" fmla="*/ 2147483647 w 545"/>
                  <a:gd name="T5" fmla="*/ 2147483647 h 203"/>
                  <a:gd name="T6" fmla="*/ 0 w 545"/>
                  <a:gd name="T7" fmla="*/ 2147483647 h 203"/>
                  <a:gd name="T8" fmla="*/ 2147483647 w 545"/>
                  <a:gd name="T9" fmla="*/ 2147483647 h 2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45"/>
                  <a:gd name="T16" fmla="*/ 0 h 203"/>
                  <a:gd name="T17" fmla="*/ 545 w 545"/>
                  <a:gd name="T18" fmla="*/ 203 h 20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45" h="203">
                    <a:moveTo>
                      <a:pt x="112" y="109"/>
                    </a:moveTo>
                    <a:lnTo>
                      <a:pt x="545" y="0"/>
                    </a:lnTo>
                    <a:lnTo>
                      <a:pt x="488" y="85"/>
                    </a:lnTo>
                    <a:lnTo>
                      <a:pt x="0" y="203"/>
                    </a:lnTo>
                    <a:lnTo>
                      <a:pt x="112" y="109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49" name="Freeform 122"/>
              <p:cNvSpPr>
                <a:spLocks/>
              </p:cNvSpPr>
              <p:nvPr/>
            </p:nvSpPr>
            <p:spPr bwMode="auto">
              <a:xfrm>
                <a:off x="6321426" y="1130300"/>
                <a:ext cx="111125" cy="65088"/>
              </a:xfrm>
              <a:custGeom>
                <a:avLst/>
                <a:gdLst>
                  <a:gd name="T0" fmla="*/ 2147483647 w 211"/>
                  <a:gd name="T1" fmla="*/ 2147483647 h 124"/>
                  <a:gd name="T2" fmla="*/ 0 w 211"/>
                  <a:gd name="T3" fmla="*/ 2147483647 h 124"/>
                  <a:gd name="T4" fmla="*/ 2147483647 w 211"/>
                  <a:gd name="T5" fmla="*/ 2147483647 h 124"/>
                  <a:gd name="T6" fmla="*/ 2147483647 w 211"/>
                  <a:gd name="T7" fmla="*/ 0 h 124"/>
                  <a:gd name="T8" fmla="*/ 2147483647 w 211"/>
                  <a:gd name="T9" fmla="*/ 2147483647 h 1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1"/>
                  <a:gd name="T16" fmla="*/ 0 h 124"/>
                  <a:gd name="T17" fmla="*/ 211 w 211"/>
                  <a:gd name="T18" fmla="*/ 124 h 1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1" h="124">
                    <a:moveTo>
                      <a:pt x="56" y="60"/>
                    </a:moveTo>
                    <a:lnTo>
                      <a:pt x="0" y="124"/>
                    </a:lnTo>
                    <a:lnTo>
                      <a:pt x="211" y="29"/>
                    </a:lnTo>
                    <a:lnTo>
                      <a:pt x="205" y="0"/>
                    </a:lnTo>
                    <a:lnTo>
                      <a:pt x="56" y="60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50" name="Freeform 123"/>
              <p:cNvSpPr>
                <a:spLocks/>
              </p:cNvSpPr>
              <p:nvPr/>
            </p:nvSpPr>
            <p:spPr bwMode="auto">
              <a:xfrm>
                <a:off x="6348413" y="1238250"/>
                <a:ext cx="41275" cy="74613"/>
              </a:xfrm>
              <a:custGeom>
                <a:avLst/>
                <a:gdLst>
                  <a:gd name="T0" fmla="*/ 0 w 79"/>
                  <a:gd name="T1" fmla="*/ 2147483647 h 141"/>
                  <a:gd name="T2" fmla="*/ 2147483647 w 79"/>
                  <a:gd name="T3" fmla="*/ 0 h 141"/>
                  <a:gd name="T4" fmla="*/ 2147483647 w 79"/>
                  <a:gd name="T5" fmla="*/ 2147483647 h 141"/>
                  <a:gd name="T6" fmla="*/ 0 w 79"/>
                  <a:gd name="T7" fmla="*/ 2147483647 h 141"/>
                  <a:gd name="T8" fmla="*/ 0 w 79"/>
                  <a:gd name="T9" fmla="*/ 2147483647 h 1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9"/>
                  <a:gd name="T16" fmla="*/ 0 h 141"/>
                  <a:gd name="T17" fmla="*/ 79 w 79"/>
                  <a:gd name="T18" fmla="*/ 141 h 1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9" h="141">
                    <a:moveTo>
                      <a:pt x="0" y="27"/>
                    </a:moveTo>
                    <a:lnTo>
                      <a:pt x="79" y="0"/>
                    </a:lnTo>
                    <a:lnTo>
                      <a:pt x="79" y="110"/>
                    </a:lnTo>
                    <a:lnTo>
                      <a:pt x="0" y="141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51" name="Freeform 124"/>
              <p:cNvSpPr>
                <a:spLocks/>
              </p:cNvSpPr>
              <p:nvPr/>
            </p:nvSpPr>
            <p:spPr bwMode="auto">
              <a:xfrm>
                <a:off x="6346826" y="1325563"/>
                <a:ext cx="42863" cy="68263"/>
              </a:xfrm>
              <a:custGeom>
                <a:avLst/>
                <a:gdLst>
                  <a:gd name="T0" fmla="*/ 0 w 81"/>
                  <a:gd name="T1" fmla="*/ 2147483647 h 128"/>
                  <a:gd name="T2" fmla="*/ 2147483647 w 81"/>
                  <a:gd name="T3" fmla="*/ 0 h 128"/>
                  <a:gd name="T4" fmla="*/ 2147483647 w 81"/>
                  <a:gd name="T5" fmla="*/ 2147483647 h 128"/>
                  <a:gd name="T6" fmla="*/ 0 w 81"/>
                  <a:gd name="T7" fmla="*/ 2147483647 h 128"/>
                  <a:gd name="T8" fmla="*/ 0 w 81"/>
                  <a:gd name="T9" fmla="*/ 2147483647 h 128"/>
                  <a:gd name="T10" fmla="*/ 0 w 81"/>
                  <a:gd name="T11" fmla="*/ 2147483647 h 128"/>
                  <a:gd name="T12" fmla="*/ 0 w 81"/>
                  <a:gd name="T13" fmla="*/ 2147483647 h 128"/>
                  <a:gd name="T14" fmla="*/ 0 w 81"/>
                  <a:gd name="T15" fmla="*/ 2147483647 h 12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1"/>
                  <a:gd name="T25" fmla="*/ 0 h 128"/>
                  <a:gd name="T26" fmla="*/ 81 w 81"/>
                  <a:gd name="T27" fmla="*/ 128 h 12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1" h="128">
                    <a:moveTo>
                      <a:pt x="0" y="24"/>
                    </a:moveTo>
                    <a:lnTo>
                      <a:pt x="81" y="0"/>
                    </a:lnTo>
                    <a:lnTo>
                      <a:pt x="76" y="104"/>
                    </a:lnTo>
                    <a:lnTo>
                      <a:pt x="0" y="128"/>
                    </a:lnTo>
                    <a:lnTo>
                      <a:pt x="0" y="111"/>
                    </a:lnTo>
                    <a:lnTo>
                      <a:pt x="0" y="75"/>
                    </a:lnTo>
                    <a:lnTo>
                      <a:pt x="0" y="38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52" name="Freeform 125"/>
              <p:cNvSpPr>
                <a:spLocks/>
              </p:cNvSpPr>
              <p:nvPr/>
            </p:nvSpPr>
            <p:spPr bwMode="auto">
              <a:xfrm>
                <a:off x="6350001" y="1420813"/>
                <a:ext cx="36513" cy="57150"/>
              </a:xfrm>
              <a:custGeom>
                <a:avLst/>
                <a:gdLst>
                  <a:gd name="T0" fmla="*/ 0 w 70"/>
                  <a:gd name="T1" fmla="*/ 2147483647 h 106"/>
                  <a:gd name="T2" fmla="*/ 2147483647 w 70"/>
                  <a:gd name="T3" fmla="*/ 0 h 106"/>
                  <a:gd name="T4" fmla="*/ 2147483647 w 70"/>
                  <a:gd name="T5" fmla="*/ 2147483647 h 106"/>
                  <a:gd name="T6" fmla="*/ 0 w 70"/>
                  <a:gd name="T7" fmla="*/ 2147483647 h 106"/>
                  <a:gd name="T8" fmla="*/ 0 w 70"/>
                  <a:gd name="T9" fmla="*/ 2147483647 h 1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"/>
                  <a:gd name="T16" fmla="*/ 0 h 106"/>
                  <a:gd name="T17" fmla="*/ 70 w 70"/>
                  <a:gd name="T18" fmla="*/ 106 h 1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" h="106">
                    <a:moveTo>
                      <a:pt x="0" y="20"/>
                    </a:moveTo>
                    <a:lnTo>
                      <a:pt x="70" y="0"/>
                    </a:lnTo>
                    <a:lnTo>
                      <a:pt x="69" y="86"/>
                    </a:lnTo>
                    <a:lnTo>
                      <a:pt x="0" y="106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53" name="Freeform 126"/>
              <p:cNvSpPr>
                <a:spLocks/>
              </p:cNvSpPr>
              <p:nvPr/>
            </p:nvSpPr>
            <p:spPr bwMode="auto">
              <a:xfrm>
                <a:off x="6346826" y="1511300"/>
                <a:ext cx="38100" cy="55563"/>
              </a:xfrm>
              <a:custGeom>
                <a:avLst/>
                <a:gdLst>
                  <a:gd name="T0" fmla="*/ 2147483647 w 72"/>
                  <a:gd name="T1" fmla="*/ 2147483647 h 105"/>
                  <a:gd name="T2" fmla="*/ 2147483647 w 72"/>
                  <a:gd name="T3" fmla="*/ 0 h 105"/>
                  <a:gd name="T4" fmla="*/ 2147483647 w 72"/>
                  <a:gd name="T5" fmla="*/ 2147483647 h 105"/>
                  <a:gd name="T6" fmla="*/ 0 w 72"/>
                  <a:gd name="T7" fmla="*/ 2147483647 h 105"/>
                  <a:gd name="T8" fmla="*/ 2147483647 w 72"/>
                  <a:gd name="T9" fmla="*/ 2147483647 h 1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"/>
                  <a:gd name="T16" fmla="*/ 0 h 105"/>
                  <a:gd name="T17" fmla="*/ 72 w 72"/>
                  <a:gd name="T18" fmla="*/ 105 h 1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" h="105">
                    <a:moveTo>
                      <a:pt x="4" y="22"/>
                    </a:moveTo>
                    <a:lnTo>
                      <a:pt x="72" y="0"/>
                    </a:lnTo>
                    <a:lnTo>
                      <a:pt x="70" y="91"/>
                    </a:lnTo>
                    <a:lnTo>
                      <a:pt x="0" y="105"/>
                    </a:lnTo>
                    <a:lnTo>
                      <a:pt x="4" y="22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54" name="Freeform 127"/>
              <p:cNvSpPr>
                <a:spLocks/>
              </p:cNvSpPr>
              <p:nvPr/>
            </p:nvSpPr>
            <p:spPr bwMode="auto">
              <a:xfrm>
                <a:off x="6351588" y="1608138"/>
                <a:ext cx="33338" cy="52388"/>
              </a:xfrm>
              <a:custGeom>
                <a:avLst/>
                <a:gdLst>
                  <a:gd name="T0" fmla="*/ 2147483647 w 62"/>
                  <a:gd name="T1" fmla="*/ 2147483647 h 100"/>
                  <a:gd name="T2" fmla="*/ 2147483647 w 62"/>
                  <a:gd name="T3" fmla="*/ 0 h 100"/>
                  <a:gd name="T4" fmla="*/ 2147483647 w 62"/>
                  <a:gd name="T5" fmla="*/ 2147483647 h 100"/>
                  <a:gd name="T6" fmla="*/ 2147483647 w 62"/>
                  <a:gd name="T7" fmla="*/ 2147483647 h 100"/>
                  <a:gd name="T8" fmla="*/ 2147483647 w 62"/>
                  <a:gd name="T9" fmla="*/ 2147483647 h 100"/>
                  <a:gd name="T10" fmla="*/ 2147483647 w 62"/>
                  <a:gd name="T11" fmla="*/ 2147483647 h 100"/>
                  <a:gd name="T12" fmla="*/ 0 w 62"/>
                  <a:gd name="T13" fmla="*/ 2147483647 h 100"/>
                  <a:gd name="T14" fmla="*/ 2147483647 w 62"/>
                  <a:gd name="T15" fmla="*/ 2147483647 h 1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2"/>
                  <a:gd name="T25" fmla="*/ 0 h 100"/>
                  <a:gd name="T26" fmla="*/ 62 w 62"/>
                  <a:gd name="T27" fmla="*/ 100 h 1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2" h="100">
                    <a:moveTo>
                      <a:pt x="3" y="15"/>
                    </a:moveTo>
                    <a:lnTo>
                      <a:pt x="62" y="0"/>
                    </a:lnTo>
                    <a:lnTo>
                      <a:pt x="56" y="85"/>
                    </a:lnTo>
                    <a:lnTo>
                      <a:pt x="3" y="100"/>
                    </a:lnTo>
                    <a:lnTo>
                      <a:pt x="1" y="85"/>
                    </a:lnTo>
                    <a:lnTo>
                      <a:pt x="1" y="55"/>
                    </a:lnTo>
                    <a:lnTo>
                      <a:pt x="0" y="25"/>
                    </a:lnTo>
                    <a:lnTo>
                      <a:pt x="3" y="15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55" name="Freeform 128"/>
              <p:cNvSpPr>
                <a:spLocks/>
              </p:cNvSpPr>
              <p:nvPr/>
            </p:nvSpPr>
            <p:spPr bwMode="auto">
              <a:xfrm>
                <a:off x="6350001" y="1698625"/>
                <a:ext cx="33338" cy="55563"/>
              </a:xfrm>
              <a:custGeom>
                <a:avLst/>
                <a:gdLst>
                  <a:gd name="T0" fmla="*/ 0 w 63"/>
                  <a:gd name="T1" fmla="*/ 2147483647 h 104"/>
                  <a:gd name="T2" fmla="*/ 2147483647 w 63"/>
                  <a:gd name="T3" fmla="*/ 0 h 104"/>
                  <a:gd name="T4" fmla="*/ 2147483647 w 63"/>
                  <a:gd name="T5" fmla="*/ 2147483647 h 104"/>
                  <a:gd name="T6" fmla="*/ 0 w 63"/>
                  <a:gd name="T7" fmla="*/ 2147483647 h 104"/>
                  <a:gd name="T8" fmla="*/ 0 w 63"/>
                  <a:gd name="T9" fmla="*/ 2147483647 h 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"/>
                  <a:gd name="T16" fmla="*/ 0 h 104"/>
                  <a:gd name="T17" fmla="*/ 63 w 63"/>
                  <a:gd name="T18" fmla="*/ 104 h 1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" h="104">
                    <a:moveTo>
                      <a:pt x="0" y="10"/>
                    </a:moveTo>
                    <a:lnTo>
                      <a:pt x="63" y="0"/>
                    </a:lnTo>
                    <a:lnTo>
                      <a:pt x="59" y="91"/>
                    </a:lnTo>
                    <a:lnTo>
                      <a:pt x="0" y="104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56" name="Freeform 129"/>
              <p:cNvSpPr>
                <a:spLocks/>
              </p:cNvSpPr>
              <p:nvPr/>
            </p:nvSpPr>
            <p:spPr bwMode="auto">
              <a:xfrm>
                <a:off x="6353176" y="1797050"/>
                <a:ext cx="30163" cy="44450"/>
              </a:xfrm>
              <a:custGeom>
                <a:avLst/>
                <a:gdLst>
                  <a:gd name="T0" fmla="*/ 0 w 55"/>
                  <a:gd name="T1" fmla="*/ 2147483647 h 86"/>
                  <a:gd name="T2" fmla="*/ 2147483647 w 55"/>
                  <a:gd name="T3" fmla="*/ 0 h 86"/>
                  <a:gd name="T4" fmla="*/ 2147483647 w 55"/>
                  <a:gd name="T5" fmla="*/ 2147483647 h 86"/>
                  <a:gd name="T6" fmla="*/ 0 w 55"/>
                  <a:gd name="T7" fmla="*/ 2147483647 h 86"/>
                  <a:gd name="T8" fmla="*/ 0 w 55"/>
                  <a:gd name="T9" fmla="*/ 2147483647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5"/>
                  <a:gd name="T16" fmla="*/ 0 h 86"/>
                  <a:gd name="T17" fmla="*/ 55 w 55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5" h="86">
                    <a:moveTo>
                      <a:pt x="0" y="15"/>
                    </a:moveTo>
                    <a:lnTo>
                      <a:pt x="55" y="0"/>
                    </a:lnTo>
                    <a:lnTo>
                      <a:pt x="53" y="76"/>
                    </a:lnTo>
                    <a:lnTo>
                      <a:pt x="0" y="86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57" name="Freeform 130"/>
              <p:cNvSpPr>
                <a:spLocks/>
              </p:cNvSpPr>
              <p:nvPr/>
            </p:nvSpPr>
            <p:spPr bwMode="auto">
              <a:xfrm>
                <a:off x="6773863" y="1446213"/>
                <a:ext cx="276225" cy="84138"/>
              </a:xfrm>
              <a:custGeom>
                <a:avLst/>
                <a:gdLst>
                  <a:gd name="T0" fmla="*/ 2147483647 w 521"/>
                  <a:gd name="T1" fmla="*/ 2147483647 h 157"/>
                  <a:gd name="T2" fmla="*/ 2147483647 w 521"/>
                  <a:gd name="T3" fmla="*/ 2147483647 h 157"/>
                  <a:gd name="T4" fmla="*/ 2147483647 w 521"/>
                  <a:gd name="T5" fmla="*/ 0 h 157"/>
                  <a:gd name="T6" fmla="*/ 0 w 521"/>
                  <a:gd name="T7" fmla="*/ 2147483647 h 157"/>
                  <a:gd name="T8" fmla="*/ 2147483647 w 521"/>
                  <a:gd name="T9" fmla="*/ 2147483647 h 1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1"/>
                  <a:gd name="T16" fmla="*/ 0 h 157"/>
                  <a:gd name="T17" fmla="*/ 521 w 521"/>
                  <a:gd name="T18" fmla="*/ 157 h 1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1" h="157">
                    <a:moveTo>
                      <a:pt x="10" y="157"/>
                    </a:moveTo>
                    <a:lnTo>
                      <a:pt x="521" y="25"/>
                    </a:lnTo>
                    <a:lnTo>
                      <a:pt x="521" y="0"/>
                    </a:lnTo>
                    <a:lnTo>
                      <a:pt x="0" y="139"/>
                    </a:lnTo>
                    <a:lnTo>
                      <a:pt x="10" y="157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58" name="Freeform 131"/>
              <p:cNvSpPr>
                <a:spLocks/>
              </p:cNvSpPr>
              <p:nvPr/>
            </p:nvSpPr>
            <p:spPr bwMode="auto">
              <a:xfrm>
                <a:off x="6461126" y="1368425"/>
                <a:ext cx="276225" cy="92075"/>
              </a:xfrm>
              <a:custGeom>
                <a:avLst/>
                <a:gdLst>
                  <a:gd name="T0" fmla="*/ 0 w 521"/>
                  <a:gd name="T1" fmla="*/ 2147483647 h 173"/>
                  <a:gd name="T2" fmla="*/ 2147483647 w 521"/>
                  <a:gd name="T3" fmla="*/ 0 h 173"/>
                  <a:gd name="T4" fmla="*/ 2147483647 w 521"/>
                  <a:gd name="T5" fmla="*/ 2147483647 h 173"/>
                  <a:gd name="T6" fmla="*/ 2147483647 w 521"/>
                  <a:gd name="T7" fmla="*/ 2147483647 h 173"/>
                  <a:gd name="T8" fmla="*/ 0 w 521"/>
                  <a:gd name="T9" fmla="*/ 2147483647 h 17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1"/>
                  <a:gd name="T16" fmla="*/ 0 h 173"/>
                  <a:gd name="T17" fmla="*/ 521 w 521"/>
                  <a:gd name="T18" fmla="*/ 173 h 17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1" h="173">
                    <a:moveTo>
                      <a:pt x="0" y="148"/>
                    </a:moveTo>
                    <a:lnTo>
                      <a:pt x="521" y="0"/>
                    </a:lnTo>
                    <a:lnTo>
                      <a:pt x="521" y="30"/>
                    </a:lnTo>
                    <a:lnTo>
                      <a:pt x="4" y="173"/>
                    </a:lnTo>
                    <a:lnTo>
                      <a:pt x="0" y="148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59" name="Freeform 132"/>
              <p:cNvSpPr>
                <a:spLocks/>
              </p:cNvSpPr>
              <p:nvPr/>
            </p:nvSpPr>
            <p:spPr bwMode="auto">
              <a:xfrm>
                <a:off x="6197601" y="1352550"/>
                <a:ext cx="84138" cy="46038"/>
              </a:xfrm>
              <a:custGeom>
                <a:avLst/>
                <a:gdLst>
                  <a:gd name="T0" fmla="*/ 2147483647 w 157"/>
                  <a:gd name="T1" fmla="*/ 2147483647 h 87"/>
                  <a:gd name="T2" fmla="*/ 2147483647 w 157"/>
                  <a:gd name="T3" fmla="*/ 0 h 87"/>
                  <a:gd name="T4" fmla="*/ 2147483647 w 157"/>
                  <a:gd name="T5" fmla="*/ 2147483647 h 87"/>
                  <a:gd name="T6" fmla="*/ 0 w 157"/>
                  <a:gd name="T7" fmla="*/ 2147483647 h 87"/>
                  <a:gd name="T8" fmla="*/ 2147483647 w 157"/>
                  <a:gd name="T9" fmla="*/ 2147483647 h 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7"/>
                  <a:gd name="T16" fmla="*/ 0 h 87"/>
                  <a:gd name="T17" fmla="*/ 157 w 157"/>
                  <a:gd name="T18" fmla="*/ 87 h 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7" h="87">
                    <a:moveTo>
                      <a:pt x="6" y="55"/>
                    </a:moveTo>
                    <a:lnTo>
                      <a:pt x="157" y="0"/>
                    </a:lnTo>
                    <a:lnTo>
                      <a:pt x="157" y="33"/>
                    </a:lnTo>
                    <a:lnTo>
                      <a:pt x="0" y="87"/>
                    </a:lnTo>
                    <a:lnTo>
                      <a:pt x="6" y="55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60" name="Freeform 133"/>
              <p:cNvSpPr>
                <a:spLocks/>
              </p:cNvSpPr>
              <p:nvPr/>
            </p:nvSpPr>
            <p:spPr bwMode="auto">
              <a:xfrm>
                <a:off x="6443663" y="1893888"/>
                <a:ext cx="304800" cy="46038"/>
              </a:xfrm>
              <a:custGeom>
                <a:avLst/>
                <a:gdLst>
                  <a:gd name="T0" fmla="*/ 2147483647 w 576"/>
                  <a:gd name="T1" fmla="*/ 0 h 87"/>
                  <a:gd name="T2" fmla="*/ 2147483647 w 576"/>
                  <a:gd name="T3" fmla="*/ 2147483647 h 87"/>
                  <a:gd name="T4" fmla="*/ 2147483647 w 576"/>
                  <a:gd name="T5" fmla="*/ 2147483647 h 87"/>
                  <a:gd name="T6" fmla="*/ 2147483647 w 576"/>
                  <a:gd name="T7" fmla="*/ 2147483647 h 87"/>
                  <a:gd name="T8" fmla="*/ 0 w 576"/>
                  <a:gd name="T9" fmla="*/ 2147483647 h 87"/>
                  <a:gd name="T10" fmla="*/ 2147483647 w 576"/>
                  <a:gd name="T11" fmla="*/ 2147483647 h 87"/>
                  <a:gd name="T12" fmla="*/ 2147483647 w 576"/>
                  <a:gd name="T13" fmla="*/ 0 h 87"/>
                  <a:gd name="T14" fmla="*/ 2147483647 w 576"/>
                  <a:gd name="T15" fmla="*/ 0 h 8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87"/>
                  <a:gd name="T26" fmla="*/ 576 w 576"/>
                  <a:gd name="T27" fmla="*/ 87 h 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87">
                    <a:moveTo>
                      <a:pt x="358" y="0"/>
                    </a:moveTo>
                    <a:lnTo>
                      <a:pt x="576" y="17"/>
                    </a:lnTo>
                    <a:lnTo>
                      <a:pt x="565" y="69"/>
                    </a:lnTo>
                    <a:lnTo>
                      <a:pt x="88" y="87"/>
                    </a:lnTo>
                    <a:lnTo>
                      <a:pt x="0" y="78"/>
                    </a:lnTo>
                    <a:lnTo>
                      <a:pt x="5" y="26"/>
                    </a:lnTo>
                    <a:lnTo>
                      <a:pt x="427" y="0"/>
                    </a:lnTo>
                    <a:lnTo>
                      <a:pt x="358" y="0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61" name="Freeform 134"/>
              <p:cNvSpPr>
                <a:spLocks/>
              </p:cNvSpPr>
              <p:nvPr/>
            </p:nvSpPr>
            <p:spPr bwMode="auto">
              <a:xfrm>
                <a:off x="6430963" y="1895475"/>
                <a:ext cx="236538" cy="30163"/>
              </a:xfrm>
              <a:custGeom>
                <a:avLst/>
                <a:gdLst>
                  <a:gd name="T0" fmla="*/ 2147483647 w 447"/>
                  <a:gd name="T1" fmla="*/ 2147483647 h 57"/>
                  <a:gd name="T2" fmla="*/ 2147483647 w 447"/>
                  <a:gd name="T3" fmla="*/ 0 h 57"/>
                  <a:gd name="T4" fmla="*/ 2147483647 w 447"/>
                  <a:gd name="T5" fmla="*/ 2147483647 h 57"/>
                  <a:gd name="T6" fmla="*/ 0 w 447"/>
                  <a:gd name="T7" fmla="*/ 2147483647 h 57"/>
                  <a:gd name="T8" fmla="*/ 2147483647 w 447"/>
                  <a:gd name="T9" fmla="*/ 2147483647 h 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7"/>
                  <a:gd name="T16" fmla="*/ 0 h 57"/>
                  <a:gd name="T17" fmla="*/ 447 w 447"/>
                  <a:gd name="T18" fmla="*/ 57 h 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7" h="57">
                    <a:moveTo>
                      <a:pt x="3" y="28"/>
                    </a:moveTo>
                    <a:lnTo>
                      <a:pt x="447" y="0"/>
                    </a:lnTo>
                    <a:lnTo>
                      <a:pt x="447" y="28"/>
                    </a:lnTo>
                    <a:lnTo>
                      <a:pt x="0" y="57"/>
                    </a:lnTo>
                    <a:lnTo>
                      <a:pt x="3" y="28"/>
                    </a:lnTo>
                    <a:close/>
                  </a:path>
                </a:pathLst>
              </a:custGeom>
              <a:solidFill>
                <a:srgbClr val="C9BCE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62" name="Freeform 135"/>
              <p:cNvSpPr>
                <a:spLocks/>
              </p:cNvSpPr>
              <p:nvPr/>
            </p:nvSpPr>
            <p:spPr bwMode="auto">
              <a:xfrm>
                <a:off x="6261101" y="1930400"/>
                <a:ext cx="573088" cy="130175"/>
              </a:xfrm>
              <a:custGeom>
                <a:avLst/>
                <a:gdLst>
                  <a:gd name="T0" fmla="*/ 2147483647 w 1083"/>
                  <a:gd name="T1" fmla="*/ 2147483647 h 246"/>
                  <a:gd name="T2" fmla="*/ 2147483647 w 1083"/>
                  <a:gd name="T3" fmla="*/ 2147483647 h 246"/>
                  <a:gd name="T4" fmla="*/ 2147483647 w 1083"/>
                  <a:gd name="T5" fmla="*/ 2147483647 h 246"/>
                  <a:gd name="T6" fmla="*/ 2147483647 w 1083"/>
                  <a:gd name="T7" fmla="*/ 2147483647 h 246"/>
                  <a:gd name="T8" fmla="*/ 2147483647 w 1083"/>
                  <a:gd name="T9" fmla="*/ 0 h 246"/>
                  <a:gd name="T10" fmla="*/ 2147483647 w 1083"/>
                  <a:gd name="T11" fmla="*/ 2147483647 h 246"/>
                  <a:gd name="T12" fmla="*/ 2147483647 w 1083"/>
                  <a:gd name="T13" fmla="*/ 2147483647 h 246"/>
                  <a:gd name="T14" fmla="*/ 2147483647 w 1083"/>
                  <a:gd name="T15" fmla="*/ 2147483647 h 246"/>
                  <a:gd name="T16" fmla="*/ 2147483647 w 1083"/>
                  <a:gd name="T17" fmla="*/ 2147483647 h 246"/>
                  <a:gd name="T18" fmla="*/ 2147483647 w 1083"/>
                  <a:gd name="T19" fmla="*/ 2147483647 h 246"/>
                  <a:gd name="T20" fmla="*/ 2147483647 w 1083"/>
                  <a:gd name="T21" fmla="*/ 2147483647 h 246"/>
                  <a:gd name="T22" fmla="*/ 0 w 1083"/>
                  <a:gd name="T23" fmla="*/ 2147483647 h 246"/>
                  <a:gd name="T24" fmla="*/ 2147483647 w 1083"/>
                  <a:gd name="T25" fmla="*/ 2147483647 h 246"/>
                  <a:gd name="T26" fmla="*/ 2147483647 w 1083"/>
                  <a:gd name="T27" fmla="*/ 2147483647 h 24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083"/>
                  <a:gd name="T43" fmla="*/ 0 h 246"/>
                  <a:gd name="T44" fmla="*/ 1083 w 1083"/>
                  <a:gd name="T45" fmla="*/ 246 h 24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083" h="246">
                    <a:moveTo>
                      <a:pt x="310" y="159"/>
                    </a:moveTo>
                    <a:lnTo>
                      <a:pt x="374" y="118"/>
                    </a:lnTo>
                    <a:lnTo>
                      <a:pt x="542" y="109"/>
                    </a:lnTo>
                    <a:lnTo>
                      <a:pt x="542" y="7"/>
                    </a:lnTo>
                    <a:lnTo>
                      <a:pt x="831" y="0"/>
                    </a:lnTo>
                    <a:lnTo>
                      <a:pt x="831" y="114"/>
                    </a:lnTo>
                    <a:lnTo>
                      <a:pt x="917" y="114"/>
                    </a:lnTo>
                    <a:lnTo>
                      <a:pt x="994" y="102"/>
                    </a:lnTo>
                    <a:lnTo>
                      <a:pt x="1083" y="122"/>
                    </a:lnTo>
                    <a:lnTo>
                      <a:pt x="1042" y="175"/>
                    </a:lnTo>
                    <a:lnTo>
                      <a:pt x="911" y="234"/>
                    </a:lnTo>
                    <a:lnTo>
                      <a:pt x="0" y="246"/>
                    </a:lnTo>
                    <a:lnTo>
                      <a:pt x="166" y="152"/>
                    </a:lnTo>
                    <a:lnTo>
                      <a:pt x="310" y="159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63" name="Freeform 136"/>
              <p:cNvSpPr>
                <a:spLocks/>
              </p:cNvSpPr>
              <p:nvPr/>
            </p:nvSpPr>
            <p:spPr bwMode="auto">
              <a:xfrm>
                <a:off x="6640513" y="1920875"/>
                <a:ext cx="22225" cy="106363"/>
              </a:xfrm>
              <a:custGeom>
                <a:avLst/>
                <a:gdLst>
                  <a:gd name="T0" fmla="*/ 0 w 43"/>
                  <a:gd name="T1" fmla="*/ 0 h 202"/>
                  <a:gd name="T2" fmla="*/ 0 w 43"/>
                  <a:gd name="T3" fmla="*/ 2147483647 h 202"/>
                  <a:gd name="T4" fmla="*/ 2147483647 w 43"/>
                  <a:gd name="T5" fmla="*/ 2147483647 h 202"/>
                  <a:gd name="T6" fmla="*/ 2147483647 w 43"/>
                  <a:gd name="T7" fmla="*/ 2147483647 h 202"/>
                  <a:gd name="T8" fmla="*/ 2147483647 w 43"/>
                  <a:gd name="T9" fmla="*/ 0 h 202"/>
                  <a:gd name="T10" fmla="*/ 0 w 43"/>
                  <a:gd name="T11" fmla="*/ 0 h 20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3"/>
                  <a:gd name="T19" fmla="*/ 0 h 202"/>
                  <a:gd name="T20" fmla="*/ 43 w 43"/>
                  <a:gd name="T21" fmla="*/ 202 h 20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3" h="202">
                    <a:moveTo>
                      <a:pt x="0" y="0"/>
                    </a:moveTo>
                    <a:lnTo>
                      <a:pt x="0" y="202"/>
                    </a:lnTo>
                    <a:lnTo>
                      <a:pt x="34" y="199"/>
                    </a:lnTo>
                    <a:lnTo>
                      <a:pt x="43" y="185"/>
                    </a:lnTo>
                    <a:lnTo>
                      <a:pt x="4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64" name="Rectangle 137"/>
              <p:cNvSpPr>
                <a:spLocks noChangeArrowheads="1"/>
              </p:cNvSpPr>
              <p:nvPr/>
            </p:nvSpPr>
            <p:spPr bwMode="auto">
              <a:xfrm>
                <a:off x="6638926" y="1919288"/>
                <a:ext cx="12700" cy="107950"/>
              </a:xfrm>
              <a:prstGeom prst="rect">
                <a:avLst/>
              </a:prstGeom>
              <a:solidFill>
                <a:srgbClr val="B2AF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65" name="Freeform 138"/>
              <p:cNvSpPr>
                <a:spLocks/>
              </p:cNvSpPr>
              <p:nvPr/>
            </p:nvSpPr>
            <p:spPr bwMode="auto">
              <a:xfrm>
                <a:off x="6467476" y="1930400"/>
                <a:ext cx="22225" cy="92075"/>
              </a:xfrm>
              <a:custGeom>
                <a:avLst/>
                <a:gdLst>
                  <a:gd name="T0" fmla="*/ 0 w 41"/>
                  <a:gd name="T1" fmla="*/ 0 h 175"/>
                  <a:gd name="T2" fmla="*/ 0 w 41"/>
                  <a:gd name="T3" fmla="*/ 2147483647 h 175"/>
                  <a:gd name="T4" fmla="*/ 2147483647 w 41"/>
                  <a:gd name="T5" fmla="*/ 2147483647 h 175"/>
                  <a:gd name="T6" fmla="*/ 2147483647 w 41"/>
                  <a:gd name="T7" fmla="*/ 2147483647 h 175"/>
                  <a:gd name="T8" fmla="*/ 2147483647 w 41"/>
                  <a:gd name="T9" fmla="*/ 0 h 175"/>
                  <a:gd name="T10" fmla="*/ 0 w 41"/>
                  <a:gd name="T11" fmla="*/ 0 h 1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175"/>
                  <a:gd name="T20" fmla="*/ 41 w 41"/>
                  <a:gd name="T21" fmla="*/ 175 h 1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175">
                    <a:moveTo>
                      <a:pt x="0" y="0"/>
                    </a:moveTo>
                    <a:lnTo>
                      <a:pt x="0" y="175"/>
                    </a:lnTo>
                    <a:lnTo>
                      <a:pt x="25" y="171"/>
                    </a:lnTo>
                    <a:lnTo>
                      <a:pt x="41" y="147"/>
                    </a:lnTo>
                    <a:lnTo>
                      <a:pt x="4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66" name="Rectangle 139"/>
              <p:cNvSpPr>
                <a:spLocks noChangeArrowheads="1"/>
              </p:cNvSpPr>
              <p:nvPr/>
            </p:nvSpPr>
            <p:spPr bwMode="auto">
              <a:xfrm>
                <a:off x="6465888" y="1930400"/>
                <a:ext cx="12700" cy="95250"/>
              </a:xfrm>
              <a:prstGeom prst="rect">
                <a:avLst/>
              </a:prstGeom>
              <a:solidFill>
                <a:srgbClr val="B2AF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67" name="Freeform 140"/>
              <p:cNvSpPr>
                <a:spLocks/>
              </p:cNvSpPr>
              <p:nvPr/>
            </p:nvSpPr>
            <p:spPr bwMode="auto">
              <a:xfrm>
                <a:off x="6669088" y="1895475"/>
                <a:ext cx="74613" cy="20638"/>
              </a:xfrm>
              <a:custGeom>
                <a:avLst/>
                <a:gdLst>
                  <a:gd name="T0" fmla="*/ 0 w 142"/>
                  <a:gd name="T1" fmla="*/ 0 h 38"/>
                  <a:gd name="T2" fmla="*/ 2147483647 w 142"/>
                  <a:gd name="T3" fmla="*/ 2147483647 h 38"/>
                  <a:gd name="T4" fmla="*/ 2147483647 w 142"/>
                  <a:gd name="T5" fmla="*/ 2147483647 h 38"/>
                  <a:gd name="T6" fmla="*/ 0 w 142"/>
                  <a:gd name="T7" fmla="*/ 2147483647 h 38"/>
                  <a:gd name="T8" fmla="*/ 0 w 142"/>
                  <a:gd name="T9" fmla="*/ 0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2"/>
                  <a:gd name="T16" fmla="*/ 0 h 38"/>
                  <a:gd name="T17" fmla="*/ 142 w 142"/>
                  <a:gd name="T18" fmla="*/ 38 h 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2" h="38">
                    <a:moveTo>
                      <a:pt x="0" y="0"/>
                    </a:moveTo>
                    <a:lnTo>
                      <a:pt x="142" y="14"/>
                    </a:lnTo>
                    <a:lnTo>
                      <a:pt x="142" y="38"/>
                    </a:lnTo>
                    <a:lnTo>
                      <a:pt x="0" y="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68" name="Freeform 141"/>
              <p:cNvSpPr>
                <a:spLocks/>
              </p:cNvSpPr>
              <p:nvPr/>
            </p:nvSpPr>
            <p:spPr bwMode="auto">
              <a:xfrm>
                <a:off x="6578601" y="1930400"/>
                <a:ext cx="53975" cy="60325"/>
              </a:xfrm>
              <a:custGeom>
                <a:avLst/>
                <a:gdLst>
                  <a:gd name="T0" fmla="*/ 0 w 104"/>
                  <a:gd name="T1" fmla="*/ 2147483647 h 115"/>
                  <a:gd name="T2" fmla="*/ 0 w 104"/>
                  <a:gd name="T3" fmla="*/ 2147483647 h 115"/>
                  <a:gd name="T4" fmla="*/ 2147483647 w 104"/>
                  <a:gd name="T5" fmla="*/ 2147483647 h 115"/>
                  <a:gd name="T6" fmla="*/ 2147483647 w 104"/>
                  <a:gd name="T7" fmla="*/ 0 h 115"/>
                  <a:gd name="T8" fmla="*/ 2147483647 w 104"/>
                  <a:gd name="T9" fmla="*/ 0 h 115"/>
                  <a:gd name="T10" fmla="*/ 2147483647 w 104"/>
                  <a:gd name="T11" fmla="*/ 2147483647 h 115"/>
                  <a:gd name="T12" fmla="*/ 2147483647 w 104"/>
                  <a:gd name="T13" fmla="*/ 2147483647 h 115"/>
                  <a:gd name="T14" fmla="*/ 2147483647 w 104"/>
                  <a:gd name="T15" fmla="*/ 2147483647 h 115"/>
                  <a:gd name="T16" fmla="*/ 2147483647 w 104"/>
                  <a:gd name="T17" fmla="*/ 2147483647 h 115"/>
                  <a:gd name="T18" fmla="*/ 2147483647 w 104"/>
                  <a:gd name="T19" fmla="*/ 2147483647 h 115"/>
                  <a:gd name="T20" fmla="*/ 2147483647 w 104"/>
                  <a:gd name="T21" fmla="*/ 2147483647 h 115"/>
                  <a:gd name="T22" fmla="*/ 0 w 104"/>
                  <a:gd name="T23" fmla="*/ 2147483647 h 11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4"/>
                  <a:gd name="T37" fmla="*/ 0 h 115"/>
                  <a:gd name="T38" fmla="*/ 104 w 104"/>
                  <a:gd name="T39" fmla="*/ 115 h 11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4" h="115">
                    <a:moveTo>
                      <a:pt x="0" y="6"/>
                    </a:moveTo>
                    <a:lnTo>
                      <a:pt x="0" y="106"/>
                    </a:lnTo>
                    <a:lnTo>
                      <a:pt x="104" y="115"/>
                    </a:lnTo>
                    <a:lnTo>
                      <a:pt x="104" y="0"/>
                    </a:lnTo>
                    <a:lnTo>
                      <a:pt x="100" y="0"/>
                    </a:lnTo>
                    <a:lnTo>
                      <a:pt x="89" y="1"/>
                    </a:lnTo>
                    <a:lnTo>
                      <a:pt x="72" y="3"/>
                    </a:lnTo>
                    <a:lnTo>
                      <a:pt x="54" y="4"/>
                    </a:lnTo>
                    <a:lnTo>
                      <a:pt x="35" y="6"/>
                    </a:lnTo>
                    <a:lnTo>
                      <a:pt x="18" y="7"/>
                    </a:lnTo>
                    <a:lnTo>
                      <a:pt x="6" y="7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1C26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69" name="Freeform 142"/>
              <p:cNvSpPr>
                <a:spLocks/>
              </p:cNvSpPr>
              <p:nvPr/>
            </p:nvSpPr>
            <p:spPr bwMode="auto">
              <a:xfrm>
                <a:off x="6661151" y="1938338"/>
                <a:ext cx="28575" cy="47625"/>
              </a:xfrm>
              <a:custGeom>
                <a:avLst/>
                <a:gdLst>
                  <a:gd name="T0" fmla="*/ 0 w 52"/>
                  <a:gd name="T1" fmla="*/ 0 h 90"/>
                  <a:gd name="T2" fmla="*/ 2147483647 w 52"/>
                  <a:gd name="T3" fmla="*/ 0 h 90"/>
                  <a:gd name="T4" fmla="*/ 2147483647 w 52"/>
                  <a:gd name="T5" fmla="*/ 2147483647 h 90"/>
                  <a:gd name="T6" fmla="*/ 2147483647 w 52"/>
                  <a:gd name="T7" fmla="*/ 2147483647 h 90"/>
                  <a:gd name="T8" fmla="*/ 0 w 52"/>
                  <a:gd name="T9" fmla="*/ 0 h 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90"/>
                  <a:gd name="T17" fmla="*/ 52 w 52"/>
                  <a:gd name="T18" fmla="*/ 90 h 9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90">
                    <a:moveTo>
                      <a:pt x="0" y="0"/>
                    </a:moveTo>
                    <a:lnTo>
                      <a:pt x="52" y="0"/>
                    </a:lnTo>
                    <a:lnTo>
                      <a:pt x="52" y="90"/>
                    </a:lnTo>
                    <a:lnTo>
                      <a:pt x="4" y="9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C26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70" name="Freeform 143"/>
              <p:cNvSpPr>
                <a:spLocks/>
              </p:cNvSpPr>
              <p:nvPr/>
            </p:nvSpPr>
            <p:spPr bwMode="auto">
              <a:xfrm>
                <a:off x="7048501" y="1454150"/>
                <a:ext cx="430213" cy="95250"/>
              </a:xfrm>
              <a:custGeom>
                <a:avLst/>
                <a:gdLst>
                  <a:gd name="T0" fmla="*/ 0 w 812"/>
                  <a:gd name="T1" fmla="*/ 0 h 180"/>
                  <a:gd name="T2" fmla="*/ 2147483647 w 812"/>
                  <a:gd name="T3" fmla="*/ 2147483647 h 180"/>
                  <a:gd name="T4" fmla="*/ 2147483647 w 812"/>
                  <a:gd name="T5" fmla="*/ 2147483647 h 180"/>
                  <a:gd name="T6" fmla="*/ 0 w 812"/>
                  <a:gd name="T7" fmla="*/ 2147483647 h 180"/>
                  <a:gd name="T8" fmla="*/ 0 w 812"/>
                  <a:gd name="T9" fmla="*/ 0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2"/>
                  <a:gd name="T16" fmla="*/ 0 h 180"/>
                  <a:gd name="T17" fmla="*/ 812 w 812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2" h="180">
                    <a:moveTo>
                      <a:pt x="0" y="0"/>
                    </a:moveTo>
                    <a:lnTo>
                      <a:pt x="812" y="147"/>
                    </a:lnTo>
                    <a:lnTo>
                      <a:pt x="812" y="180"/>
                    </a:lnTo>
                    <a:lnTo>
                      <a:pt x="0" y="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71" name="Freeform 144"/>
              <p:cNvSpPr>
                <a:spLocks/>
              </p:cNvSpPr>
              <p:nvPr/>
            </p:nvSpPr>
            <p:spPr bwMode="auto">
              <a:xfrm>
                <a:off x="7123113" y="1352550"/>
                <a:ext cx="293688" cy="134938"/>
              </a:xfrm>
              <a:custGeom>
                <a:avLst/>
                <a:gdLst>
                  <a:gd name="T0" fmla="*/ 2147483647 w 554"/>
                  <a:gd name="T1" fmla="*/ 0 h 255"/>
                  <a:gd name="T2" fmla="*/ 0 w 554"/>
                  <a:gd name="T3" fmla="*/ 2147483647 h 255"/>
                  <a:gd name="T4" fmla="*/ 2147483647 w 554"/>
                  <a:gd name="T5" fmla="*/ 2147483647 h 255"/>
                  <a:gd name="T6" fmla="*/ 2147483647 w 554"/>
                  <a:gd name="T7" fmla="*/ 2147483647 h 255"/>
                  <a:gd name="T8" fmla="*/ 2147483647 w 554"/>
                  <a:gd name="T9" fmla="*/ 0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54"/>
                  <a:gd name="T16" fmla="*/ 0 h 255"/>
                  <a:gd name="T17" fmla="*/ 554 w 554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54" h="255">
                    <a:moveTo>
                      <a:pt x="58" y="0"/>
                    </a:moveTo>
                    <a:lnTo>
                      <a:pt x="0" y="86"/>
                    </a:lnTo>
                    <a:lnTo>
                      <a:pt x="554" y="255"/>
                    </a:lnTo>
                    <a:lnTo>
                      <a:pt x="519" y="187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4" name="Letter"/>
            <p:cNvSpPr>
              <a:spLocks noChangeAspect="1" noEditPoints="1" noChangeArrowheads="1"/>
            </p:cNvSpPr>
            <p:nvPr/>
          </p:nvSpPr>
          <p:spPr bwMode="auto">
            <a:xfrm>
              <a:off x="6302375" y="2514600"/>
              <a:ext cx="679450" cy="339725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5304 w 21600"/>
                <a:gd name="T17" fmla="*/ 9216 h 21600"/>
                <a:gd name="T18" fmla="*/ 17504 w 21600"/>
                <a:gd name="T19" fmla="*/ 1837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14" y="0"/>
                  </a:moveTo>
                  <a:lnTo>
                    <a:pt x="21600" y="0"/>
                  </a:lnTo>
                  <a:lnTo>
                    <a:pt x="21600" y="21628"/>
                  </a:lnTo>
                  <a:lnTo>
                    <a:pt x="14" y="21628"/>
                  </a:lnTo>
                  <a:lnTo>
                    <a:pt x="14" y="0"/>
                  </a:lnTo>
                  <a:close/>
                </a:path>
                <a:path w="21600" h="21600" extrusionOk="0">
                  <a:moveTo>
                    <a:pt x="18476" y="2035"/>
                  </a:moveTo>
                  <a:lnTo>
                    <a:pt x="20539" y="2035"/>
                  </a:lnTo>
                  <a:lnTo>
                    <a:pt x="20539" y="6559"/>
                  </a:lnTo>
                  <a:lnTo>
                    <a:pt x="18476" y="6559"/>
                  </a:lnTo>
                  <a:lnTo>
                    <a:pt x="18476" y="2035"/>
                  </a:lnTo>
                  <a:close/>
                </a:path>
                <a:path w="21600" h="21600" extrusionOk="0">
                  <a:moveTo>
                    <a:pt x="884" y="2092"/>
                  </a:moveTo>
                  <a:lnTo>
                    <a:pt x="7425" y="2092"/>
                  </a:lnTo>
                  <a:lnTo>
                    <a:pt x="7425" y="2770"/>
                  </a:lnTo>
                  <a:lnTo>
                    <a:pt x="884" y="2770"/>
                  </a:lnTo>
                  <a:lnTo>
                    <a:pt x="884" y="2092"/>
                  </a:lnTo>
                  <a:close/>
                </a:path>
                <a:path w="21600" h="21600" extrusionOk="0">
                  <a:moveTo>
                    <a:pt x="884" y="3109"/>
                  </a:moveTo>
                  <a:lnTo>
                    <a:pt x="7425" y="3109"/>
                  </a:lnTo>
                  <a:lnTo>
                    <a:pt x="7425" y="3788"/>
                  </a:lnTo>
                  <a:lnTo>
                    <a:pt x="884" y="3788"/>
                  </a:lnTo>
                  <a:lnTo>
                    <a:pt x="884" y="3109"/>
                  </a:lnTo>
                  <a:close/>
                </a:path>
                <a:path w="21600" h="21600" extrusionOk="0">
                  <a:moveTo>
                    <a:pt x="884" y="4127"/>
                  </a:moveTo>
                  <a:lnTo>
                    <a:pt x="7425" y="4127"/>
                  </a:lnTo>
                  <a:lnTo>
                    <a:pt x="7425" y="4806"/>
                  </a:lnTo>
                  <a:lnTo>
                    <a:pt x="884" y="4806"/>
                  </a:lnTo>
                  <a:lnTo>
                    <a:pt x="884" y="4127"/>
                  </a:lnTo>
                  <a:close/>
                </a:path>
                <a:path w="21600" h="21600" extrusionOk="0">
                  <a:moveTo>
                    <a:pt x="5127" y="5145"/>
                  </a:moveTo>
                  <a:lnTo>
                    <a:pt x="7425" y="5145"/>
                  </a:lnTo>
                  <a:lnTo>
                    <a:pt x="7425" y="5824"/>
                  </a:lnTo>
                  <a:lnTo>
                    <a:pt x="5127" y="5824"/>
                  </a:lnTo>
                  <a:lnTo>
                    <a:pt x="5127" y="51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26640" name="Group 167"/>
            <p:cNvGrpSpPr>
              <a:grpSpLocks/>
            </p:cNvGrpSpPr>
            <p:nvPr/>
          </p:nvGrpSpPr>
          <p:grpSpPr bwMode="auto">
            <a:xfrm rot="1697720">
              <a:off x="2908300" y="2903538"/>
              <a:ext cx="3203575" cy="153987"/>
              <a:chOff x="3088044" y="1515385"/>
              <a:chExt cx="2827338" cy="153988"/>
            </a:xfrm>
          </p:grpSpPr>
          <p:cxnSp>
            <p:nvCxnSpPr>
              <p:cNvPr id="169" name="Straight Arrow Connector 168"/>
              <p:cNvCxnSpPr/>
              <p:nvPr/>
            </p:nvCxnSpPr>
            <p:spPr>
              <a:xfrm>
                <a:off x="3083496" y="1515031"/>
                <a:ext cx="2827338" cy="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Arrow Connector 169"/>
              <p:cNvCxnSpPr/>
              <p:nvPr/>
            </p:nvCxnSpPr>
            <p:spPr>
              <a:xfrm flipH="1">
                <a:off x="3087564" y="1667602"/>
                <a:ext cx="2827338" cy="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Letter"/>
            <p:cNvSpPr>
              <a:spLocks noChangeAspect="1" noEditPoints="1" noChangeArrowheads="1"/>
            </p:cNvSpPr>
            <p:nvPr/>
          </p:nvSpPr>
          <p:spPr bwMode="auto">
            <a:xfrm>
              <a:off x="3490913" y="2514600"/>
              <a:ext cx="681037" cy="339725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5304 w 21600"/>
                <a:gd name="T17" fmla="*/ 9216 h 21600"/>
                <a:gd name="T18" fmla="*/ 17504 w 21600"/>
                <a:gd name="T19" fmla="*/ 1837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14" y="0"/>
                  </a:moveTo>
                  <a:lnTo>
                    <a:pt x="21600" y="0"/>
                  </a:lnTo>
                  <a:lnTo>
                    <a:pt x="21600" y="21628"/>
                  </a:lnTo>
                  <a:lnTo>
                    <a:pt x="14" y="21628"/>
                  </a:lnTo>
                  <a:lnTo>
                    <a:pt x="14" y="0"/>
                  </a:lnTo>
                  <a:close/>
                </a:path>
                <a:path w="21600" h="21600" extrusionOk="0">
                  <a:moveTo>
                    <a:pt x="18476" y="2035"/>
                  </a:moveTo>
                  <a:lnTo>
                    <a:pt x="20539" y="2035"/>
                  </a:lnTo>
                  <a:lnTo>
                    <a:pt x="20539" y="6559"/>
                  </a:lnTo>
                  <a:lnTo>
                    <a:pt x="18476" y="6559"/>
                  </a:lnTo>
                  <a:lnTo>
                    <a:pt x="18476" y="2035"/>
                  </a:lnTo>
                  <a:close/>
                </a:path>
                <a:path w="21600" h="21600" extrusionOk="0">
                  <a:moveTo>
                    <a:pt x="884" y="2092"/>
                  </a:moveTo>
                  <a:lnTo>
                    <a:pt x="7425" y="2092"/>
                  </a:lnTo>
                  <a:lnTo>
                    <a:pt x="7425" y="2770"/>
                  </a:lnTo>
                  <a:lnTo>
                    <a:pt x="884" y="2770"/>
                  </a:lnTo>
                  <a:lnTo>
                    <a:pt x="884" y="2092"/>
                  </a:lnTo>
                  <a:close/>
                </a:path>
                <a:path w="21600" h="21600" extrusionOk="0">
                  <a:moveTo>
                    <a:pt x="884" y="3109"/>
                  </a:moveTo>
                  <a:lnTo>
                    <a:pt x="7425" y="3109"/>
                  </a:lnTo>
                  <a:lnTo>
                    <a:pt x="7425" y="3788"/>
                  </a:lnTo>
                  <a:lnTo>
                    <a:pt x="884" y="3788"/>
                  </a:lnTo>
                  <a:lnTo>
                    <a:pt x="884" y="3109"/>
                  </a:lnTo>
                  <a:close/>
                </a:path>
                <a:path w="21600" h="21600" extrusionOk="0">
                  <a:moveTo>
                    <a:pt x="884" y="4127"/>
                  </a:moveTo>
                  <a:lnTo>
                    <a:pt x="7425" y="4127"/>
                  </a:lnTo>
                  <a:lnTo>
                    <a:pt x="7425" y="4806"/>
                  </a:lnTo>
                  <a:lnTo>
                    <a:pt x="884" y="4806"/>
                  </a:lnTo>
                  <a:lnTo>
                    <a:pt x="884" y="4127"/>
                  </a:lnTo>
                  <a:close/>
                </a:path>
                <a:path w="21600" h="21600" extrusionOk="0">
                  <a:moveTo>
                    <a:pt x="5127" y="5145"/>
                  </a:moveTo>
                  <a:lnTo>
                    <a:pt x="7425" y="5145"/>
                  </a:lnTo>
                  <a:lnTo>
                    <a:pt x="7425" y="5824"/>
                  </a:lnTo>
                  <a:lnTo>
                    <a:pt x="5127" y="5824"/>
                  </a:lnTo>
                  <a:lnTo>
                    <a:pt x="5127" y="51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26642" name="Group 170"/>
            <p:cNvGrpSpPr>
              <a:grpSpLocks/>
            </p:cNvGrpSpPr>
            <p:nvPr/>
          </p:nvGrpSpPr>
          <p:grpSpPr bwMode="auto">
            <a:xfrm rot="-1572093">
              <a:off x="2781300" y="2865438"/>
              <a:ext cx="3203575" cy="153987"/>
              <a:chOff x="3088044" y="1515385"/>
              <a:chExt cx="2827338" cy="153988"/>
            </a:xfrm>
          </p:grpSpPr>
          <p:cxnSp>
            <p:nvCxnSpPr>
              <p:cNvPr id="172" name="Straight Arrow Connector 171"/>
              <p:cNvCxnSpPr/>
              <p:nvPr/>
            </p:nvCxnSpPr>
            <p:spPr>
              <a:xfrm>
                <a:off x="3087607" y="1513492"/>
                <a:ext cx="2827338" cy="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Arrow Connector 172"/>
              <p:cNvCxnSpPr/>
              <p:nvPr/>
            </p:nvCxnSpPr>
            <p:spPr>
              <a:xfrm flipH="1">
                <a:off x="3087843" y="1667554"/>
                <a:ext cx="2827338" cy="1588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4" name="Letter"/>
            <p:cNvSpPr>
              <a:spLocks noChangeAspect="1" noEditPoints="1" noChangeArrowheads="1"/>
            </p:cNvSpPr>
            <p:nvPr/>
          </p:nvSpPr>
          <p:spPr bwMode="auto">
            <a:xfrm>
              <a:off x="4799013" y="2514600"/>
              <a:ext cx="679450" cy="339725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5304 w 21600"/>
                <a:gd name="T17" fmla="*/ 9216 h 21600"/>
                <a:gd name="T18" fmla="*/ 17504 w 21600"/>
                <a:gd name="T19" fmla="*/ 1837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14" y="0"/>
                  </a:moveTo>
                  <a:lnTo>
                    <a:pt x="21600" y="0"/>
                  </a:lnTo>
                  <a:lnTo>
                    <a:pt x="21600" y="21628"/>
                  </a:lnTo>
                  <a:lnTo>
                    <a:pt x="14" y="21628"/>
                  </a:lnTo>
                  <a:lnTo>
                    <a:pt x="14" y="0"/>
                  </a:lnTo>
                  <a:close/>
                </a:path>
                <a:path w="21600" h="21600" extrusionOk="0">
                  <a:moveTo>
                    <a:pt x="18476" y="2035"/>
                  </a:moveTo>
                  <a:lnTo>
                    <a:pt x="20539" y="2035"/>
                  </a:lnTo>
                  <a:lnTo>
                    <a:pt x="20539" y="6559"/>
                  </a:lnTo>
                  <a:lnTo>
                    <a:pt x="18476" y="6559"/>
                  </a:lnTo>
                  <a:lnTo>
                    <a:pt x="18476" y="2035"/>
                  </a:lnTo>
                  <a:close/>
                </a:path>
                <a:path w="21600" h="21600" extrusionOk="0">
                  <a:moveTo>
                    <a:pt x="884" y="2092"/>
                  </a:moveTo>
                  <a:lnTo>
                    <a:pt x="7425" y="2092"/>
                  </a:lnTo>
                  <a:lnTo>
                    <a:pt x="7425" y="2770"/>
                  </a:lnTo>
                  <a:lnTo>
                    <a:pt x="884" y="2770"/>
                  </a:lnTo>
                  <a:lnTo>
                    <a:pt x="884" y="2092"/>
                  </a:lnTo>
                  <a:close/>
                </a:path>
                <a:path w="21600" h="21600" extrusionOk="0">
                  <a:moveTo>
                    <a:pt x="884" y="3109"/>
                  </a:moveTo>
                  <a:lnTo>
                    <a:pt x="7425" y="3109"/>
                  </a:lnTo>
                  <a:lnTo>
                    <a:pt x="7425" y="3788"/>
                  </a:lnTo>
                  <a:lnTo>
                    <a:pt x="884" y="3788"/>
                  </a:lnTo>
                  <a:lnTo>
                    <a:pt x="884" y="3109"/>
                  </a:lnTo>
                  <a:close/>
                </a:path>
                <a:path w="21600" h="21600" extrusionOk="0">
                  <a:moveTo>
                    <a:pt x="884" y="4127"/>
                  </a:moveTo>
                  <a:lnTo>
                    <a:pt x="7425" y="4127"/>
                  </a:lnTo>
                  <a:lnTo>
                    <a:pt x="7425" y="4806"/>
                  </a:lnTo>
                  <a:lnTo>
                    <a:pt x="884" y="4806"/>
                  </a:lnTo>
                  <a:lnTo>
                    <a:pt x="884" y="4127"/>
                  </a:lnTo>
                  <a:close/>
                </a:path>
                <a:path w="21600" h="21600" extrusionOk="0">
                  <a:moveTo>
                    <a:pt x="5127" y="5145"/>
                  </a:moveTo>
                  <a:lnTo>
                    <a:pt x="7425" y="5145"/>
                  </a:lnTo>
                  <a:lnTo>
                    <a:pt x="7425" y="5824"/>
                  </a:lnTo>
                  <a:lnTo>
                    <a:pt x="5127" y="5824"/>
                  </a:lnTo>
                  <a:lnTo>
                    <a:pt x="5127" y="51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75" name="TextBox 174"/>
          <p:cNvSpPr txBox="1"/>
          <p:nvPr/>
        </p:nvSpPr>
        <p:spPr>
          <a:xfrm>
            <a:off x="1152525" y="4749800"/>
            <a:ext cx="6815138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GB" sz="2400" dirty="0">
                <a:latin typeface="+mn-lt"/>
              </a:rPr>
              <a:t> Messages are FIFO between each pair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400" dirty="0">
                <a:latin typeface="+mn-lt"/>
              </a:rPr>
              <a:t> The network does not block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400" dirty="0">
                <a:latin typeface="+mn-lt"/>
              </a:rPr>
              <a:t> How do we ensure that the collaboration “works”?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7"/>
          <p:cNvSpPr>
            <a:spLocks noGrp="1"/>
          </p:cNvSpPr>
          <p:nvPr>
            <p:ph type="title"/>
          </p:nvPr>
        </p:nvSpPr>
        <p:spPr>
          <a:xfrm>
            <a:off x="722313" y="2663825"/>
            <a:ext cx="7772400" cy="1362075"/>
          </a:xfrm>
        </p:spPr>
        <p:txBody>
          <a:bodyPr/>
          <a:lstStyle/>
          <a:p>
            <a:pPr algn="ctr" eaLnBrk="1" hangingPunct="1"/>
            <a:r>
              <a:rPr lang="en-GB" sz="4400" i="1" cap="none" dirty="0" smtClean="0"/>
              <a:t>Background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1: Design the Choreography</a:t>
            </a:r>
          </a:p>
        </p:txBody>
      </p:sp>
      <p:grpSp>
        <p:nvGrpSpPr>
          <p:cNvPr id="2" name="Group 365"/>
          <p:cNvGrpSpPr>
            <a:grpSpLocks/>
          </p:cNvGrpSpPr>
          <p:nvPr/>
        </p:nvGrpSpPr>
        <p:grpSpPr bwMode="auto">
          <a:xfrm>
            <a:off x="2184400" y="2868613"/>
            <a:ext cx="5035550" cy="1935162"/>
            <a:chOff x="1801813" y="1448989"/>
            <a:chExt cx="5035712" cy="1935450"/>
          </a:xfrm>
        </p:grpSpPr>
        <p:sp>
          <p:nvSpPr>
            <p:cNvPr id="318" name="Rounded Rectangle 317"/>
            <p:cNvSpPr/>
            <p:nvPr/>
          </p:nvSpPr>
          <p:spPr>
            <a:xfrm>
              <a:off x="1801813" y="1639517"/>
              <a:ext cx="1062072" cy="71130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>
                  <a:solidFill>
                    <a:srgbClr val="FF0000"/>
                  </a:solidFill>
                </a:rPr>
                <a:t>P</a:t>
              </a:r>
            </a:p>
          </p:txBody>
        </p:sp>
        <p:sp>
          <p:nvSpPr>
            <p:cNvPr id="319" name="Rounded Rectangle 318"/>
            <p:cNvSpPr/>
            <p:nvPr/>
          </p:nvSpPr>
          <p:spPr>
            <a:xfrm>
              <a:off x="4745133" y="1639517"/>
              <a:ext cx="1062072" cy="71130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>
                  <a:solidFill>
                    <a:srgbClr val="00B050"/>
                  </a:solidFill>
                </a:rPr>
                <a:t>Q</a:t>
              </a:r>
            </a:p>
          </p:txBody>
        </p:sp>
        <p:sp>
          <p:nvSpPr>
            <p:cNvPr id="320" name="Rounded Rectangle 319"/>
            <p:cNvSpPr/>
            <p:nvPr/>
          </p:nvSpPr>
          <p:spPr>
            <a:xfrm>
              <a:off x="3329037" y="2671546"/>
              <a:ext cx="1062072" cy="712893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>
                  <a:solidFill>
                    <a:srgbClr val="0070C0"/>
                  </a:solidFill>
                </a:rPr>
                <a:t>R</a:t>
              </a:r>
            </a:p>
          </p:txBody>
        </p:sp>
        <p:grpSp>
          <p:nvGrpSpPr>
            <p:cNvPr id="27681" name="Group 163"/>
            <p:cNvGrpSpPr>
              <a:grpSpLocks/>
            </p:cNvGrpSpPr>
            <p:nvPr/>
          </p:nvGrpSpPr>
          <p:grpSpPr bwMode="auto">
            <a:xfrm>
              <a:off x="3032125" y="1910654"/>
              <a:ext cx="1567063" cy="153987"/>
              <a:chOff x="3088044" y="1515385"/>
              <a:chExt cx="2827338" cy="153988"/>
            </a:xfrm>
          </p:grpSpPr>
          <p:cxnSp>
            <p:nvCxnSpPr>
              <p:cNvPr id="322" name="Straight Arrow Connector 321"/>
              <p:cNvCxnSpPr/>
              <p:nvPr/>
            </p:nvCxnSpPr>
            <p:spPr>
              <a:xfrm>
                <a:off x="3088118" y="1515751"/>
                <a:ext cx="2827066" cy="1588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3" name="Straight Arrow Connector 322"/>
              <p:cNvCxnSpPr/>
              <p:nvPr/>
            </p:nvCxnSpPr>
            <p:spPr>
              <a:xfrm flipH="1">
                <a:off x="3088118" y="1668175"/>
                <a:ext cx="2827066" cy="1588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6" name="Straight Arrow Connector 325"/>
            <p:cNvCxnSpPr/>
            <p:nvPr/>
          </p:nvCxnSpPr>
          <p:spPr bwMode="auto">
            <a:xfrm rot="19417190" flipH="1">
              <a:off x="4338720" y="2801740"/>
              <a:ext cx="1208127" cy="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683" name="Group 163"/>
            <p:cNvGrpSpPr>
              <a:grpSpLocks/>
            </p:cNvGrpSpPr>
            <p:nvPr/>
          </p:nvGrpSpPr>
          <p:grpSpPr bwMode="auto">
            <a:xfrm rot="2182810" flipH="1">
              <a:off x="2141153" y="2746441"/>
              <a:ext cx="1207763" cy="153987"/>
              <a:chOff x="3088044" y="1515385"/>
              <a:chExt cx="2827338" cy="153988"/>
            </a:xfrm>
          </p:grpSpPr>
          <p:cxnSp>
            <p:nvCxnSpPr>
              <p:cNvPr id="328" name="Straight Arrow Connector 327"/>
              <p:cNvCxnSpPr/>
              <p:nvPr/>
            </p:nvCxnSpPr>
            <p:spPr>
              <a:xfrm>
                <a:off x="3096388" y="1508418"/>
                <a:ext cx="2835621" cy="1588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9" name="Straight Arrow Connector 328"/>
              <p:cNvCxnSpPr/>
              <p:nvPr/>
            </p:nvCxnSpPr>
            <p:spPr>
              <a:xfrm flipH="1">
                <a:off x="3096475" y="1661470"/>
                <a:ext cx="2843056" cy="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0" name="TextBox 329"/>
            <p:cNvSpPr txBox="1"/>
            <p:nvPr/>
          </p:nvSpPr>
          <p:spPr>
            <a:xfrm>
              <a:off x="3179807" y="1448989"/>
              <a:ext cx="1241465" cy="4620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2400" dirty="0">
                  <a:latin typeface="+mn-lt"/>
                </a:rPr>
                <a:t>m1 , m6 </a:t>
              </a:r>
            </a:p>
          </p:txBody>
        </p:sp>
        <p:sp>
          <p:nvSpPr>
            <p:cNvPr id="331" name="TextBox 330"/>
            <p:cNvSpPr txBox="1"/>
            <p:nvPr/>
          </p:nvSpPr>
          <p:spPr>
            <a:xfrm>
              <a:off x="3209971" y="2023750"/>
              <a:ext cx="1241465" cy="4620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2400" dirty="0">
                  <a:latin typeface="+mn-lt"/>
                </a:rPr>
                <a:t>m2 </a:t>
              </a:r>
            </a:p>
          </p:txBody>
        </p:sp>
        <p:sp>
          <p:nvSpPr>
            <p:cNvPr id="332" name="TextBox 331"/>
            <p:cNvSpPr txBox="1"/>
            <p:nvPr/>
          </p:nvSpPr>
          <p:spPr>
            <a:xfrm>
              <a:off x="4781647" y="2641378"/>
              <a:ext cx="2055878" cy="46044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2400" dirty="0">
                  <a:latin typeface="+mn-lt"/>
                </a:rPr>
                <a:t>m3 , m7 , m8 </a:t>
              </a:r>
            </a:p>
          </p:txBody>
        </p:sp>
        <p:sp>
          <p:nvSpPr>
            <p:cNvPr id="333" name="TextBox 332"/>
            <p:cNvSpPr txBox="1"/>
            <p:nvPr/>
          </p:nvSpPr>
          <p:spPr>
            <a:xfrm>
              <a:off x="1819277" y="2736643"/>
              <a:ext cx="1241465" cy="4620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2400" dirty="0">
                  <a:latin typeface="+mn-lt"/>
                </a:rPr>
                <a:t>m5 </a:t>
              </a:r>
            </a:p>
          </p:txBody>
        </p:sp>
        <p:sp>
          <p:nvSpPr>
            <p:cNvPr id="334" name="TextBox 333"/>
            <p:cNvSpPr txBox="1"/>
            <p:nvPr/>
          </p:nvSpPr>
          <p:spPr>
            <a:xfrm>
              <a:off x="2313004" y="2342884"/>
              <a:ext cx="1241465" cy="4620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2400" dirty="0">
                  <a:latin typeface="+mn-lt"/>
                </a:rPr>
                <a:t>m4 </a:t>
              </a:r>
            </a:p>
          </p:txBody>
        </p:sp>
      </p:grpSp>
      <p:grpSp>
        <p:nvGrpSpPr>
          <p:cNvPr id="5" name="Group 364"/>
          <p:cNvGrpSpPr>
            <a:grpSpLocks noChangeAspect="1"/>
          </p:cNvGrpSpPr>
          <p:nvPr/>
        </p:nvGrpSpPr>
        <p:grpSpPr bwMode="auto">
          <a:xfrm>
            <a:off x="2903538" y="2674938"/>
            <a:ext cx="5165725" cy="3662362"/>
            <a:chOff x="1592264" y="3887023"/>
            <a:chExt cx="2582861" cy="1831145"/>
          </a:xfrm>
        </p:grpSpPr>
        <p:sp>
          <p:nvSpPr>
            <p:cNvPr id="338" name="Oval 27"/>
            <p:cNvSpPr>
              <a:spLocks noChangeAspect="1" noChangeArrowheads="1"/>
            </p:cNvSpPr>
            <p:nvPr/>
          </p:nvSpPr>
          <p:spPr bwMode="auto">
            <a:xfrm>
              <a:off x="3492500" y="4937927"/>
              <a:ext cx="269875" cy="233358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GB" sz="2000">
                <a:latin typeface="+mn-lt"/>
              </a:endParaRPr>
            </a:p>
          </p:txBody>
        </p:sp>
        <p:sp>
          <p:nvSpPr>
            <p:cNvPr id="363" name="Oval 130"/>
            <p:cNvSpPr>
              <a:spLocks noChangeAspect="1" noChangeArrowheads="1"/>
            </p:cNvSpPr>
            <p:nvPr/>
          </p:nvSpPr>
          <p:spPr bwMode="auto">
            <a:xfrm>
              <a:off x="3503613" y="4123556"/>
              <a:ext cx="215900" cy="2158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2000">
                <a:latin typeface="+mn-lt"/>
              </a:endParaRPr>
            </a:p>
          </p:txBody>
        </p:sp>
        <p:sp>
          <p:nvSpPr>
            <p:cNvPr id="364" name="Line 23"/>
            <p:cNvSpPr>
              <a:spLocks noChangeAspect="1" noChangeShapeType="1"/>
            </p:cNvSpPr>
            <p:nvPr/>
          </p:nvSpPr>
          <p:spPr bwMode="auto">
            <a:xfrm rot="6720000">
              <a:off x="3685382" y="4283097"/>
              <a:ext cx="365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US" sz="2000">
                <a:latin typeface="+mn-lt"/>
              </a:endParaRPr>
            </a:p>
          </p:txBody>
        </p:sp>
        <p:sp>
          <p:nvSpPr>
            <p:cNvPr id="340" name="Line 23"/>
            <p:cNvSpPr>
              <a:spLocks noChangeShapeType="1"/>
            </p:cNvSpPr>
            <p:nvPr/>
          </p:nvSpPr>
          <p:spPr bwMode="auto">
            <a:xfrm rot="5400000">
              <a:off x="3409955" y="4722032"/>
              <a:ext cx="4317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US" sz="2000">
                <a:latin typeface="+mn-lt"/>
              </a:endParaRPr>
            </a:p>
          </p:txBody>
        </p:sp>
        <p:sp>
          <p:nvSpPr>
            <p:cNvPr id="341" name="Line 23"/>
            <p:cNvSpPr>
              <a:spLocks noChangeShapeType="1"/>
            </p:cNvSpPr>
            <p:nvPr/>
          </p:nvSpPr>
          <p:spPr bwMode="auto">
            <a:xfrm>
              <a:off x="3167857" y="4390251"/>
              <a:ext cx="3238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US" sz="2000">
                <a:latin typeface="+mn-lt"/>
              </a:endParaRPr>
            </a:p>
          </p:txBody>
        </p:sp>
        <p:sp>
          <p:nvSpPr>
            <p:cNvPr id="342" name="Oval 27"/>
            <p:cNvSpPr>
              <a:spLocks noChangeAspect="1" noChangeArrowheads="1"/>
            </p:cNvSpPr>
            <p:nvPr/>
          </p:nvSpPr>
          <p:spPr bwMode="auto">
            <a:xfrm>
              <a:off x="3494088" y="4275953"/>
              <a:ext cx="269875" cy="233358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GB" sz="2000">
                <a:latin typeface="+mn-lt"/>
              </a:endParaRPr>
            </a:p>
          </p:txBody>
        </p:sp>
        <p:sp>
          <p:nvSpPr>
            <p:cNvPr id="343" name="Oval 22"/>
            <p:cNvSpPr>
              <a:spLocks noChangeArrowheads="1"/>
            </p:cNvSpPr>
            <p:nvPr/>
          </p:nvSpPr>
          <p:spPr bwMode="auto">
            <a:xfrm>
              <a:off x="1604964" y="4987139"/>
              <a:ext cx="136525" cy="13493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GB" sz="2000">
                <a:latin typeface="+mn-lt"/>
              </a:endParaRPr>
            </a:p>
          </p:txBody>
        </p:sp>
        <p:sp>
          <p:nvSpPr>
            <p:cNvPr id="344" name="Line 23"/>
            <p:cNvSpPr>
              <a:spLocks noChangeShapeType="1"/>
            </p:cNvSpPr>
            <p:nvPr/>
          </p:nvSpPr>
          <p:spPr bwMode="auto">
            <a:xfrm>
              <a:off x="1715295" y="5055400"/>
              <a:ext cx="40401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US" sz="2000">
                <a:latin typeface="+mn-lt"/>
              </a:endParaRPr>
            </a:p>
          </p:txBody>
        </p:sp>
        <p:sp>
          <p:nvSpPr>
            <p:cNvPr id="345" name="Line 23"/>
            <p:cNvSpPr>
              <a:spLocks noChangeShapeType="1"/>
            </p:cNvSpPr>
            <p:nvPr/>
          </p:nvSpPr>
          <p:spPr bwMode="auto">
            <a:xfrm>
              <a:off x="2340770" y="5055400"/>
              <a:ext cx="5230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US" sz="2000">
                <a:latin typeface="+mn-lt"/>
              </a:endParaRPr>
            </a:p>
          </p:txBody>
        </p:sp>
        <p:sp>
          <p:nvSpPr>
            <p:cNvPr id="346" name="Oval 27"/>
            <p:cNvSpPr>
              <a:spLocks noChangeAspect="1" noChangeArrowheads="1"/>
            </p:cNvSpPr>
            <p:nvPr/>
          </p:nvSpPr>
          <p:spPr bwMode="auto">
            <a:xfrm>
              <a:off x="2125664" y="5484810"/>
              <a:ext cx="269875" cy="233358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GB" sz="2000">
                <a:latin typeface="+mn-lt"/>
              </a:endParaRPr>
            </a:p>
          </p:txBody>
        </p:sp>
        <p:sp>
          <p:nvSpPr>
            <p:cNvPr id="347" name="Line 23"/>
            <p:cNvSpPr>
              <a:spLocks noChangeShapeType="1"/>
            </p:cNvSpPr>
            <p:nvPr/>
          </p:nvSpPr>
          <p:spPr bwMode="auto">
            <a:xfrm rot="5400000">
              <a:off x="2029228" y="5253437"/>
              <a:ext cx="4627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US" sz="2000">
                <a:latin typeface="+mn-lt"/>
              </a:endParaRPr>
            </a:p>
          </p:txBody>
        </p:sp>
        <p:sp>
          <p:nvSpPr>
            <p:cNvPr id="348" name="Oval 27"/>
            <p:cNvSpPr>
              <a:spLocks noChangeAspect="1" noChangeArrowheads="1"/>
            </p:cNvSpPr>
            <p:nvPr/>
          </p:nvSpPr>
          <p:spPr bwMode="auto">
            <a:xfrm>
              <a:off x="2125664" y="4937927"/>
              <a:ext cx="269875" cy="233358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GB" sz="2000">
                <a:latin typeface="+mn-lt"/>
              </a:endParaRPr>
            </a:p>
          </p:txBody>
        </p:sp>
        <p:sp>
          <p:nvSpPr>
            <p:cNvPr id="349" name="Line 23"/>
            <p:cNvSpPr>
              <a:spLocks noChangeShapeType="1"/>
            </p:cNvSpPr>
            <p:nvPr/>
          </p:nvSpPr>
          <p:spPr bwMode="auto">
            <a:xfrm rot="16200000" flipV="1">
              <a:off x="2705899" y="4737906"/>
              <a:ext cx="5127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US" sz="2000">
                <a:latin typeface="+mn-lt"/>
              </a:endParaRPr>
            </a:p>
          </p:txBody>
        </p:sp>
        <p:sp>
          <p:nvSpPr>
            <p:cNvPr id="350" name="Line 23"/>
            <p:cNvSpPr>
              <a:spLocks noChangeShapeType="1"/>
            </p:cNvSpPr>
            <p:nvPr/>
          </p:nvSpPr>
          <p:spPr bwMode="auto">
            <a:xfrm rot="5400000">
              <a:off x="2830518" y="4701394"/>
              <a:ext cx="48576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US" sz="2000">
                <a:latin typeface="+mn-lt"/>
              </a:endParaRPr>
            </a:p>
          </p:txBody>
        </p:sp>
        <p:sp>
          <p:nvSpPr>
            <p:cNvPr id="351" name="Oval 27"/>
            <p:cNvSpPr>
              <a:spLocks noChangeAspect="1" noChangeArrowheads="1"/>
            </p:cNvSpPr>
            <p:nvPr/>
          </p:nvSpPr>
          <p:spPr bwMode="auto">
            <a:xfrm>
              <a:off x="2909888" y="4268016"/>
              <a:ext cx="269875" cy="233358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GB" sz="2000">
                <a:latin typeface="+mn-lt"/>
              </a:endParaRPr>
            </a:p>
          </p:txBody>
        </p:sp>
        <p:sp>
          <p:nvSpPr>
            <p:cNvPr id="352" name="Oval 27"/>
            <p:cNvSpPr>
              <a:spLocks noChangeAspect="1" noChangeArrowheads="1"/>
            </p:cNvSpPr>
            <p:nvPr/>
          </p:nvSpPr>
          <p:spPr bwMode="auto">
            <a:xfrm>
              <a:off x="2876551" y="4937927"/>
              <a:ext cx="269875" cy="233358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GB" sz="2000">
                <a:latin typeface="+mn-lt"/>
              </a:endParaRPr>
            </a:p>
          </p:txBody>
        </p:sp>
        <p:sp>
          <p:nvSpPr>
            <p:cNvPr id="353" name="TextBox 122"/>
            <p:cNvSpPr txBox="1">
              <a:spLocks noChangeArrowheads="1"/>
            </p:cNvSpPr>
            <p:nvPr/>
          </p:nvSpPr>
          <p:spPr bwMode="auto">
            <a:xfrm>
              <a:off x="1592264" y="5108580"/>
              <a:ext cx="576262" cy="200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2000" dirty="0">
                  <a:latin typeface="+mn-lt"/>
                </a:rPr>
                <a:t>&gt;</a:t>
              </a:r>
              <a:r>
                <a:rPr lang="en-GB" sz="2000" dirty="0" err="1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2000" dirty="0" err="1">
                  <a:latin typeface="+mn-lt"/>
                </a:rPr>
                <a:t>:m1</a:t>
              </a:r>
              <a:endParaRPr lang="en-GB" sz="2000" dirty="0">
                <a:latin typeface="+mn-lt"/>
              </a:endParaRPr>
            </a:p>
          </p:txBody>
        </p:sp>
        <p:sp>
          <p:nvSpPr>
            <p:cNvPr id="354" name="TextBox 123"/>
            <p:cNvSpPr txBox="1">
              <a:spLocks noChangeArrowheads="1"/>
            </p:cNvSpPr>
            <p:nvPr/>
          </p:nvSpPr>
          <p:spPr bwMode="auto">
            <a:xfrm>
              <a:off x="2300289" y="5208591"/>
              <a:ext cx="576262" cy="200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2000" dirty="0">
                  <a:latin typeface="+mn-lt"/>
                </a:rPr>
                <a:t>&gt;</a:t>
              </a:r>
              <a:r>
                <a:rPr lang="en-GB" sz="2000" dirty="0" err="1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2000" dirty="0" err="1">
                  <a:latin typeface="+mn-lt"/>
                </a:rPr>
                <a:t>:m2</a:t>
              </a:r>
              <a:endParaRPr lang="en-GB" sz="2000" dirty="0">
                <a:latin typeface="+mn-lt"/>
              </a:endParaRPr>
            </a:p>
          </p:txBody>
        </p:sp>
        <p:sp>
          <p:nvSpPr>
            <p:cNvPr id="355" name="TextBox 124"/>
            <p:cNvSpPr txBox="1">
              <a:spLocks noChangeArrowheads="1"/>
            </p:cNvSpPr>
            <p:nvPr/>
          </p:nvSpPr>
          <p:spPr bwMode="auto">
            <a:xfrm>
              <a:off x="2340770" y="4842679"/>
              <a:ext cx="576262" cy="200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2000" dirty="0">
                  <a:latin typeface="+mn-lt"/>
                </a:rPr>
                <a:t>&gt;</a:t>
              </a:r>
              <a:r>
                <a:rPr lang="en-GB" sz="2000" dirty="0" err="1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2000" dirty="0" err="1">
                  <a:latin typeface="+mn-lt"/>
                </a:rPr>
                <a:t>:m3</a:t>
              </a:r>
              <a:endParaRPr lang="en-GB" sz="2000" dirty="0">
                <a:latin typeface="+mn-lt"/>
              </a:endParaRPr>
            </a:p>
          </p:txBody>
        </p:sp>
        <p:sp>
          <p:nvSpPr>
            <p:cNvPr id="356" name="TextBox 125"/>
            <p:cNvSpPr txBox="1">
              <a:spLocks noChangeArrowheads="1"/>
            </p:cNvSpPr>
            <p:nvPr/>
          </p:nvSpPr>
          <p:spPr bwMode="auto">
            <a:xfrm>
              <a:off x="3060701" y="4618846"/>
              <a:ext cx="576262" cy="200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2000" dirty="0">
                  <a:latin typeface="+mn-lt"/>
                </a:rPr>
                <a:t>&gt;</a:t>
              </a:r>
              <a:r>
                <a:rPr lang="en-GB" sz="2000" dirty="0" err="1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2000" dirty="0" err="1">
                  <a:latin typeface="+mn-lt"/>
                </a:rPr>
                <a:t>:m5</a:t>
              </a:r>
              <a:endParaRPr lang="en-GB" sz="2000" dirty="0">
                <a:latin typeface="+mn-lt"/>
              </a:endParaRPr>
            </a:p>
          </p:txBody>
        </p:sp>
        <p:sp>
          <p:nvSpPr>
            <p:cNvPr id="357" name="TextBox 126"/>
            <p:cNvSpPr txBox="1">
              <a:spLocks noChangeArrowheads="1"/>
            </p:cNvSpPr>
            <p:nvPr/>
          </p:nvSpPr>
          <p:spPr bwMode="auto">
            <a:xfrm>
              <a:off x="2457451" y="4461687"/>
              <a:ext cx="574675" cy="200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2000" dirty="0">
                  <a:latin typeface="+mn-lt"/>
                </a:rPr>
                <a:t>&gt;</a:t>
              </a:r>
              <a:r>
                <a:rPr lang="en-GB" sz="2000" dirty="0" err="1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2000" dirty="0" err="1">
                  <a:latin typeface="+mn-lt"/>
                </a:rPr>
                <a:t>:m4</a:t>
              </a:r>
              <a:endParaRPr lang="en-GB" sz="2000" dirty="0">
                <a:latin typeface="+mn-lt"/>
              </a:endParaRPr>
            </a:p>
          </p:txBody>
        </p:sp>
        <p:sp>
          <p:nvSpPr>
            <p:cNvPr id="358" name="TextBox 127"/>
            <p:cNvSpPr txBox="1">
              <a:spLocks noChangeArrowheads="1"/>
            </p:cNvSpPr>
            <p:nvPr/>
          </p:nvSpPr>
          <p:spPr bwMode="auto">
            <a:xfrm>
              <a:off x="2976563" y="4083869"/>
              <a:ext cx="576262" cy="200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2000" dirty="0">
                  <a:latin typeface="+mn-lt"/>
                </a:rPr>
                <a:t>&gt;</a:t>
              </a:r>
              <a:r>
                <a:rPr lang="en-GB" sz="2000" dirty="0" err="1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2000" dirty="0" err="1">
                  <a:latin typeface="+mn-lt"/>
                </a:rPr>
                <a:t>:m6</a:t>
              </a:r>
              <a:endParaRPr lang="en-GB" sz="2000" dirty="0">
                <a:latin typeface="+mn-lt"/>
              </a:endParaRPr>
            </a:p>
          </p:txBody>
        </p:sp>
        <p:sp>
          <p:nvSpPr>
            <p:cNvPr id="359" name="TextBox 128"/>
            <p:cNvSpPr txBox="1">
              <a:spLocks noChangeArrowheads="1"/>
            </p:cNvSpPr>
            <p:nvPr/>
          </p:nvSpPr>
          <p:spPr bwMode="auto">
            <a:xfrm>
              <a:off x="3394075" y="3887023"/>
              <a:ext cx="576262" cy="200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2000" dirty="0">
                  <a:latin typeface="+mn-lt"/>
                </a:rPr>
                <a:t>&gt;</a:t>
              </a:r>
              <a:r>
                <a:rPr lang="en-GB" sz="2000" dirty="0" err="1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2000" dirty="0" err="1">
                  <a:latin typeface="+mn-lt"/>
                </a:rPr>
                <a:t>:m7</a:t>
              </a:r>
              <a:endParaRPr lang="en-GB" sz="2000" dirty="0">
                <a:latin typeface="+mn-lt"/>
              </a:endParaRPr>
            </a:p>
          </p:txBody>
        </p:sp>
        <p:sp>
          <p:nvSpPr>
            <p:cNvPr id="360" name="TextBox 129"/>
            <p:cNvSpPr txBox="1">
              <a:spLocks noChangeArrowheads="1"/>
            </p:cNvSpPr>
            <p:nvPr/>
          </p:nvSpPr>
          <p:spPr bwMode="auto">
            <a:xfrm>
              <a:off x="3598863" y="4618846"/>
              <a:ext cx="576262" cy="200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2000" dirty="0">
                  <a:latin typeface="+mn-lt"/>
                </a:rPr>
                <a:t>&gt;</a:t>
              </a:r>
              <a:r>
                <a:rPr lang="en-GB" sz="2000" dirty="0" err="1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2000" dirty="0" err="1">
                  <a:latin typeface="+mn-lt"/>
                </a:rPr>
                <a:t>:m8</a:t>
              </a:r>
              <a:endParaRPr lang="en-GB" sz="2000" dirty="0">
                <a:latin typeface="+mn-lt"/>
              </a:endParaRPr>
            </a:p>
          </p:txBody>
        </p:sp>
      </p:grpSp>
      <p:sp>
        <p:nvSpPr>
          <p:cNvPr id="362" name="TextBox 166"/>
          <p:cNvSpPr txBox="1">
            <a:spLocks noChangeArrowheads="1"/>
          </p:cNvSpPr>
          <p:nvPr/>
        </p:nvSpPr>
        <p:spPr bwMode="auto">
          <a:xfrm>
            <a:off x="5402263" y="1417638"/>
            <a:ext cx="2390775" cy="110648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108000" tIns="36000" rIns="108000" bIns="36000" anchor="ctr"/>
          <a:lstStyle/>
          <a:p>
            <a:pPr algn="ctr">
              <a:defRPr/>
            </a:pPr>
            <a:r>
              <a:rPr lang="en-GB" sz="1400" dirty="0">
                <a:latin typeface="+mn-lt"/>
              </a:rPr>
              <a:t>The labels on transitions show message exchanges. </a:t>
            </a:r>
            <a:br>
              <a:rPr lang="en-GB" sz="1400" dirty="0">
                <a:latin typeface="+mn-lt"/>
              </a:rPr>
            </a:br>
            <a:r>
              <a:rPr lang="en-GB" sz="1400" dirty="0">
                <a:latin typeface="+mn-lt"/>
              </a:rPr>
              <a:t/>
            </a:r>
            <a:br>
              <a:rPr lang="en-GB" sz="1400" dirty="0">
                <a:latin typeface="+mn-lt"/>
              </a:rPr>
            </a:br>
            <a:r>
              <a:rPr lang="en-GB" sz="1400" dirty="0">
                <a:solidFill>
                  <a:srgbClr val="FF0000"/>
                </a:solidFill>
                <a:latin typeface="+mn-lt"/>
              </a:rPr>
              <a:t>P</a:t>
            </a:r>
            <a:r>
              <a:rPr lang="en-GB" sz="1400" dirty="0">
                <a:latin typeface="+mn-lt"/>
              </a:rPr>
              <a:t>&gt;</a:t>
            </a:r>
            <a:r>
              <a:rPr lang="en-GB" sz="1400" dirty="0" err="1">
                <a:solidFill>
                  <a:srgbClr val="00B050"/>
                </a:solidFill>
                <a:latin typeface="+mn-lt"/>
              </a:rPr>
              <a:t>Q</a:t>
            </a:r>
            <a:r>
              <a:rPr lang="en-GB" sz="1400" dirty="0" err="1">
                <a:latin typeface="+mn-lt"/>
              </a:rPr>
              <a:t>:m1</a:t>
            </a:r>
            <a:r>
              <a:rPr lang="en-GB" sz="1400" dirty="0">
                <a:latin typeface="+mn-lt"/>
              </a:rPr>
              <a:t> denotes </a:t>
            </a:r>
            <a:r>
              <a:rPr lang="en-GB" sz="1400" dirty="0">
                <a:solidFill>
                  <a:srgbClr val="FF0000"/>
                </a:solidFill>
                <a:latin typeface="+mn-lt"/>
              </a:rPr>
              <a:t>P</a:t>
            </a:r>
            <a:r>
              <a:rPr lang="en-GB" sz="1400" dirty="0">
                <a:latin typeface="+mn-lt"/>
              </a:rPr>
              <a:t> sending a message of type m1 to </a:t>
            </a:r>
            <a:r>
              <a:rPr lang="en-GB" sz="1400" dirty="0">
                <a:solidFill>
                  <a:srgbClr val="00B050"/>
                </a:solidFill>
                <a:latin typeface="+mn-lt"/>
              </a:rPr>
              <a:t>Q</a:t>
            </a:r>
            <a:r>
              <a:rPr lang="en-GB" sz="1400" dirty="0">
                <a:latin typeface="+mn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90564E-6 L -0.21268 -0.1968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-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9"/>
          <p:cNvGrpSpPr>
            <a:grpSpLocks/>
          </p:cNvGrpSpPr>
          <p:nvPr/>
        </p:nvGrpSpPr>
        <p:grpSpPr bwMode="auto">
          <a:xfrm>
            <a:off x="2903538" y="2674938"/>
            <a:ext cx="5165725" cy="3662362"/>
            <a:chOff x="2904022" y="2675074"/>
            <a:chExt cx="5165723" cy="3662217"/>
          </a:xfrm>
        </p:grpSpPr>
        <p:grpSp>
          <p:nvGrpSpPr>
            <p:cNvPr id="28712" name="Group 11"/>
            <p:cNvGrpSpPr>
              <a:grpSpLocks/>
            </p:cNvGrpSpPr>
            <p:nvPr/>
          </p:nvGrpSpPr>
          <p:grpSpPr bwMode="auto">
            <a:xfrm>
              <a:off x="4401032" y="2675074"/>
              <a:ext cx="3668713" cy="2336797"/>
              <a:chOff x="4401032" y="2675074"/>
              <a:chExt cx="3668713" cy="2336797"/>
            </a:xfrm>
          </p:grpSpPr>
          <p:grpSp>
            <p:nvGrpSpPr>
              <p:cNvPr id="28720" name="Group 83"/>
              <p:cNvGrpSpPr>
                <a:grpSpLocks/>
              </p:cNvGrpSpPr>
              <p:nvPr/>
            </p:nvGrpSpPr>
            <p:grpSpPr bwMode="auto">
              <a:xfrm>
                <a:off x="6726721" y="3148149"/>
                <a:ext cx="431800" cy="431799"/>
                <a:chOff x="6726721" y="3148149"/>
                <a:chExt cx="431800" cy="431799"/>
              </a:xfrm>
            </p:grpSpPr>
            <p:sp>
              <p:nvSpPr>
                <p:cNvPr id="135" name="Oval 130"/>
                <p:cNvSpPr>
                  <a:spLocks noChangeAspect="1" noChangeArrowheads="1"/>
                </p:cNvSpPr>
                <p:nvPr/>
              </p:nvSpPr>
              <p:spPr bwMode="auto">
                <a:xfrm>
                  <a:off x="6726720" y="3148130"/>
                  <a:ext cx="431800" cy="431783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2000">
                    <a:latin typeface="+mn-lt"/>
                  </a:endParaRPr>
                </a:p>
              </p:txBody>
            </p:sp>
            <p:sp>
              <p:nvSpPr>
                <p:cNvPr id="136" name="Line 23"/>
                <p:cNvSpPr>
                  <a:spLocks noChangeAspect="1" noChangeShapeType="1"/>
                </p:cNvSpPr>
                <p:nvPr/>
              </p:nvSpPr>
              <p:spPr bwMode="auto">
                <a:xfrm rot="6720000">
                  <a:off x="7090258" y="3467205"/>
                  <a:ext cx="7302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2000">
                    <a:latin typeface="+mn-lt"/>
                  </a:endParaRPr>
                </a:p>
              </p:txBody>
            </p:sp>
          </p:grp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5400000">
                <a:off x="6539412" y="4345058"/>
                <a:ext cx="8635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latin typeface="+mn-lt"/>
                </a:endParaRPr>
              </a:p>
            </p:txBody>
          </p:sp>
          <p:sp>
            <p:nvSpPr>
              <p:cNvPr id="131" name="Line 23"/>
              <p:cNvSpPr>
                <a:spLocks noChangeShapeType="1"/>
              </p:cNvSpPr>
              <p:nvPr/>
            </p:nvSpPr>
            <p:spPr bwMode="auto">
              <a:xfrm>
                <a:off x="4401033" y="5011781"/>
                <a:ext cx="10461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latin typeface="+mn-lt"/>
                </a:endParaRPr>
              </a:p>
            </p:txBody>
          </p:sp>
          <p:sp>
            <p:nvSpPr>
              <p:cNvPr id="132" name="TextBox 124"/>
              <p:cNvSpPr txBox="1">
                <a:spLocks noChangeArrowheads="1"/>
              </p:cNvSpPr>
              <p:nvPr/>
            </p:nvSpPr>
            <p:spPr bwMode="auto">
              <a:xfrm>
                <a:off x="4401033" y="4584760"/>
                <a:ext cx="1152525" cy="401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2000" dirty="0">
                    <a:latin typeface="+mn-lt"/>
                  </a:rPr>
                  <a:t>&gt;</a:t>
                </a:r>
                <a:r>
                  <a:rPr lang="en-GB" sz="2000" dirty="0" err="1">
                    <a:solidFill>
                      <a:srgbClr val="0070C0"/>
                    </a:solidFill>
                    <a:latin typeface="+mn-lt"/>
                  </a:rPr>
                  <a:t>R</a:t>
                </a:r>
                <a:r>
                  <a:rPr lang="en-GB" sz="2000" dirty="0" err="1">
                    <a:latin typeface="+mn-lt"/>
                  </a:rPr>
                  <a:t>:m3</a:t>
                </a:r>
                <a:endParaRPr lang="en-GB" sz="2000" dirty="0">
                  <a:latin typeface="+mn-lt"/>
                </a:endParaRPr>
              </a:p>
            </p:txBody>
          </p:sp>
          <p:sp>
            <p:nvSpPr>
              <p:cNvPr id="133" name="TextBox 128"/>
              <p:cNvSpPr txBox="1">
                <a:spLocks noChangeArrowheads="1"/>
              </p:cNvSpPr>
              <p:nvPr/>
            </p:nvSpPr>
            <p:spPr bwMode="auto">
              <a:xfrm>
                <a:off x="6507645" y="2675074"/>
                <a:ext cx="1152525" cy="4000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2000" dirty="0">
                    <a:latin typeface="+mn-lt"/>
                  </a:rPr>
                  <a:t>&gt;</a:t>
                </a:r>
                <a:r>
                  <a:rPr lang="en-GB" sz="2000" dirty="0" err="1">
                    <a:solidFill>
                      <a:srgbClr val="0070C0"/>
                    </a:solidFill>
                    <a:latin typeface="+mn-lt"/>
                  </a:rPr>
                  <a:t>R</a:t>
                </a:r>
                <a:r>
                  <a:rPr lang="en-GB" sz="2000" dirty="0" err="1">
                    <a:latin typeface="+mn-lt"/>
                  </a:rPr>
                  <a:t>:m7</a:t>
                </a:r>
                <a:endParaRPr lang="en-GB" sz="2000" dirty="0">
                  <a:latin typeface="+mn-lt"/>
                </a:endParaRPr>
              </a:p>
            </p:txBody>
          </p:sp>
          <p:sp>
            <p:nvSpPr>
              <p:cNvPr id="134" name="TextBox 129"/>
              <p:cNvSpPr txBox="1">
                <a:spLocks noChangeArrowheads="1"/>
              </p:cNvSpPr>
              <p:nvPr/>
            </p:nvSpPr>
            <p:spPr bwMode="auto">
              <a:xfrm>
                <a:off x="6917220" y="4138691"/>
                <a:ext cx="1152525" cy="4000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2000" dirty="0">
                    <a:latin typeface="+mn-lt"/>
                  </a:rPr>
                  <a:t>&gt;</a:t>
                </a:r>
                <a:r>
                  <a:rPr lang="en-GB" sz="2000" dirty="0" err="1">
                    <a:solidFill>
                      <a:srgbClr val="0070C0"/>
                    </a:solidFill>
                    <a:latin typeface="+mn-lt"/>
                  </a:rPr>
                  <a:t>R</a:t>
                </a:r>
                <a:r>
                  <a:rPr lang="en-GB" sz="2000" dirty="0" err="1">
                    <a:latin typeface="+mn-lt"/>
                  </a:rPr>
                  <a:t>:m8</a:t>
                </a:r>
                <a:endParaRPr lang="en-GB" sz="2000" dirty="0">
                  <a:latin typeface="+mn-lt"/>
                </a:endParaRPr>
              </a:p>
            </p:txBody>
          </p:sp>
        </p:grpSp>
        <p:sp>
          <p:nvSpPr>
            <p:cNvPr id="122" name="Oval 22"/>
            <p:cNvSpPr>
              <a:spLocks noChangeArrowheads="1"/>
            </p:cNvSpPr>
            <p:nvPr/>
          </p:nvSpPr>
          <p:spPr bwMode="auto">
            <a:xfrm>
              <a:off x="2929422" y="4875262"/>
              <a:ext cx="273050" cy="26986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GB" sz="2000">
                <a:latin typeface="+mn-lt"/>
              </a:endParaRPr>
            </a:p>
          </p:txBody>
        </p:sp>
        <p:sp>
          <p:nvSpPr>
            <p:cNvPr id="123" name="Line 23"/>
            <p:cNvSpPr>
              <a:spLocks noChangeShapeType="1"/>
            </p:cNvSpPr>
            <p:nvPr/>
          </p:nvSpPr>
          <p:spPr bwMode="auto">
            <a:xfrm>
              <a:off x="3150084" y="5011781"/>
              <a:ext cx="8080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US" sz="2000">
                <a:latin typeface="+mn-lt"/>
              </a:endParaRPr>
            </a:p>
          </p:txBody>
        </p:sp>
        <p:sp>
          <p:nvSpPr>
            <p:cNvPr id="124" name="Oval 27"/>
            <p:cNvSpPr>
              <a:spLocks noChangeAspect="1" noChangeArrowheads="1"/>
            </p:cNvSpPr>
            <p:nvPr/>
          </p:nvSpPr>
          <p:spPr bwMode="auto">
            <a:xfrm>
              <a:off x="3970822" y="5870584"/>
              <a:ext cx="539750" cy="466707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GB" sz="2000">
                <a:latin typeface="+mn-lt"/>
              </a:endParaRPr>
            </a:p>
          </p:txBody>
        </p:sp>
        <p:sp>
          <p:nvSpPr>
            <p:cNvPr id="125" name="Line 23"/>
            <p:cNvSpPr>
              <a:spLocks noChangeShapeType="1"/>
            </p:cNvSpPr>
            <p:nvPr/>
          </p:nvSpPr>
          <p:spPr bwMode="auto">
            <a:xfrm rot="5400000">
              <a:off x="3777959" y="5407847"/>
              <a:ext cx="9254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US" sz="2000">
                <a:latin typeface="+mn-lt"/>
              </a:endParaRPr>
            </a:p>
          </p:txBody>
        </p:sp>
        <p:sp>
          <p:nvSpPr>
            <p:cNvPr id="126" name="Oval 27"/>
            <p:cNvSpPr>
              <a:spLocks noChangeAspect="1" noChangeArrowheads="1"/>
            </p:cNvSpPr>
            <p:nvPr/>
          </p:nvSpPr>
          <p:spPr bwMode="auto">
            <a:xfrm>
              <a:off x="3970822" y="4776841"/>
              <a:ext cx="539750" cy="466707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GB" sz="2000">
                <a:latin typeface="+mn-lt"/>
              </a:endParaRPr>
            </a:p>
          </p:txBody>
        </p:sp>
        <p:sp>
          <p:nvSpPr>
            <p:cNvPr id="127" name="TextBox 122"/>
            <p:cNvSpPr txBox="1">
              <a:spLocks noChangeArrowheads="1"/>
            </p:cNvSpPr>
            <p:nvPr/>
          </p:nvSpPr>
          <p:spPr bwMode="auto">
            <a:xfrm>
              <a:off x="2904022" y="5118139"/>
              <a:ext cx="1152525" cy="400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2000" dirty="0">
                  <a:latin typeface="+mn-lt"/>
                </a:rPr>
                <a:t>&gt;</a:t>
              </a:r>
              <a:r>
                <a:rPr lang="en-GB" sz="2000" dirty="0" err="1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2000" dirty="0" err="1">
                  <a:latin typeface="+mn-lt"/>
                </a:rPr>
                <a:t>:m1</a:t>
              </a:r>
              <a:endParaRPr lang="en-GB" sz="2000" dirty="0">
                <a:latin typeface="+mn-lt"/>
              </a:endParaRPr>
            </a:p>
          </p:txBody>
        </p:sp>
        <p:sp>
          <p:nvSpPr>
            <p:cNvPr id="128" name="TextBox 123"/>
            <p:cNvSpPr txBox="1">
              <a:spLocks noChangeArrowheads="1"/>
            </p:cNvSpPr>
            <p:nvPr/>
          </p:nvSpPr>
          <p:spPr bwMode="auto">
            <a:xfrm>
              <a:off x="4320071" y="5318156"/>
              <a:ext cx="1152525" cy="400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2000" dirty="0">
                  <a:latin typeface="+mn-lt"/>
                </a:rPr>
                <a:t>&gt;</a:t>
              </a:r>
              <a:r>
                <a:rPr lang="en-GB" sz="2000" dirty="0" err="1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2000" dirty="0" err="1">
                  <a:latin typeface="+mn-lt"/>
                </a:rPr>
                <a:t>:m2</a:t>
              </a:r>
              <a:endParaRPr lang="en-GB" sz="2000" dirty="0">
                <a:latin typeface="+mn-lt"/>
              </a:endParaRPr>
            </a:p>
          </p:txBody>
        </p:sp>
      </p:grpSp>
      <p:sp>
        <p:nvSpPr>
          <p:cNvPr id="286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Step 2: Project to Participants</a:t>
            </a:r>
          </a:p>
        </p:txBody>
      </p:sp>
      <p:sp>
        <p:nvSpPr>
          <p:cNvPr id="29" name="Rounded Rectangle 28"/>
          <p:cNvSpPr/>
          <p:nvPr/>
        </p:nvSpPr>
        <p:spPr bwMode="auto">
          <a:xfrm>
            <a:off x="860425" y="1639888"/>
            <a:ext cx="1062038" cy="7112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59" name="Oval 27"/>
          <p:cNvSpPr>
            <a:spLocks noChangeAspect="1" noChangeArrowheads="1"/>
          </p:cNvSpPr>
          <p:nvPr/>
        </p:nvSpPr>
        <p:spPr bwMode="auto">
          <a:xfrm>
            <a:off x="6704013" y="4776788"/>
            <a:ext cx="539750" cy="466725"/>
          </a:xfrm>
          <a:prstGeom prst="ellipse">
            <a:avLst/>
          </a:prstGeom>
          <a:solidFill>
            <a:srgbClr val="F8F8F8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GB" sz="2000">
              <a:latin typeface="+mn-lt"/>
            </a:endParaRPr>
          </a:p>
        </p:txBody>
      </p:sp>
      <p:grpSp>
        <p:nvGrpSpPr>
          <p:cNvPr id="5" name="Group 85"/>
          <p:cNvGrpSpPr>
            <a:grpSpLocks/>
          </p:cNvGrpSpPr>
          <p:nvPr/>
        </p:nvGrpSpPr>
        <p:grpSpPr bwMode="auto">
          <a:xfrm>
            <a:off x="2903538" y="4776788"/>
            <a:ext cx="2568575" cy="1560512"/>
            <a:chOff x="2904022" y="4776922"/>
            <a:chExt cx="2568572" cy="1560369"/>
          </a:xfrm>
        </p:grpSpPr>
        <p:sp>
          <p:nvSpPr>
            <p:cNvPr id="65" name="Oval 22"/>
            <p:cNvSpPr>
              <a:spLocks noChangeArrowheads="1"/>
            </p:cNvSpPr>
            <p:nvPr/>
          </p:nvSpPr>
          <p:spPr bwMode="auto">
            <a:xfrm>
              <a:off x="2929422" y="4875338"/>
              <a:ext cx="273050" cy="2698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GB" sz="2000">
                <a:latin typeface="+mn-lt"/>
              </a:endParaRPr>
            </a:p>
          </p:txBody>
        </p:sp>
        <p:sp>
          <p:nvSpPr>
            <p:cNvPr id="66" name="Line 23"/>
            <p:cNvSpPr>
              <a:spLocks noChangeShapeType="1"/>
            </p:cNvSpPr>
            <p:nvPr/>
          </p:nvSpPr>
          <p:spPr bwMode="auto">
            <a:xfrm>
              <a:off x="3150084" y="5011850"/>
              <a:ext cx="8080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US" sz="2000">
                <a:latin typeface="+mn-lt"/>
              </a:endParaRPr>
            </a:p>
          </p:txBody>
        </p:sp>
        <p:sp>
          <p:nvSpPr>
            <p:cNvPr id="68" name="Oval 27"/>
            <p:cNvSpPr>
              <a:spLocks noChangeAspect="1" noChangeArrowheads="1"/>
            </p:cNvSpPr>
            <p:nvPr/>
          </p:nvSpPr>
          <p:spPr bwMode="auto">
            <a:xfrm>
              <a:off x="3970821" y="5870609"/>
              <a:ext cx="539749" cy="466682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GB" sz="2000">
                <a:latin typeface="+mn-lt"/>
              </a:endParaRPr>
            </a:p>
          </p:txBody>
        </p:sp>
        <p:sp>
          <p:nvSpPr>
            <p:cNvPr id="69" name="Line 23"/>
            <p:cNvSpPr>
              <a:spLocks noChangeShapeType="1"/>
            </p:cNvSpPr>
            <p:nvPr/>
          </p:nvSpPr>
          <p:spPr bwMode="auto">
            <a:xfrm rot="5400000">
              <a:off x="3777982" y="5407895"/>
              <a:ext cx="9254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US" sz="2000">
                <a:latin typeface="+mn-lt"/>
              </a:endParaRPr>
            </a:p>
          </p:txBody>
        </p:sp>
        <p:sp>
          <p:nvSpPr>
            <p:cNvPr id="70" name="Oval 27"/>
            <p:cNvSpPr>
              <a:spLocks noChangeAspect="1" noChangeArrowheads="1"/>
            </p:cNvSpPr>
            <p:nvPr/>
          </p:nvSpPr>
          <p:spPr bwMode="auto">
            <a:xfrm>
              <a:off x="3970821" y="4776922"/>
              <a:ext cx="539749" cy="466682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GB" sz="2000">
                <a:latin typeface="+mn-lt"/>
              </a:endParaRPr>
            </a:p>
          </p:txBody>
        </p:sp>
        <p:sp>
          <p:nvSpPr>
            <p:cNvPr id="75" name="TextBox 122"/>
            <p:cNvSpPr txBox="1">
              <a:spLocks noChangeArrowheads="1"/>
            </p:cNvSpPr>
            <p:nvPr/>
          </p:nvSpPr>
          <p:spPr bwMode="auto">
            <a:xfrm>
              <a:off x="2904022" y="5118203"/>
              <a:ext cx="1152524" cy="400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2000" dirty="0">
                  <a:latin typeface="+mn-lt"/>
                </a:rPr>
                <a:t>&gt;</a:t>
              </a:r>
              <a:r>
                <a:rPr lang="en-GB" sz="2000" dirty="0" err="1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2000" dirty="0" err="1">
                  <a:latin typeface="+mn-lt"/>
                </a:rPr>
                <a:t>:m1</a:t>
              </a:r>
              <a:endParaRPr lang="en-GB" sz="2000" dirty="0">
                <a:latin typeface="+mn-lt"/>
              </a:endParaRPr>
            </a:p>
          </p:txBody>
        </p:sp>
        <p:sp>
          <p:nvSpPr>
            <p:cNvPr id="76" name="TextBox 123"/>
            <p:cNvSpPr txBox="1">
              <a:spLocks noChangeArrowheads="1"/>
            </p:cNvSpPr>
            <p:nvPr/>
          </p:nvSpPr>
          <p:spPr bwMode="auto">
            <a:xfrm>
              <a:off x="4320070" y="5318209"/>
              <a:ext cx="1152524" cy="400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2000" dirty="0">
                  <a:latin typeface="+mn-lt"/>
                </a:rPr>
                <a:t>&gt;</a:t>
              </a:r>
              <a:r>
                <a:rPr lang="en-GB" sz="2000" dirty="0" err="1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2000" dirty="0" err="1">
                  <a:latin typeface="+mn-lt"/>
                </a:rPr>
                <a:t>:m2</a:t>
              </a:r>
              <a:endParaRPr lang="en-GB" sz="2000" dirty="0">
                <a:latin typeface="+mn-lt"/>
              </a:endParaRPr>
            </a:p>
          </p:txBody>
        </p:sp>
      </p:grpSp>
      <p:grpSp>
        <p:nvGrpSpPr>
          <p:cNvPr id="6" name="Group 111"/>
          <p:cNvGrpSpPr>
            <a:grpSpLocks/>
          </p:cNvGrpSpPr>
          <p:nvPr/>
        </p:nvGrpSpPr>
        <p:grpSpPr bwMode="auto">
          <a:xfrm>
            <a:off x="4633913" y="3068638"/>
            <a:ext cx="2613025" cy="2174875"/>
            <a:chOff x="4634394" y="3068774"/>
            <a:chExt cx="2613027" cy="2174875"/>
          </a:xfrm>
        </p:grpSpPr>
        <p:sp>
          <p:nvSpPr>
            <p:cNvPr id="63" name="Line 23"/>
            <p:cNvSpPr>
              <a:spLocks noChangeShapeType="1"/>
            </p:cNvSpPr>
            <p:nvPr/>
          </p:nvSpPr>
          <p:spPr bwMode="auto">
            <a:xfrm>
              <a:off x="6055207" y="3681549"/>
              <a:ext cx="647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US" sz="2000">
                <a:latin typeface="+mn-lt"/>
              </a:endParaRPr>
            </a:p>
          </p:txBody>
        </p:sp>
        <p:sp>
          <p:nvSpPr>
            <p:cNvPr id="64" name="Oval 27"/>
            <p:cNvSpPr>
              <a:spLocks noChangeAspect="1" noChangeArrowheads="1"/>
            </p:cNvSpPr>
            <p:nvPr/>
          </p:nvSpPr>
          <p:spPr bwMode="auto">
            <a:xfrm>
              <a:off x="6707671" y="3452949"/>
              <a:ext cx="539750" cy="466725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GB" sz="2000">
                <a:latin typeface="+mn-lt"/>
              </a:endParaRPr>
            </a:p>
          </p:txBody>
        </p:sp>
        <p:sp>
          <p:nvSpPr>
            <p:cNvPr id="71" name="Line 23"/>
            <p:cNvSpPr>
              <a:spLocks noChangeShapeType="1"/>
            </p:cNvSpPr>
            <p:nvPr/>
          </p:nvSpPr>
          <p:spPr bwMode="auto">
            <a:xfrm rot="16200000" flipV="1">
              <a:off x="5131282" y="4376874"/>
              <a:ext cx="1025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US" sz="2000">
                <a:latin typeface="+mn-lt"/>
              </a:endParaRPr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 rot="5400000">
              <a:off x="5380520" y="4303849"/>
              <a:ext cx="9715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US" sz="2000">
                <a:latin typeface="+mn-lt"/>
              </a:endParaRPr>
            </a:p>
          </p:txBody>
        </p:sp>
        <p:sp>
          <p:nvSpPr>
            <p:cNvPr id="73" name="Oval 27"/>
            <p:cNvSpPr>
              <a:spLocks noChangeAspect="1" noChangeArrowheads="1"/>
            </p:cNvSpPr>
            <p:nvPr/>
          </p:nvSpPr>
          <p:spPr bwMode="auto">
            <a:xfrm>
              <a:off x="5539270" y="3437074"/>
              <a:ext cx="539750" cy="466725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GB" sz="2000">
                <a:latin typeface="+mn-lt"/>
              </a:endParaRPr>
            </a:p>
          </p:txBody>
        </p:sp>
        <p:sp>
          <p:nvSpPr>
            <p:cNvPr id="74" name="Oval 27"/>
            <p:cNvSpPr>
              <a:spLocks noChangeAspect="1" noChangeArrowheads="1"/>
            </p:cNvSpPr>
            <p:nvPr/>
          </p:nvSpPr>
          <p:spPr bwMode="auto">
            <a:xfrm>
              <a:off x="5472595" y="4776924"/>
              <a:ext cx="539750" cy="466725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GB" sz="2000">
                <a:latin typeface="+mn-lt"/>
              </a:endParaRPr>
            </a:p>
          </p:txBody>
        </p:sp>
        <p:sp>
          <p:nvSpPr>
            <p:cNvPr id="78" name="TextBox 125"/>
            <p:cNvSpPr txBox="1">
              <a:spLocks noChangeArrowheads="1"/>
            </p:cNvSpPr>
            <p:nvPr/>
          </p:nvSpPr>
          <p:spPr bwMode="auto">
            <a:xfrm>
              <a:off x="5840895" y="4138749"/>
              <a:ext cx="1152526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2000" dirty="0">
                  <a:latin typeface="+mn-lt"/>
                </a:rPr>
                <a:t>&gt;</a:t>
              </a:r>
              <a:r>
                <a:rPr lang="en-GB" sz="2000" dirty="0" err="1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2000" dirty="0" err="1">
                  <a:latin typeface="+mn-lt"/>
                </a:rPr>
                <a:t>:m5</a:t>
              </a:r>
              <a:endParaRPr lang="en-GB" sz="2000" dirty="0">
                <a:latin typeface="+mn-lt"/>
              </a:endParaRPr>
            </a:p>
          </p:txBody>
        </p:sp>
        <p:sp>
          <p:nvSpPr>
            <p:cNvPr id="79" name="TextBox 126"/>
            <p:cNvSpPr txBox="1">
              <a:spLocks noChangeArrowheads="1"/>
            </p:cNvSpPr>
            <p:nvPr/>
          </p:nvSpPr>
          <p:spPr bwMode="auto">
            <a:xfrm>
              <a:off x="4634394" y="3824424"/>
              <a:ext cx="1149351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2000" dirty="0">
                  <a:latin typeface="+mn-lt"/>
                </a:rPr>
                <a:t>&gt;</a:t>
              </a:r>
              <a:r>
                <a:rPr lang="en-GB" sz="2000" dirty="0" err="1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2000" dirty="0" err="1">
                  <a:latin typeface="+mn-lt"/>
                </a:rPr>
                <a:t>:m4</a:t>
              </a:r>
              <a:endParaRPr lang="en-GB" sz="2000" dirty="0">
                <a:latin typeface="+mn-lt"/>
              </a:endParaRPr>
            </a:p>
          </p:txBody>
        </p:sp>
        <p:sp>
          <p:nvSpPr>
            <p:cNvPr id="80" name="TextBox 127"/>
            <p:cNvSpPr txBox="1">
              <a:spLocks noChangeArrowheads="1"/>
            </p:cNvSpPr>
            <p:nvPr/>
          </p:nvSpPr>
          <p:spPr bwMode="auto">
            <a:xfrm>
              <a:off x="5672620" y="3068774"/>
              <a:ext cx="1152526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2000" dirty="0">
                  <a:latin typeface="+mn-lt"/>
                </a:rPr>
                <a:t>&gt;</a:t>
              </a:r>
              <a:r>
                <a:rPr lang="en-GB" sz="2000" dirty="0" err="1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2000" dirty="0" err="1">
                  <a:latin typeface="+mn-lt"/>
                </a:rPr>
                <a:t>:m6</a:t>
              </a:r>
              <a:endParaRPr lang="en-GB" sz="2000" dirty="0">
                <a:latin typeface="+mn-lt"/>
              </a:endParaRPr>
            </a:p>
          </p:txBody>
        </p:sp>
      </p:grpSp>
      <p:grpSp>
        <p:nvGrpSpPr>
          <p:cNvPr id="7" name="Group 103"/>
          <p:cNvGrpSpPr>
            <a:grpSpLocks/>
          </p:cNvGrpSpPr>
          <p:nvPr/>
        </p:nvGrpSpPr>
        <p:grpSpPr bwMode="auto">
          <a:xfrm>
            <a:off x="4435475" y="3049588"/>
            <a:ext cx="2828925" cy="3313112"/>
            <a:chOff x="4435475" y="3049588"/>
            <a:chExt cx="2828629" cy="3313308"/>
          </a:xfrm>
        </p:grpSpPr>
        <p:sp>
          <p:nvSpPr>
            <p:cNvPr id="105" name="TextBox 122"/>
            <p:cNvSpPr txBox="1">
              <a:spLocks noChangeArrowheads="1"/>
            </p:cNvSpPr>
            <p:nvPr/>
          </p:nvSpPr>
          <p:spPr bwMode="auto">
            <a:xfrm>
              <a:off x="4435475" y="5119810"/>
              <a:ext cx="1152404" cy="400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solidFill>
                    <a:srgbClr val="FF0000"/>
                  </a:solidFill>
                  <a:latin typeface="+mn-lt"/>
                </a:rPr>
                <a:t>!</a:t>
              </a:r>
              <a:r>
                <a:rPr lang="en-GB" sz="2000" dirty="0">
                  <a:latin typeface="+mn-lt"/>
                </a:rPr>
                <a:t>&gt;</a:t>
              </a:r>
              <a:r>
                <a:rPr lang="en-GB" sz="2000" dirty="0" err="1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2000" dirty="0" err="1">
                  <a:latin typeface="+mn-lt"/>
                </a:rPr>
                <a:t>:m1</a:t>
              </a:r>
              <a:endParaRPr lang="en-GB" sz="2000" dirty="0">
                <a:latin typeface="+mn-lt"/>
              </a:endParaRPr>
            </a:p>
          </p:txBody>
        </p:sp>
        <p:sp>
          <p:nvSpPr>
            <p:cNvPr id="106" name="TextBox 122"/>
            <p:cNvSpPr txBox="1">
              <a:spLocks noChangeArrowheads="1"/>
            </p:cNvSpPr>
            <p:nvPr/>
          </p:nvSpPr>
          <p:spPr bwMode="auto">
            <a:xfrm>
              <a:off x="4641828" y="3811633"/>
              <a:ext cx="1152404" cy="400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solidFill>
                    <a:srgbClr val="FF0000"/>
                  </a:solidFill>
                  <a:latin typeface="+mn-lt"/>
                </a:rPr>
                <a:t>?</a:t>
              </a:r>
              <a:r>
                <a:rPr lang="en-GB" sz="2000" dirty="0">
                  <a:latin typeface="+mn-lt"/>
                </a:rPr>
                <a:t>&lt;</a:t>
              </a:r>
              <a:r>
                <a:rPr lang="en-GB" sz="2000" dirty="0" err="1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2000" dirty="0" err="1">
                  <a:latin typeface="+mn-lt"/>
                </a:rPr>
                <a:t>:m4</a:t>
              </a:r>
              <a:endParaRPr lang="en-GB" sz="2000" dirty="0">
                <a:latin typeface="+mn-lt"/>
              </a:endParaRPr>
            </a:p>
          </p:txBody>
        </p:sp>
        <p:sp>
          <p:nvSpPr>
            <p:cNvPr id="107" name="TextBox 122"/>
            <p:cNvSpPr txBox="1">
              <a:spLocks noChangeArrowheads="1"/>
            </p:cNvSpPr>
            <p:nvPr/>
          </p:nvSpPr>
          <p:spPr bwMode="auto">
            <a:xfrm>
              <a:off x="5722803" y="3049588"/>
              <a:ext cx="1150817" cy="400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solidFill>
                    <a:srgbClr val="FF0000"/>
                  </a:solidFill>
                  <a:latin typeface="+mn-lt"/>
                </a:rPr>
                <a:t>!</a:t>
              </a:r>
              <a:r>
                <a:rPr lang="en-GB" sz="2000" dirty="0">
                  <a:latin typeface="+mn-lt"/>
                </a:rPr>
                <a:t>&gt;</a:t>
              </a:r>
              <a:r>
                <a:rPr lang="en-GB" sz="2000" dirty="0" err="1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2000" dirty="0" err="1">
                  <a:latin typeface="+mn-lt"/>
                </a:rPr>
                <a:t>:m6</a:t>
              </a:r>
              <a:endParaRPr lang="en-GB" sz="2000" dirty="0">
                <a:latin typeface="+mn-lt"/>
              </a:endParaRPr>
            </a:p>
          </p:txBody>
        </p:sp>
        <p:sp>
          <p:nvSpPr>
            <p:cNvPr id="108" name="TextBox 122"/>
            <p:cNvSpPr txBox="1">
              <a:spLocks noChangeArrowheads="1"/>
            </p:cNvSpPr>
            <p:nvPr/>
          </p:nvSpPr>
          <p:spPr bwMode="auto">
            <a:xfrm>
              <a:off x="5902172" y="4129152"/>
              <a:ext cx="1152404" cy="4016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solidFill>
                    <a:srgbClr val="FF0000"/>
                  </a:solidFill>
                  <a:latin typeface="+mn-lt"/>
                </a:rPr>
                <a:t>!</a:t>
              </a:r>
              <a:r>
                <a:rPr lang="en-GB" sz="2000" dirty="0">
                  <a:latin typeface="+mn-lt"/>
                </a:rPr>
                <a:t>&gt;</a:t>
              </a:r>
              <a:r>
                <a:rPr lang="en-GB" sz="2000" dirty="0" err="1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2000" dirty="0" err="1">
                  <a:latin typeface="+mn-lt"/>
                </a:rPr>
                <a:t>:m5</a:t>
              </a:r>
              <a:endParaRPr lang="en-GB" sz="2000" dirty="0">
                <a:latin typeface="+mn-lt"/>
              </a:endParaRPr>
            </a:p>
          </p:txBody>
        </p:sp>
        <p:sp>
          <p:nvSpPr>
            <p:cNvPr id="109" name="TextBox 122"/>
            <p:cNvSpPr txBox="1">
              <a:spLocks noChangeArrowheads="1"/>
            </p:cNvSpPr>
            <p:nvPr/>
          </p:nvSpPr>
          <p:spPr bwMode="auto">
            <a:xfrm>
              <a:off x="5856139" y="5299208"/>
              <a:ext cx="1152404" cy="400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solidFill>
                    <a:srgbClr val="FF0000"/>
                  </a:solidFill>
                  <a:latin typeface="+mn-lt"/>
                </a:rPr>
                <a:t>?</a:t>
              </a:r>
              <a:r>
                <a:rPr lang="en-GB" sz="2000" dirty="0">
                  <a:latin typeface="+mn-lt"/>
                </a:rPr>
                <a:t>&lt;</a:t>
              </a:r>
              <a:r>
                <a:rPr lang="en-GB" sz="2000" dirty="0" err="1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2000" dirty="0" err="1">
                  <a:latin typeface="+mn-lt"/>
                </a:rPr>
                <a:t>:m2</a:t>
              </a:r>
              <a:endParaRPr lang="en-GB" sz="2000" dirty="0">
                <a:latin typeface="+mn-lt"/>
              </a:endParaRPr>
            </a:p>
          </p:txBody>
        </p:sp>
        <p:sp>
          <p:nvSpPr>
            <p:cNvPr id="28686" name="Line 23"/>
            <p:cNvSpPr>
              <a:spLocks noChangeShapeType="1"/>
            </p:cNvSpPr>
            <p:nvPr/>
          </p:nvSpPr>
          <p:spPr bwMode="auto">
            <a:xfrm>
              <a:off x="5974457" y="3685883"/>
              <a:ext cx="69365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687" name="Oval 22"/>
            <p:cNvSpPr>
              <a:spLocks noChangeArrowheads="1"/>
            </p:cNvSpPr>
            <p:nvPr/>
          </p:nvSpPr>
          <p:spPr bwMode="auto">
            <a:xfrm>
              <a:off x="4531874" y="4861491"/>
              <a:ext cx="289019" cy="2656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100">
                <a:latin typeface="Calibri" pitchFamily="34" charset="0"/>
              </a:endParaRPr>
            </a:p>
          </p:txBody>
        </p:sp>
        <p:sp>
          <p:nvSpPr>
            <p:cNvPr id="28688" name="Line 23"/>
            <p:cNvSpPr>
              <a:spLocks noChangeShapeType="1"/>
            </p:cNvSpPr>
            <p:nvPr/>
          </p:nvSpPr>
          <p:spPr bwMode="auto">
            <a:xfrm>
              <a:off x="4731764" y="4994321"/>
              <a:ext cx="69365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689" name="Line 23"/>
            <p:cNvSpPr>
              <a:spLocks noChangeShapeType="1"/>
            </p:cNvSpPr>
            <p:nvPr/>
          </p:nvSpPr>
          <p:spPr bwMode="auto">
            <a:xfrm rot="5400000">
              <a:off x="5299755" y="5485318"/>
              <a:ext cx="85012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690" name="Line 23"/>
            <p:cNvSpPr>
              <a:spLocks noChangeShapeType="1"/>
            </p:cNvSpPr>
            <p:nvPr/>
          </p:nvSpPr>
          <p:spPr bwMode="auto">
            <a:xfrm rot="16200000" flipV="1">
              <a:off x="5126061" y="4344627"/>
              <a:ext cx="100952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691" name="Line 23"/>
            <p:cNvSpPr>
              <a:spLocks noChangeShapeType="1"/>
            </p:cNvSpPr>
            <p:nvPr/>
          </p:nvSpPr>
          <p:spPr bwMode="auto">
            <a:xfrm rot="5400000">
              <a:off x="5442818" y="4339586"/>
              <a:ext cx="85012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692" name="Oval 27"/>
            <p:cNvSpPr>
              <a:spLocks noChangeAspect="1" noChangeArrowheads="1"/>
            </p:cNvSpPr>
            <p:nvPr/>
          </p:nvSpPr>
          <p:spPr bwMode="auto">
            <a:xfrm>
              <a:off x="6686062" y="3460954"/>
              <a:ext cx="578042" cy="459153"/>
            </a:xfrm>
            <a:prstGeom prst="ellipse">
              <a:avLst/>
            </a:prstGeom>
            <a:solidFill>
              <a:srgbClr val="FFEBEB"/>
            </a:solidFill>
            <a:ln w="1905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>
                <a:latin typeface="Calibri" pitchFamily="34" charset="0"/>
              </a:endParaRPr>
            </a:p>
          </p:txBody>
        </p:sp>
        <p:sp>
          <p:nvSpPr>
            <p:cNvPr id="28693" name="Oval 27"/>
            <p:cNvSpPr>
              <a:spLocks noChangeAspect="1" noChangeArrowheads="1"/>
            </p:cNvSpPr>
            <p:nvPr/>
          </p:nvSpPr>
          <p:spPr bwMode="auto">
            <a:xfrm>
              <a:off x="5467951" y="5903743"/>
              <a:ext cx="578042" cy="459153"/>
            </a:xfrm>
            <a:prstGeom prst="ellipse">
              <a:avLst/>
            </a:prstGeom>
            <a:solidFill>
              <a:srgbClr val="FFEBEB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>
                <a:latin typeface="Calibri" pitchFamily="34" charset="0"/>
              </a:endParaRPr>
            </a:p>
          </p:txBody>
        </p:sp>
        <p:sp>
          <p:nvSpPr>
            <p:cNvPr id="28694" name="Oval 27"/>
            <p:cNvSpPr>
              <a:spLocks noChangeAspect="1" noChangeArrowheads="1"/>
            </p:cNvSpPr>
            <p:nvPr/>
          </p:nvSpPr>
          <p:spPr bwMode="auto">
            <a:xfrm>
              <a:off x="5445002" y="4764749"/>
              <a:ext cx="578042" cy="459153"/>
            </a:xfrm>
            <a:prstGeom prst="ellipse">
              <a:avLst/>
            </a:prstGeom>
            <a:solidFill>
              <a:srgbClr val="FFEBEB"/>
            </a:solidFill>
            <a:ln w="1905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>
                <a:latin typeface="Calibri" pitchFamily="34" charset="0"/>
              </a:endParaRPr>
            </a:p>
          </p:txBody>
        </p:sp>
        <p:sp>
          <p:nvSpPr>
            <p:cNvPr id="28695" name="Oval 27"/>
            <p:cNvSpPr>
              <a:spLocks noChangeAspect="1" noChangeArrowheads="1"/>
            </p:cNvSpPr>
            <p:nvPr/>
          </p:nvSpPr>
          <p:spPr bwMode="auto">
            <a:xfrm>
              <a:off x="5516115" y="3446896"/>
              <a:ext cx="578042" cy="459153"/>
            </a:xfrm>
            <a:prstGeom prst="ellipse">
              <a:avLst/>
            </a:prstGeom>
            <a:solidFill>
              <a:srgbClr val="FFEBEB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4.29232E-6 L 0.17343 4.29232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59019E-7 L -3.61111E-6 -0.187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1"/>
          <p:cNvGrpSpPr>
            <a:grpSpLocks/>
          </p:cNvGrpSpPr>
          <p:nvPr/>
        </p:nvGrpSpPr>
        <p:grpSpPr bwMode="auto">
          <a:xfrm>
            <a:off x="914400" y="1470025"/>
            <a:ext cx="2168525" cy="1990725"/>
            <a:chOff x="915017" y="1339632"/>
            <a:chExt cx="1705354" cy="1971194"/>
          </a:xfrm>
        </p:grpSpPr>
        <p:sp>
          <p:nvSpPr>
            <p:cNvPr id="100" name="Rounded Rectangle 99"/>
            <p:cNvSpPr/>
            <p:nvPr/>
          </p:nvSpPr>
          <p:spPr bwMode="auto">
            <a:xfrm>
              <a:off x="915017" y="1339632"/>
              <a:ext cx="1705354" cy="197119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FF0000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973694" y="1399365"/>
              <a:ext cx="433204" cy="5234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i="0" dirty="0">
                  <a:solidFill>
                    <a:srgbClr val="FF0000"/>
                  </a:solidFill>
                  <a:latin typeface="+mj-lt"/>
                </a:rPr>
                <a:t>P</a:t>
              </a:r>
            </a:p>
          </p:txBody>
        </p:sp>
      </p:grpSp>
      <p:sp>
        <p:nvSpPr>
          <p:cNvPr id="296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Step 2: Project to Participants</a:t>
            </a:r>
          </a:p>
        </p:txBody>
      </p: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4435475" y="3049588"/>
            <a:ext cx="2828925" cy="3313112"/>
            <a:chOff x="4435475" y="3049588"/>
            <a:chExt cx="2828629" cy="3313308"/>
          </a:xfrm>
        </p:grpSpPr>
        <p:sp>
          <p:nvSpPr>
            <p:cNvPr id="53" name="TextBox 122"/>
            <p:cNvSpPr txBox="1">
              <a:spLocks noChangeArrowheads="1"/>
            </p:cNvSpPr>
            <p:nvPr/>
          </p:nvSpPr>
          <p:spPr bwMode="auto">
            <a:xfrm>
              <a:off x="4435475" y="5119810"/>
              <a:ext cx="1152404" cy="400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latin typeface="+mn-lt"/>
                </a:rPr>
                <a:t>!&gt;</a:t>
              </a:r>
              <a:r>
                <a:rPr lang="en-GB" sz="2000" dirty="0" err="1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2000" dirty="0" err="1">
                  <a:latin typeface="+mn-lt"/>
                </a:rPr>
                <a:t>:m1</a:t>
              </a:r>
              <a:endParaRPr lang="en-GB" sz="2000" dirty="0">
                <a:latin typeface="+mn-lt"/>
              </a:endParaRPr>
            </a:p>
          </p:txBody>
        </p:sp>
        <p:sp>
          <p:nvSpPr>
            <p:cNvPr id="54" name="TextBox 122"/>
            <p:cNvSpPr txBox="1">
              <a:spLocks noChangeArrowheads="1"/>
            </p:cNvSpPr>
            <p:nvPr/>
          </p:nvSpPr>
          <p:spPr bwMode="auto">
            <a:xfrm>
              <a:off x="4641828" y="3811633"/>
              <a:ext cx="1152404" cy="400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latin typeface="+mn-lt"/>
                </a:rPr>
                <a:t>?&lt;</a:t>
              </a:r>
              <a:r>
                <a:rPr lang="en-GB" sz="2000" dirty="0" err="1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2000" dirty="0" err="1">
                  <a:latin typeface="+mn-lt"/>
                </a:rPr>
                <a:t>:m4</a:t>
              </a:r>
              <a:endParaRPr lang="en-GB" sz="2000" dirty="0">
                <a:latin typeface="+mn-lt"/>
              </a:endParaRPr>
            </a:p>
          </p:txBody>
        </p:sp>
        <p:sp>
          <p:nvSpPr>
            <p:cNvPr id="55" name="TextBox 122"/>
            <p:cNvSpPr txBox="1">
              <a:spLocks noChangeArrowheads="1"/>
            </p:cNvSpPr>
            <p:nvPr/>
          </p:nvSpPr>
          <p:spPr bwMode="auto">
            <a:xfrm>
              <a:off x="5722803" y="3049588"/>
              <a:ext cx="1150817" cy="400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latin typeface="+mn-lt"/>
                </a:rPr>
                <a:t>!&gt;</a:t>
              </a:r>
              <a:r>
                <a:rPr lang="en-GB" sz="2000" dirty="0" err="1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2000" dirty="0" err="1">
                  <a:latin typeface="+mn-lt"/>
                </a:rPr>
                <a:t>:m6</a:t>
              </a:r>
              <a:endParaRPr lang="en-GB" sz="2000" dirty="0">
                <a:latin typeface="+mn-lt"/>
              </a:endParaRPr>
            </a:p>
          </p:txBody>
        </p:sp>
        <p:sp>
          <p:nvSpPr>
            <p:cNvPr id="56" name="TextBox 122"/>
            <p:cNvSpPr txBox="1">
              <a:spLocks noChangeArrowheads="1"/>
            </p:cNvSpPr>
            <p:nvPr/>
          </p:nvSpPr>
          <p:spPr bwMode="auto">
            <a:xfrm>
              <a:off x="5902172" y="4129152"/>
              <a:ext cx="1152404" cy="4016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latin typeface="+mn-lt"/>
                </a:rPr>
                <a:t>!&gt;</a:t>
              </a:r>
              <a:r>
                <a:rPr lang="en-GB" sz="2000" dirty="0" err="1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2000" dirty="0" err="1">
                  <a:latin typeface="+mn-lt"/>
                </a:rPr>
                <a:t>:m5</a:t>
              </a:r>
              <a:endParaRPr lang="en-GB" sz="2000" dirty="0">
                <a:latin typeface="+mn-lt"/>
              </a:endParaRPr>
            </a:p>
          </p:txBody>
        </p:sp>
        <p:sp>
          <p:nvSpPr>
            <p:cNvPr id="57" name="TextBox 122"/>
            <p:cNvSpPr txBox="1">
              <a:spLocks noChangeArrowheads="1"/>
            </p:cNvSpPr>
            <p:nvPr/>
          </p:nvSpPr>
          <p:spPr bwMode="auto">
            <a:xfrm>
              <a:off x="5856139" y="5299208"/>
              <a:ext cx="1152404" cy="400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latin typeface="+mn-lt"/>
                </a:rPr>
                <a:t>?&lt;</a:t>
              </a:r>
              <a:r>
                <a:rPr lang="en-GB" sz="2000" dirty="0" err="1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2000" dirty="0" err="1">
                  <a:latin typeface="+mn-lt"/>
                </a:rPr>
                <a:t>:m2</a:t>
              </a:r>
              <a:endParaRPr lang="en-GB" sz="2000" dirty="0">
                <a:latin typeface="+mn-lt"/>
              </a:endParaRPr>
            </a:p>
          </p:txBody>
        </p:sp>
        <p:sp>
          <p:nvSpPr>
            <p:cNvPr id="29766" name="Line 23"/>
            <p:cNvSpPr>
              <a:spLocks noChangeShapeType="1"/>
            </p:cNvSpPr>
            <p:nvPr/>
          </p:nvSpPr>
          <p:spPr bwMode="auto">
            <a:xfrm>
              <a:off x="5974457" y="3685883"/>
              <a:ext cx="69365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67" name="Oval 22"/>
            <p:cNvSpPr>
              <a:spLocks noChangeArrowheads="1"/>
            </p:cNvSpPr>
            <p:nvPr/>
          </p:nvSpPr>
          <p:spPr bwMode="auto">
            <a:xfrm>
              <a:off x="4531874" y="4861491"/>
              <a:ext cx="289019" cy="2656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100">
                <a:latin typeface="Calibri" pitchFamily="34" charset="0"/>
              </a:endParaRPr>
            </a:p>
          </p:txBody>
        </p:sp>
        <p:sp>
          <p:nvSpPr>
            <p:cNvPr id="29768" name="Line 23"/>
            <p:cNvSpPr>
              <a:spLocks noChangeShapeType="1"/>
            </p:cNvSpPr>
            <p:nvPr/>
          </p:nvSpPr>
          <p:spPr bwMode="auto">
            <a:xfrm>
              <a:off x="4731764" y="4994321"/>
              <a:ext cx="69365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69" name="Line 23"/>
            <p:cNvSpPr>
              <a:spLocks noChangeShapeType="1"/>
            </p:cNvSpPr>
            <p:nvPr/>
          </p:nvSpPr>
          <p:spPr bwMode="auto">
            <a:xfrm rot="5400000">
              <a:off x="5299755" y="5485318"/>
              <a:ext cx="85012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70" name="Line 23"/>
            <p:cNvSpPr>
              <a:spLocks noChangeShapeType="1"/>
            </p:cNvSpPr>
            <p:nvPr/>
          </p:nvSpPr>
          <p:spPr bwMode="auto">
            <a:xfrm rot="16200000" flipV="1">
              <a:off x="5126061" y="4344627"/>
              <a:ext cx="100952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71" name="Line 23"/>
            <p:cNvSpPr>
              <a:spLocks noChangeShapeType="1"/>
            </p:cNvSpPr>
            <p:nvPr/>
          </p:nvSpPr>
          <p:spPr bwMode="auto">
            <a:xfrm rot="5400000">
              <a:off x="5442818" y="4339586"/>
              <a:ext cx="85012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72" name="Oval 27"/>
            <p:cNvSpPr>
              <a:spLocks noChangeAspect="1" noChangeArrowheads="1"/>
            </p:cNvSpPr>
            <p:nvPr/>
          </p:nvSpPr>
          <p:spPr bwMode="auto">
            <a:xfrm>
              <a:off x="6686062" y="3460954"/>
              <a:ext cx="578042" cy="459153"/>
            </a:xfrm>
            <a:prstGeom prst="ellipse">
              <a:avLst/>
            </a:prstGeom>
            <a:solidFill>
              <a:srgbClr val="FFEBEB"/>
            </a:solidFill>
            <a:ln w="1905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>
                <a:latin typeface="Calibri" pitchFamily="34" charset="0"/>
              </a:endParaRPr>
            </a:p>
          </p:txBody>
        </p:sp>
        <p:sp>
          <p:nvSpPr>
            <p:cNvPr id="29773" name="Oval 27"/>
            <p:cNvSpPr>
              <a:spLocks noChangeAspect="1" noChangeArrowheads="1"/>
            </p:cNvSpPr>
            <p:nvPr/>
          </p:nvSpPr>
          <p:spPr bwMode="auto">
            <a:xfrm>
              <a:off x="5467951" y="5903743"/>
              <a:ext cx="578042" cy="459153"/>
            </a:xfrm>
            <a:prstGeom prst="ellipse">
              <a:avLst/>
            </a:prstGeom>
            <a:solidFill>
              <a:srgbClr val="FFEBEB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>
                <a:latin typeface="Calibri" pitchFamily="34" charset="0"/>
              </a:endParaRPr>
            </a:p>
          </p:txBody>
        </p:sp>
        <p:sp>
          <p:nvSpPr>
            <p:cNvPr id="29774" name="Oval 27"/>
            <p:cNvSpPr>
              <a:spLocks noChangeAspect="1" noChangeArrowheads="1"/>
            </p:cNvSpPr>
            <p:nvPr/>
          </p:nvSpPr>
          <p:spPr bwMode="auto">
            <a:xfrm>
              <a:off x="5445002" y="4764749"/>
              <a:ext cx="578042" cy="459153"/>
            </a:xfrm>
            <a:prstGeom prst="ellipse">
              <a:avLst/>
            </a:prstGeom>
            <a:solidFill>
              <a:srgbClr val="FFEBEB"/>
            </a:solidFill>
            <a:ln w="1905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>
                <a:latin typeface="Calibri" pitchFamily="34" charset="0"/>
              </a:endParaRPr>
            </a:p>
          </p:txBody>
        </p:sp>
        <p:sp>
          <p:nvSpPr>
            <p:cNvPr id="29775" name="Oval 27"/>
            <p:cNvSpPr>
              <a:spLocks noChangeAspect="1" noChangeArrowheads="1"/>
            </p:cNvSpPr>
            <p:nvPr/>
          </p:nvSpPr>
          <p:spPr bwMode="auto">
            <a:xfrm>
              <a:off x="5516115" y="3446896"/>
              <a:ext cx="578042" cy="459153"/>
            </a:xfrm>
            <a:prstGeom prst="ellipse">
              <a:avLst/>
            </a:prstGeom>
            <a:solidFill>
              <a:srgbClr val="FFEBEB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>
                <a:latin typeface="Calibri" pitchFamily="34" charset="0"/>
              </a:endParaRPr>
            </a:p>
          </p:txBody>
        </p:sp>
      </p:grpSp>
      <p:grpSp>
        <p:nvGrpSpPr>
          <p:cNvPr id="4" name="Group 83"/>
          <p:cNvGrpSpPr>
            <a:grpSpLocks noChangeAspect="1"/>
          </p:cNvGrpSpPr>
          <p:nvPr/>
        </p:nvGrpSpPr>
        <p:grpSpPr bwMode="auto">
          <a:xfrm>
            <a:off x="5089525" y="3854450"/>
            <a:ext cx="1414463" cy="1657350"/>
            <a:chOff x="4435475" y="3049588"/>
            <a:chExt cx="2828629" cy="3313308"/>
          </a:xfrm>
        </p:grpSpPr>
        <p:sp>
          <p:nvSpPr>
            <p:cNvPr id="85" name="TextBox 122"/>
            <p:cNvSpPr txBox="1">
              <a:spLocks noChangeArrowheads="1"/>
            </p:cNvSpPr>
            <p:nvPr/>
          </p:nvSpPr>
          <p:spPr bwMode="auto">
            <a:xfrm>
              <a:off x="4435475" y="5118819"/>
              <a:ext cx="1152405" cy="4919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000" dirty="0">
                  <a:latin typeface="+mn-lt"/>
                </a:rPr>
                <a:t>!&gt;</a:t>
              </a:r>
              <a:r>
                <a:rPr lang="en-GB" sz="1000" dirty="0" err="1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1000" dirty="0" err="1">
                  <a:latin typeface="+mn-lt"/>
                </a:rPr>
                <a:t>:m1</a:t>
              </a:r>
              <a:endParaRPr lang="en-GB" sz="1000" dirty="0">
                <a:latin typeface="+mn-lt"/>
              </a:endParaRPr>
            </a:p>
          </p:txBody>
        </p:sp>
        <p:sp>
          <p:nvSpPr>
            <p:cNvPr id="86" name="TextBox 122"/>
            <p:cNvSpPr txBox="1">
              <a:spLocks noChangeArrowheads="1"/>
            </p:cNvSpPr>
            <p:nvPr/>
          </p:nvSpPr>
          <p:spPr bwMode="auto">
            <a:xfrm>
              <a:off x="4533891" y="3811268"/>
              <a:ext cx="1152403" cy="4919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000" dirty="0">
                  <a:latin typeface="+mn-lt"/>
                </a:rPr>
                <a:t>?&lt;</a:t>
              </a:r>
              <a:r>
                <a:rPr lang="en-GB" sz="1000" dirty="0" err="1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1000" dirty="0" err="1">
                  <a:latin typeface="+mn-lt"/>
                </a:rPr>
                <a:t>:m4</a:t>
              </a:r>
              <a:endParaRPr lang="en-GB" sz="1000" dirty="0">
                <a:latin typeface="+mn-lt"/>
              </a:endParaRPr>
            </a:p>
          </p:txBody>
        </p:sp>
        <p:sp>
          <p:nvSpPr>
            <p:cNvPr id="87" name="TextBox 122"/>
            <p:cNvSpPr txBox="1">
              <a:spLocks noChangeArrowheads="1"/>
            </p:cNvSpPr>
            <p:nvPr/>
          </p:nvSpPr>
          <p:spPr bwMode="auto">
            <a:xfrm>
              <a:off x="5724390" y="3049588"/>
              <a:ext cx="1149229" cy="4919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000" dirty="0">
                  <a:latin typeface="+mn-lt"/>
                </a:rPr>
                <a:t>!&gt;</a:t>
              </a:r>
              <a:r>
                <a:rPr lang="en-GB" sz="1000" dirty="0" err="1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1000" dirty="0" err="1">
                  <a:latin typeface="+mn-lt"/>
                </a:rPr>
                <a:t>:m6</a:t>
              </a:r>
              <a:endParaRPr lang="en-GB" sz="1000" dirty="0">
                <a:latin typeface="+mn-lt"/>
              </a:endParaRPr>
            </a:p>
          </p:txBody>
        </p:sp>
        <p:sp>
          <p:nvSpPr>
            <p:cNvPr id="88" name="TextBox 122"/>
            <p:cNvSpPr txBox="1">
              <a:spLocks noChangeArrowheads="1"/>
            </p:cNvSpPr>
            <p:nvPr/>
          </p:nvSpPr>
          <p:spPr bwMode="auto">
            <a:xfrm>
              <a:off x="5902171" y="4128635"/>
              <a:ext cx="1152405" cy="4919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000" dirty="0">
                  <a:latin typeface="+mn-lt"/>
                </a:rPr>
                <a:t>!&gt;</a:t>
              </a:r>
              <a:r>
                <a:rPr lang="en-GB" sz="1000" dirty="0" err="1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1000" dirty="0" err="1">
                  <a:latin typeface="+mn-lt"/>
                </a:rPr>
                <a:t>:m5</a:t>
              </a:r>
              <a:endParaRPr lang="en-GB" sz="1000" dirty="0">
                <a:latin typeface="+mn-lt"/>
              </a:endParaRPr>
            </a:p>
          </p:txBody>
        </p:sp>
        <p:sp>
          <p:nvSpPr>
            <p:cNvPr id="89" name="TextBox 122"/>
            <p:cNvSpPr txBox="1">
              <a:spLocks noChangeArrowheads="1"/>
            </p:cNvSpPr>
            <p:nvPr/>
          </p:nvSpPr>
          <p:spPr bwMode="auto">
            <a:xfrm>
              <a:off x="5857726" y="5299719"/>
              <a:ext cx="1196850" cy="4919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000" dirty="0">
                  <a:latin typeface="+mn-lt"/>
                </a:rPr>
                <a:t>?&lt;</a:t>
              </a:r>
              <a:r>
                <a:rPr lang="en-GB" sz="1000" dirty="0" err="1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1000" dirty="0" err="1">
                  <a:latin typeface="+mn-lt"/>
                </a:rPr>
                <a:t>:m2</a:t>
              </a:r>
              <a:endParaRPr lang="en-GB" sz="1000" dirty="0">
                <a:latin typeface="+mn-lt"/>
              </a:endParaRPr>
            </a:p>
          </p:txBody>
        </p:sp>
        <p:sp>
          <p:nvSpPr>
            <p:cNvPr id="29751" name="Line 23"/>
            <p:cNvSpPr>
              <a:spLocks noChangeShapeType="1"/>
            </p:cNvSpPr>
            <p:nvPr/>
          </p:nvSpPr>
          <p:spPr bwMode="auto">
            <a:xfrm>
              <a:off x="5974457" y="3685883"/>
              <a:ext cx="69365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52" name="Oval 22"/>
            <p:cNvSpPr>
              <a:spLocks noChangeArrowheads="1"/>
            </p:cNvSpPr>
            <p:nvPr/>
          </p:nvSpPr>
          <p:spPr bwMode="auto">
            <a:xfrm>
              <a:off x="4531874" y="4861491"/>
              <a:ext cx="289019" cy="2656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000">
                <a:latin typeface="Calibri" pitchFamily="34" charset="0"/>
              </a:endParaRPr>
            </a:p>
          </p:txBody>
        </p:sp>
        <p:sp>
          <p:nvSpPr>
            <p:cNvPr id="29753" name="Line 23"/>
            <p:cNvSpPr>
              <a:spLocks noChangeShapeType="1"/>
            </p:cNvSpPr>
            <p:nvPr/>
          </p:nvSpPr>
          <p:spPr bwMode="auto">
            <a:xfrm>
              <a:off x="4731764" y="4994321"/>
              <a:ext cx="69365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54" name="Line 23"/>
            <p:cNvSpPr>
              <a:spLocks noChangeShapeType="1"/>
            </p:cNvSpPr>
            <p:nvPr/>
          </p:nvSpPr>
          <p:spPr bwMode="auto">
            <a:xfrm rot="5400000">
              <a:off x="5299755" y="5485318"/>
              <a:ext cx="85012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55" name="Line 23"/>
            <p:cNvSpPr>
              <a:spLocks noChangeShapeType="1"/>
            </p:cNvSpPr>
            <p:nvPr/>
          </p:nvSpPr>
          <p:spPr bwMode="auto">
            <a:xfrm rot="16200000" flipV="1">
              <a:off x="5126061" y="4344627"/>
              <a:ext cx="100952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56" name="Line 23"/>
            <p:cNvSpPr>
              <a:spLocks noChangeShapeType="1"/>
            </p:cNvSpPr>
            <p:nvPr/>
          </p:nvSpPr>
          <p:spPr bwMode="auto">
            <a:xfrm rot="5400000">
              <a:off x="5442818" y="4339586"/>
              <a:ext cx="85012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757" name="Oval 27"/>
            <p:cNvSpPr>
              <a:spLocks noChangeAspect="1" noChangeArrowheads="1"/>
            </p:cNvSpPr>
            <p:nvPr/>
          </p:nvSpPr>
          <p:spPr bwMode="auto">
            <a:xfrm>
              <a:off x="6686062" y="3460954"/>
              <a:ext cx="578042" cy="459153"/>
            </a:xfrm>
            <a:prstGeom prst="ellipse">
              <a:avLst/>
            </a:prstGeom>
            <a:solidFill>
              <a:srgbClr val="FFEBEB"/>
            </a:solidFill>
            <a:ln w="1905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000">
                <a:latin typeface="Calibri" pitchFamily="34" charset="0"/>
              </a:endParaRPr>
            </a:p>
          </p:txBody>
        </p:sp>
        <p:sp>
          <p:nvSpPr>
            <p:cNvPr id="29758" name="Oval 27"/>
            <p:cNvSpPr>
              <a:spLocks noChangeAspect="1" noChangeArrowheads="1"/>
            </p:cNvSpPr>
            <p:nvPr/>
          </p:nvSpPr>
          <p:spPr bwMode="auto">
            <a:xfrm>
              <a:off x="5467951" y="5903743"/>
              <a:ext cx="578042" cy="459153"/>
            </a:xfrm>
            <a:prstGeom prst="ellipse">
              <a:avLst/>
            </a:prstGeom>
            <a:solidFill>
              <a:srgbClr val="FFEBEB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000">
                <a:latin typeface="Calibri" pitchFamily="34" charset="0"/>
              </a:endParaRPr>
            </a:p>
          </p:txBody>
        </p:sp>
        <p:sp>
          <p:nvSpPr>
            <p:cNvPr id="29759" name="Oval 27"/>
            <p:cNvSpPr>
              <a:spLocks noChangeAspect="1" noChangeArrowheads="1"/>
            </p:cNvSpPr>
            <p:nvPr/>
          </p:nvSpPr>
          <p:spPr bwMode="auto">
            <a:xfrm>
              <a:off x="5445002" y="4764749"/>
              <a:ext cx="578042" cy="459153"/>
            </a:xfrm>
            <a:prstGeom prst="ellipse">
              <a:avLst/>
            </a:prstGeom>
            <a:solidFill>
              <a:srgbClr val="FFEBEB"/>
            </a:solidFill>
            <a:ln w="1905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000">
                <a:latin typeface="Calibri" pitchFamily="34" charset="0"/>
              </a:endParaRPr>
            </a:p>
          </p:txBody>
        </p:sp>
        <p:sp>
          <p:nvSpPr>
            <p:cNvPr id="29760" name="Oval 27"/>
            <p:cNvSpPr>
              <a:spLocks noChangeAspect="1" noChangeArrowheads="1"/>
            </p:cNvSpPr>
            <p:nvPr/>
          </p:nvSpPr>
          <p:spPr bwMode="auto">
            <a:xfrm>
              <a:off x="5516115" y="3446896"/>
              <a:ext cx="578042" cy="459153"/>
            </a:xfrm>
            <a:prstGeom prst="ellipse">
              <a:avLst/>
            </a:prstGeom>
            <a:solidFill>
              <a:srgbClr val="FFEBEB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000">
                <a:latin typeface="Calibri" pitchFamily="34" charset="0"/>
              </a:endParaRPr>
            </a:p>
          </p:txBody>
        </p:sp>
      </p:grpSp>
      <p:grpSp>
        <p:nvGrpSpPr>
          <p:cNvPr id="5" name="Group 127"/>
          <p:cNvGrpSpPr>
            <a:grpSpLocks/>
          </p:cNvGrpSpPr>
          <p:nvPr/>
        </p:nvGrpSpPr>
        <p:grpSpPr bwMode="auto">
          <a:xfrm>
            <a:off x="3230563" y="1471613"/>
            <a:ext cx="5137150" cy="4803775"/>
            <a:chOff x="3230487" y="1471768"/>
            <a:chExt cx="5137336" cy="4803279"/>
          </a:xfrm>
        </p:grpSpPr>
        <p:grpSp>
          <p:nvGrpSpPr>
            <p:cNvPr id="29703" name="Group 123"/>
            <p:cNvGrpSpPr>
              <a:grpSpLocks/>
            </p:cNvGrpSpPr>
            <p:nvPr/>
          </p:nvGrpSpPr>
          <p:grpSpPr bwMode="auto">
            <a:xfrm>
              <a:off x="3230487" y="4283588"/>
              <a:ext cx="2168425" cy="1991459"/>
              <a:chOff x="5878104" y="4283588"/>
              <a:chExt cx="2168425" cy="1991459"/>
            </a:xfrm>
          </p:grpSpPr>
          <p:grpSp>
            <p:nvGrpSpPr>
              <p:cNvPr id="29726" name="Group 119"/>
              <p:cNvGrpSpPr>
                <a:grpSpLocks/>
              </p:cNvGrpSpPr>
              <p:nvPr/>
            </p:nvGrpSpPr>
            <p:grpSpPr bwMode="auto">
              <a:xfrm>
                <a:off x="5878104" y="4283588"/>
                <a:ext cx="2168425" cy="1991459"/>
                <a:chOff x="915017" y="1339632"/>
                <a:chExt cx="1705354" cy="1971194"/>
              </a:xfrm>
            </p:grpSpPr>
            <p:sp>
              <p:nvSpPr>
                <p:cNvPr id="170" name="Rounded Rectangle 169"/>
                <p:cNvSpPr/>
                <p:nvPr/>
              </p:nvSpPr>
              <p:spPr bwMode="auto">
                <a:xfrm>
                  <a:off x="915017" y="1338991"/>
                  <a:ext cx="1705495" cy="1971835"/>
                </a:xfrm>
                <a:prstGeom prst="roundRect">
                  <a:avLst/>
                </a:prstGeom>
                <a:solidFill>
                  <a:schemeClr val="bg1">
                    <a:lumMod val="9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71" name="TextBox 170"/>
                <p:cNvSpPr txBox="1"/>
                <p:nvPr/>
              </p:nvSpPr>
              <p:spPr>
                <a:xfrm>
                  <a:off x="973698" y="1398696"/>
                  <a:ext cx="433241" cy="523204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GB" i="0" dirty="0">
                      <a:solidFill>
                        <a:srgbClr val="0070C0"/>
                      </a:solidFill>
                      <a:latin typeface="+mj-lt"/>
                    </a:rPr>
                    <a:t>R</a:t>
                  </a:r>
                </a:p>
              </p:txBody>
            </p:sp>
          </p:grpSp>
          <p:grpSp>
            <p:nvGrpSpPr>
              <p:cNvPr id="29727" name="Group 122"/>
              <p:cNvGrpSpPr>
                <a:grpSpLocks/>
              </p:cNvGrpSpPr>
              <p:nvPr/>
            </p:nvGrpSpPr>
            <p:grpSpPr bwMode="auto">
              <a:xfrm>
                <a:off x="6132554" y="4579229"/>
                <a:ext cx="1685583" cy="1490301"/>
                <a:chOff x="2959106" y="3691471"/>
                <a:chExt cx="1685583" cy="1490301"/>
              </a:xfrm>
            </p:grpSpPr>
            <p:grpSp>
              <p:nvGrpSpPr>
                <p:cNvPr id="29728" name="Group 100"/>
                <p:cNvGrpSpPr>
                  <a:grpSpLocks noChangeAspect="1"/>
                </p:cNvGrpSpPr>
                <p:nvPr/>
              </p:nvGrpSpPr>
              <p:grpSpPr bwMode="auto">
                <a:xfrm>
                  <a:off x="3135129" y="3858862"/>
                  <a:ext cx="1381558" cy="1100139"/>
                  <a:chOff x="2170193" y="4666566"/>
                  <a:chExt cx="905166" cy="720789"/>
                </a:xfrm>
              </p:grpSpPr>
              <p:sp>
                <p:nvSpPr>
                  <p:cNvPr id="29734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2520800" y="4666566"/>
                    <a:ext cx="143845" cy="143975"/>
                  </a:xfrm>
                  <a:prstGeom prst="ellipse">
                    <a:avLst/>
                  </a:prstGeom>
                  <a:noFill/>
                  <a:ln w="9525">
                    <a:solidFill>
                      <a:srgbClr val="0070C0"/>
                    </a:solidFill>
                    <a:round/>
                    <a:headEnd/>
                    <a:tailEnd type="stealth" w="lg" len="lg"/>
                  </a:ln>
                </p:spPr>
                <p:txBody>
                  <a:bodyPr/>
                  <a:lstStyle/>
                  <a:p>
                    <a:endParaRPr lang="en-GB" sz="1100">
                      <a:latin typeface="Calibri" pitchFamily="34" charset="0"/>
                    </a:endParaRPr>
                  </a:p>
                </p:txBody>
              </p:sp>
              <p:sp>
                <p:nvSpPr>
                  <p:cNvPr id="29735" name="Line 23"/>
                  <p:cNvSpPr>
                    <a:spLocks noChangeShapeType="1"/>
                  </p:cNvSpPr>
                  <p:nvPr/>
                </p:nvSpPr>
                <p:spPr bwMode="auto">
                  <a:xfrm rot="6720000">
                    <a:off x="2633763" y="4789081"/>
                    <a:ext cx="24184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70C0"/>
                    </a:solidFill>
                    <a:round/>
                    <a:headEnd/>
                    <a:tailEnd type="stealth" w="lg" len="med"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9736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2886668" y="4794787"/>
                    <a:ext cx="188691" cy="150953"/>
                  </a:xfrm>
                  <a:prstGeom prst="ellipse">
                    <a:avLst/>
                  </a:prstGeom>
                  <a:solidFill>
                    <a:srgbClr val="F8F8F8"/>
                  </a:solidFill>
                  <a:ln w="19050">
                    <a:solidFill>
                      <a:srgbClr val="0070C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n-GB" sz="1100">
                      <a:latin typeface="Calibri" pitchFamily="34" charset="0"/>
                    </a:endParaRPr>
                  </a:p>
                </p:txBody>
              </p:sp>
              <p:sp>
                <p:nvSpPr>
                  <p:cNvPr id="29737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231553" y="5314162"/>
                    <a:ext cx="251729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70C0"/>
                    </a:solidFill>
                    <a:round/>
                    <a:headEnd/>
                    <a:tailEnd type="stealth" w="lg" len="med"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9738" name="Line 23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2361979" y="5101861"/>
                    <a:ext cx="34194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70C0"/>
                    </a:solidFill>
                    <a:round/>
                    <a:headEnd/>
                    <a:tailEnd type="stealth" w="lg" len="med"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9739" name="Line 2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2462716" y="5092392"/>
                    <a:ext cx="287949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70C0"/>
                    </a:solidFill>
                    <a:round/>
                    <a:headEnd/>
                    <a:tailEnd type="stealth" w="lg" len="med"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9740" name="Oval 2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491802" y="5236402"/>
                    <a:ext cx="174524" cy="150953"/>
                  </a:xfrm>
                  <a:prstGeom prst="ellipse">
                    <a:avLst/>
                  </a:prstGeom>
                  <a:solidFill>
                    <a:srgbClr val="F8F8F8"/>
                  </a:solidFill>
                  <a:ln w="19050">
                    <a:solidFill>
                      <a:srgbClr val="0070C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n-GB" sz="1100">
                      <a:latin typeface="Calibri" pitchFamily="34" charset="0"/>
                    </a:endParaRPr>
                  </a:p>
                </p:txBody>
              </p:sp>
              <p:sp>
                <p:nvSpPr>
                  <p:cNvPr id="29741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2170193" y="5272883"/>
                    <a:ext cx="89903" cy="89984"/>
                  </a:xfrm>
                  <a:prstGeom prst="ellipse">
                    <a:avLst/>
                  </a:prstGeom>
                  <a:solidFill>
                    <a:srgbClr val="5BB9FF"/>
                  </a:solidFill>
                  <a:ln w="9525">
                    <a:solidFill>
                      <a:srgbClr val="0033CC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GB" sz="1100">
                      <a:latin typeface="Calibri" pitchFamily="34" charset="0"/>
                    </a:endParaRPr>
                  </a:p>
                </p:txBody>
              </p:sp>
              <p:sp>
                <p:nvSpPr>
                  <p:cNvPr id="29742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671610" y="4877661"/>
                    <a:ext cx="215767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70C0"/>
                    </a:solidFill>
                    <a:round/>
                    <a:headEnd/>
                    <a:tailEnd type="stealth" w="lg" len="med"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9743" name="Oval 2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497270" y="4790025"/>
                    <a:ext cx="174524" cy="150953"/>
                  </a:xfrm>
                  <a:prstGeom prst="ellipse">
                    <a:avLst/>
                  </a:prstGeom>
                  <a:solidFill>
                    <a:srgbClr val="F8F8F8"/>
                  </a:solidFill>
                  <a:ln w="19050">
                    <a:solidFill>
                      <a:srgbClr val="0070C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n-GB" sz="1100">
                      <a:latin typeface="Calibri" pitchFamily="34" charset="0"/>
                    </a:endParaRPr>
                  </a:p>
                </p:txBody>
              </p:sp>
            </p:grpSp>
            <p:sp>
              <p:nvSpPr>
                <p:cNvPr id="155" name="TextBox 122"/>
                <p:cNvSpPr txBox="1">
                  <a:spLocks noChangeArrowheads="1"/>
                </p:cNvSpPr>
                <p:nvPr/>
              </p:nvSpPr>
              <p:spPr bwMode="auto">
                <a:xfrm>
                  <a:off x="2958665" y="4915849"/>
                  <a:ext cx="722338" cy="2460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GB" sz="1000" dirty="0">
                      <a:latin typeface="+mn-lt"/>
                    </a:rPr>
                    <a:t>?&lt;</a:t>
                  </a:r>
                  <a:r>
                    <a:rPr lang="en-GB" sz="1000" dirty="0" err="1">
                      <a:solidFill>
                        <a:srgbClr val="00B050"/>
                      </a:solidFill>
                      <a:latin typeface="+mn-lt"/>
                    </a:rPr>
                    <a:t>Q</a:t>
                  </a:r>
                  <a:r>
                    <a:rPr lang="en-GB" sz="1000" dirty="0" err="1">
                      <a:latin typeface="+mn-lt"/>
                    </a:rPr>
                    <a:t>:m3</a:t>
                  </a:r>
                  <a:endParaRPr lang="en-GB" sz="1000" dirty="0">
                    <a:latin typeface="+mn-lt"/>
                  </a:endParaRPr>
                </a:p>
              </p:txBody>
            </p:sp>
            <p:sp>
              <p:nvSpPr>
                <p:cNvPr id="156" name="TextBox 122"/>
                <p:cNvSpPr txBox="1">
                  <a:spLocks noChangeArrowheads="1"/>
                </p:cNvSpPr>
                <p:nvPr/>
              </p:nvSpPr>
              <p:spPr bwMode="auto">
                <a:xfrm>
                  <a:off x="3111070" y="4344409"/>
                  <a:ext cx="722338" cy="2460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GB" sz="1000" dirty="0">
                      <a:latin typeface="+mn-lt"/>
                    </a:rPr>
                    <a:t>!&gt;</a:t>
                  </a:r>
                  <a:r>
                    <a:rPr lang="en-GB" sz="1000" dirty="0" err="1">
                      <a:solidFill>
                        <a:srgbClr val="FF0000"/>
                      </a:solidFill>
                      <a:latin typeface="+mn-lt"/>
                    </a:rPr>
                    <a:t>P</a:t>
                  </a:r>
                  <a:r>
                    <a:rPr lang="en-GB" sz="1000" dirty="0" err="1">
                      <a:latin typeface="+mn-lt"/>
                    </a:rPr>
                    <a:t>:m4</a:t>
                  </a:r>
                  <a:endParaRPr lang="en-GB" sz="1000" dirty="0">
                    <a:latin typeface="+mn-lt"/>
                  </a:endParaRPr>
                </a:p>
              </p:txBody>
            </p:sp>
            <p:sp>
              <p:nvSpPr>
                <p:cNvPr id="157" name="TextBox 122"/>
                <p:cNvSpPr txBox="1">
                  <a:spLocks noChangeArrowheads="1"/>
                </p:cNvSpPr>
                <p:nvPr/>
              </p:nvSpPr>
              <p:spPr bwMode="auto">
                <a:xfrm>
                  <a:off x="3784195" y="4401553"/>
                  <a:ext cx="722338" cy="2460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GB" sz="1000" dirty="0">
                      <a:latin typeface="+mn-lt"/>
                    </a:rPr>
                    <a:t>?&lt;</a:t>
                  </a:r>
                  <a:r>
                    <a:rPr lang="en-GB" sz="1000" dirty="0" err="1">
                      <a:solidFill>
                        <a:srgbClr val="FF0000"/>
                      </a:solidFill>
                      <a:latin typeface="+mn-lt"/>
                    </a:rPr>
                    <a:t>P</a:t>
                  </a:r>
                  <a:r>
                    <a:rPr lang="en-GB" sz="1000" dirty="0" err="1">
                      <a:latin typeface="+mn-lt"/>
                    </a:rPr>
                    <a:t>:m5</a:t>
                  </a:r>
                  <a:endParaRPr lang="en-GB" sz="1000" dirty="0">
                    <a:latin typeface="+mn-lt"/>
                  </a:endParaRPr>
                </a:p>
              </p:txBody>
            </p:sp>
            <p:sp>
              <p:nvSpPr>
                <p:cNvPr id="158" name="TextBox 122"/>
                <p:cNvSpPr txBox="1">
                  <a:spLocks noChangeArrowheads="1"/>
                </p:cNvSpPr>
                <p:nvPr/>
              </p:nvSpPr>
              <p:spPr bwMode="auto">
                <a:xfrm>
                  <a:off x="3182510" y="3671378"/>
                  <a:ext cx="722339" cy="2460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GB" sz="1000" dirty="0">
                      <a:latin typeface="+mn-lt"/>
                    </a:rPr>
                    <a:t>?&lt;</a:t>
                  </a:r>
                  <a:r>
                    <a:rPr lang="en-GB" sz="1000" dirty="0" err="1">
                      <a:solidFill>
                        <a:srgbClr val="00B050"/>
                      </a:solidFill>
                      <a:latin typeface="+mn-lt"/>
                    </a:rPr>
                    <a:t>Q</a:t>
                  </a:r>
                  <a:r>
                    <a:rPr lang="en-GB" sz="1000" dirty="0" err="1">
                      <a:latin typeface="+mn-lt"/>
                    </a:rPr>
                    <a:t>:m7</a:t>
                  </a:r>
                  <a:endParaRPr lang="en-GB" sz="1000" dirty="0">
                    <a:latin typeface="+mn-lt"/>
                  </a:endParaRPr>
                </a:p>
              </p:txBody>
            </p:sp>
            <p:sp>
              <p:nvSpPr>
                <p:cNvPr id="159" name="TextBox 122"/>
                <p:cNvSpPr txBox="1">
                  <a:spLocks noChangeArrowheads="1"/>
                </p:cNvSpPr>
                <p:nvPr/>
              </p:nvSpPr>
              <p:spPr bwMode="auto">
                <a:xfrm>
                  <a:off x="3922312" y="3787254"/>
                  <a:ext cx="722339" cy="24603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GB" sz="1000" dirty="0">
                      <a:latin typeface="+mn-lt"/>
                    </a:rPr>
                    <a:t>?&lt;</a:t>
                  </a:r>
                  <a:r>
                    <a:rPr lang="en-GB" sz="1000" dirty="0" err="1">
                      <a:solidFill>
                        <a:srgbClr val="00B050"/>
                      </a:solidFill>
                      <a:latin typeface="+mn-lt"/>
                    </a:rPr>
                    <a:t>Q</a:t>
                  </a:r>
                  <a:r>
                    <a:rPr lang="en-GB" sz="1000" dirty="0" err="1">
                      <a:latin typeface="+mn-lt"/>
                    </a:rPr>
                    <a:t>:m8</a:t>
                  </a:r>
                  <a:endParaRPr lang="en-GB" sz="1000" dirty="0">
                    <a:latin typeface="+mn-lt"/>
                  </a:endParaRPr>
                </a:p>
              </p:txBody>
            </p:sp>
          </p:grpSp>
        </p:grpSp>
        <p:sp>
          <p:nvSpPr>
            <p:cNvPr id="130" name="Rounded Rectangle 129"/>
            <p:cNvSpPr/>
            <p:nvPr/>
          </p:nvSpPr>
          <p:spPr bwMode="auto">
            <a:xfrm>
              <a:off x="5543558" y="1471768"/>
              <a:ext cx="2824265" cy="183972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FF0000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5640399" y="1527324"/>
              <a:ext cx="717576" cy="5238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i="0" dirty="0">
                  <a:solidFill>
                    <a:srgbClr val="00B050"/>
                  </a:solidFill>
                  <a:latin typeface="+mj-lt"/>
                </a:rPr>
                <a:t>Q</a:t>
              </a:r>
            </a:p>
          </p:txBody>
        </p:sp>
        <p:grpSp>
          <p:nvGrpSpPr>
            <p:cNvPr id="29706" name="Group 85"/>
            <p:cNvGrpSpPr>
              <a:grpSpLocks/>
            </p:cNvGrpSpPr>
            <p:nvPr/>
          </p:nvGrpSpPr>
          <p:grpSpPr bwMode="auto">
            <a:xfrm>
              <a:off x="5724018" y="1628178"/>
              <a:ext cx="2418094" cy="1402020"/>
              <a:chOff x="6064274" y="1778306"/>
              <a:chExt cx="2418094" cy="1402020"/>
            </a:xfrm>
          </p:grpSpPr>
          <p:sp>
            <p:nvSpPr>
              <p:cNvPr id="29707" name="Line 23"/>
              <p:cNvSpPr>
                <a:spLocks noChangeShapeType="1"/>
              </p:cNvSpPr>
              <p:nvPr/>
            </p:nvSpPr>
            <p:spPr bwMode="auto">
              <a:xfrm rot="6720000">
                <a:off x="8034452" y="2222385"/>
                <a:ext cx="38624" cy="0"/>
              </a:xfrm>
              <a:prstGeom prst="line">
                <a:avLst/>
              </a:prstGeom>
              <a:noFill/>
              <a:ln w="9525">
                <a:solidFill>
                  <a:srgbClr val="00B050"/>
                </a:solidFill>
                <a:round/>
                <a:headEnd/>
                <a:tailEnd type="stealth" w="lg" len="med"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08" name="Oval 27"/>
              <p:cNvSpPr>
                <a:spLocks noChangeAspect="1" noChangeArrowheads="1"/>
              </p:cNvSpPr>
              <p:nvPr/>
            </p:nvSpPr>
            <p:spPr bwMode="auto">
              <a:xfrm>
                <a:off x="7808905" y="2931425"/>
                <a:ext cx="288000" cy="248901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1100">
                  <a:solidFill>
                    <a:srgbClr val="00B050"/>
                  </a:solidFill>
                  <a:latin typeface="Calibri" pitchFamily="34" charset="0"/>
                </a:endParaRPr>
              </a:p>
            </p:txBody>
          </p:sp>
          <p:sp>
            <p:nvSpPr>
              <p:cNvPr id="29709" name="Oval 81"/>
              <p:cNvSpPr>
                <a:spLocks noChangeArrowheads="1"/>
              </p:cNvSpPr>
              <p:nvPr/>
            </p:nvSpPr>
            <p:spPr bwMode="auto">
              <a:xfrm>
                <a:off x="7844853" y="2040758"/>
                <a:ext cx="229925" cy="229944"/>
              </a:xfrm>
              <a:prstGeom prst="ellipse">
                <a:avLst/>
              </a:prstGeom>
              <a:noFill/>
              <a:ln w="9525">
                <a:solidFill>
                  <a:srgbClr val="00B05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en-GB" sz="1100">
                  <a:solidFill>
                    <a:srgbClr val="00B050"/>
                  </a:solidFill>
                  <a:latin typeface="Calibri" pitchFamily="34" charset="0"/>
                </a:endParaRPr>
              </a:p>
            </p:txBody>
          </p:sp>
          <p:sp>
            <p:nvSpPr>
              <p:cNvPr id="29710" name="Line 23"/>
              <p:cNvSpPr>
                <a:spLocks noChangeShapeType="1"/>
              </p:cNvSpPr>
              <p:nvPr/>
            </p:nvSpPr>
            <p:spPr bwMode="auto">
              <a:xfrm rot="5400000">
                <a:off x="7720326" y="2701425"/>
                <a:ext cx="459887" cy="0"/>
              </a:xfrm>
              <a:prstGeom prst="line">
                <a:avLst/>
              </a:prstGeom>
              <a:noFill/>
              <a:ln w="9525">
                <a:solidFill>
                  <a:srgbClr val="00B050"/>
                </a:solidFill>
                <a:round/>
                <a:headEnd/>
                <a:tailEnd type="stealth" w="lg" len="med"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11" name="Line 23"/>
              <p:cNvSpPr>
                <a:spLocks noChangeShapeType="1"/>
              </p:cNvSpPr>
              <p:nvPr/>
            </p:nvSpPr>
            <p:spPr bwMode="auto">
              <a:xfrm>
                <a:off x="7469054" y="2347794"/>
                <a:ext cx="344886" cy="0"/>
              </a:xfrm>
              <a:prstGeom prst="line">
                <a:avLst/>
              </a:prstGeom>
              <a:noFill/>
              <a:ln w="9525">
                <a:solidFill>
                  <a:srgbClr val="00B050"/>
                </a:solidFill>
                <a:round/>
                <a:headEnd/>
                <a:tailEnd type="stealth" w="lg" len="med"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12" name="Oval 137"/>
              <p:cNvSpPr>
                <a:spLocks noChangeArrowheads="1"/>
              </p:cNvSpPr>
              <p:nvPr/>
            </p:nvSpPr>
            <p:spPr bwMode="auto">
              <a:xfrm>
                <a:off x="7810465" y="2226115"/>
                <a:ext cx="288000" cy="230400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1100">
                  <a:solidFill>
                    <a:srgbClr val="00B050"/>
                  </a:solidFill>
                  <a:latin typeface="Calibri" pitchFamily="34" charset="0"/>
                </a:endParaRPr>
              </a:p>
            </p:txBody>
          </p:sp>
          <p:sp>
            <p:nvSpPr>
              <p:cNvPr id="29713" name="Oval 22"/>
              <p:cNvSpPr>
                <a:spLocks noChangeArrowheads="1"/>
              </p:cNvSpPr>
              <p:nvPr/>
            </p:nvSpPr>
            <p:spPr bwMode="auto">
              <a:xfrm>
                <a:off x="6128349" y="2279231"/>
                <a:ext cx="143702" cy="143715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 sz="1100">
                  <a:latin typeface="Calibri" pitchFamily="34" charset="0"/>
                </a:endParaRPr>
              </a:p>
            </p:txBody>
          </p:sp>
          <p:sp>
            <p:nvSpPr>
              <p:cNvPr id="29714" name="Line 23"/>
              <p:cNvSpPr>
                <a:spLocks noChangeShapeType="1"/>
              </p:cNvSpPr>
              <p:nvPr/>
            </p:nvSpPr>
            <p:spPr bwMode="auto">
              <a:xfrm>
                <a:off x="6200592" y="2351089"/>
                <a:ext cx="344886" cy="0"/>
              </a:xfrm>
              <a:prstGeom prst="line">
                <a:avLst/>
              </a:prstGeom>
              <a:noFill/>
              <a:ln w="9525">
                <a:solidFill>
                  <a:srgbClr val="00B050"/>
                </a:solidFill>
                <a:round/>
                <a:headEnd/>
                <a:tailEnd type="stealth" w="lg" len="med"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15" name="Line 23"/>
              <p:cNvSpPr>
                <a:spLocks noChangeShapeType="1"/>
              </p:cNvSpPr>
              <p:nvPr/>
            </p:nvSpPr>
            <p:spPr bwMode="auto">
              <a:xfrm>
                <a:off x="6767114" y="2351089"/>
                <a:ext cx="402368" cy="0"/>
              </a:xfrm>
              <a:prstGeom prst="line">
                <a:avLst/>
              </a:prstGeom>
              <a:noFill/>
              <a:ln w="9525">
                <a:solidFill>
                  <a:srgbClr val="00B050"/>
                </a:solidFill>
                <a:round/>
                <a:headEnd/>
                <a:tailEnd type="stealth" w="lg" len="med"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16" name="Oval 27"/>
              <p:cNvSpPr>
                <a:spLocks noChangeAspect="1" noChangeArrowheads="1"/>
              </p:cNvSpPr>
              <p:nvPr/>
            </p:nvSpPr>
            <p:spPr bwMode="auto">
              <a:xfrm>
                <a:off x="6552288" y="2930111"/>
                <a:ext cx="288000" cy="248901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1100">
                  <a:solidFill>
                    <a:srgbClr val="00B050"/>
                  </a:solidFill>
                  <a:latin typeface="Calibri" pitchFamily="34" charset="0"/>
                </a:endParaRPr>
              </a:p>
            </p:txBody>
          </p:sp>
          <p:sp>
            <p:nvSpPr>
              <p:cNvPr id="29717" name="Line 23"/>
              <p:cNvSpPr>
                <a:spLocks noChangeShapeType="1"/>
              </p:cNvSpPr>
              <p:nvPr/>
            </p:nvSpPr>
            <p:spPr bwMode="auto">
              <a:xfrm rot="-5400000" flipH="1" flipV="1">
                <a:off x="6378742" y="2612086"/>
                <a:ext cx="634500" cy="1"/>
              </a:xfrm>
              <a:prstGeom prst="line">
                <a:avLst/>
              </a:prstGeom>
              <a:noFill/>
              <a:ln w="9525">
                <a:solidFill>
                  <a:srgbClr val="00B050"/>
                </a:solidFill>
                <a:round/>
                <a:headEnd/>
                <a:tailEnd type="stealth" w="lg" len="med"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718" name="Oval 27"/>
              <p:cNvSpPr>
                <a:spLocks noChangeAspect="1" noChangeArrowheads="1"/>
              </p:cNvSpPr>
              <p:nvPr/>
            </p:nvSpPr>
            <p:spPr bwMode="auto">
              <a:xfrm>
                <a:off x="6552288" y="2226896"/>
                <a:ext cx="288000" cy="248901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1100">
                  <a:solidFill>
                    <a:srgbClr val="00B050"/>
                  </a:solidFill>
                  <a:latin typeface="Calibri" pitchFamily="34" charset="0"/>
                </a:endParaRPr>
              </a:p>
            </p:txBody>
          </p:sp>
          <p:sp>
            <p:nvSpPr>
              <p:cNvPr id="29719" name="Oval 27"/>
              <p:cNvSpPr>
                <a:spLocks noChangeAspect="1" noChangeArrowheads="1"/>
              </p:cNvSpPr>
              <p:nvPr/>
            </p:nvSpPr>
            <p:spPr bwMode="auto">
              <a:xfrm>
                <a:off x="7183103" y="2226896"/>
                <a:ext cx="288000" cy="248901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rgbClr val="00B05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1100">
                  <a:solidFill>
                    <a:srgbClr val="00B050"/>
                  </a:solidFill>
                  <a:latin typeface="Calibri" pitchFamily="34" charset="0"/>
                </a:endParaRPr>
              </a:p>
            </p:txBody>
          </p:sp>
          <p:sp>
            <p:nvSpPr>
              <p:cNvPr id="146" name="TextBox 122"/>
              <p:cNvSpPr txBox="1">
                <a:spLocks noChangeArrowheads="1"/>
              </p:cNvSpPr>
              <p:nvPr/>
            </p:nvSpPr>
            <p:spPr bwMode="auto">
              <a:xfrm>
                <a:off x="6064795" y="2463184"/>
                <a:ext cx="574696" cy="2460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000" dirty="0">
                    <a:latin typeface="+mn-lt"/>
                  </a:rPr>
                  <a:t>?&lt;</a:t>
                </a:r>
                <a:r>
                  <a:rPr lang="en-GB" sz="1000" dirty="0" err="1">
                    <a:solidFill>
                      <a:srgbClr val="FF0000"/>
                    </a:solidFill>
                    <a:latin typeface="+mn-lt"/>
                  </a:rPr>
                  <a:t>P</a:t>
                </a:r>
                <a:r>
                  <a:rPr lang="en-GB" sz="1000" dirty="0" err="1">
                    <a:latin typeface="+mn-lt"/>
                  </a:rPr>
                  <a:t>:m1</a:t>
                </a:r>
                <a:endParaRPr lang="en-GB" sz="1000" dirty="0">
                  <a:latin typeface="+mn-lt"/>
                </a:endParaRPr>
              </a:p>
            </p:txBody>
          </p:sp>
          <p:sp>
            <p:nvSpPr>
              <p:cNvPr id="147" name="TextBox 122"/>
              <p:cNvSpPr txBox="1">
                <a:spLocks noChangeArrowheads="1"/>
              </p:cNvSpPr>
              <p:nvPr/>
            </p:nvSpPr>
            <p:spPr bwMode="auto">
              <a:xfrm>
                <a:off x="6680767" y="2652077"/>
                <a:ext cx="574696" cy="246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000" dirty="0">
                    <a:latin typeface="+mn-lt"/>
                  </a:rPr>
                  <a:t>!&gt;</a:t>
                </a:r>
                <a:r>
                  <a:rPr lang="en-GB" sz="1000" dirty="0" err="1">
                    <a:solidFill>
                      <a:srgbClr val="FF0000"/>
                    </a:solidFill>
                    <a:latin typeface="+mn-lt"/>
                  </a:rPr>
                  <a:t>P</a:t>
                </a:r>
                <a:r>
                  <a:rPr lang="en-GB" sz="1000" dirty="0" err="1">
                    <a:latin typeface="+mn-lt"/>
                  </a:rPr>
                  <a:t>:m2</a:t>
                </a:r>
                <a:endParaRPr lang="en-GB" sz="1000" dirty="0">
                  <a:latin typeface="+mn-lt"/>
                </a:endParaRPr>
              </a:p>
            </p:txBody>
          </p:sp>
          <p:sp>
            <p:nvSpPr>
              <p:cNvPr id="148" name="TextBox 122"/>
              <p:cNvSpPr txBox="1">
                <a:spLocks noChangeArrowheads="1"/>
              </p:cNvSpPr>
              <p:nvPr/>
            </p:nvSpPr>
            <p:spPr bwMode="auto">
              <a:xfrm>
                <a:off x="6677592" y="2020317"/>
                <a:ext cx="576284" cy="246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000" dirty="0">
                    <a:latin typeface="+mn-lt"/>
                  </a:rPr>
                  <a:t>!&gt;</a:t>
                </a:r>
                <a:r>
                  <a:rPr lang="en-GB" sz="1000" dirty="0" err="1">
                    <a:solidFill>
                      <a:srgbClr val="0070C0"/>
                    </a:solidFill>
                    <a:latin typeface="+mn-lt"/>
                  </a:rPr>
                  <a:t>R</a:t>
                </a:r>
                <a:r>
                  <a:rPr lang="en-GB" sz="1000" dirty="0" err="1">
                    <a:latin typeface="+mn-lt"/>
                  </a:rPr>
                  <a:t>:m3</a:t>
                </a:r>
                <a:endParaRPr lang="en-GB" sz="1000" dirty="0">
                  <a:latin typeface="+mn-lt"/>
                </a:endParaRPr>
              </a:p>
            </p:txBody>
          </p:sp>
          <p:sp>
            <p:nvSpPr>
              <p:cNvPr id="149" name="TextBox 122"/>
              <p:cNvSpPr txBox="1">
                <a:spLocks noChangeArrowheads="1"/>
              </p:cNvSpPr>
              <p:nvPr/>
            </p:nvSpPr>
            <p:spPr bwMode="auto">
              <a:xfrm>
                <a:off x="7317379" y="2018730"/>
                <a:ext cx="576283" cy="2460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000" dirty="0">
                    <a:latin typeface="+mn-lt"/>
                  </a:rPr>
                  <a:t>?&lt;</a:t>
                </a:r>
                <a:r>
                  <a:rPr lang="en-GB" sz="1000" dirty="0" err="1">
                    <a:solidFill>
                      <a:srgbClr val="FF0000"/>
                    </a:solidFill>
                    <a:latin typeface="+mn-lt"/>
                  </a:rPr>
                  <a:t>P</a:t>
                </a:r>
                <a:r>
                  <a:rPr lang="en-GB" sz="1000" dirty="0" err="1">
                    <a:latin typeface="+mn-lt"/>
                  </a:rPr>
                  <a:t>:m6</a:t>
                </a:r>
                <a:endParaRPr lang="en-GB" sz="1000" dirty="0">
                  <a:latin typeface="+mn-lt"/>
                </a:endParaRPr>
              </a:p>
            </p:txBody>
          </p:sp>
          <p:sp>
            <p:nvSpPr>
              <p:cNvPr id="150" name="TextBox 122"/>
              <p:cNvSpPr txBox="1">
                <a:spLocks noChangeArrowheads="1"/>
              </p:cNvSpPr>
              <p:nvPr/>
            </p:nvSpPr>
            <p:spPr bwMode="auto">
              <a:xfrm>
                <a:off x="7814284" y="1779042"/>
                <a:ext cx="574696" cy="246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000" dirty="0">
                    <a:latin typeface="+mn-lt"/>
                  </a:rPr>
                  <a:t>!&gt;</a:t>
                </a:r>
                <a:r>
                  <a:rPr lang="en-GB" sz="1000" dirty="0" err="1">
                    <a:solidFill>
                      <a:srgbClr val="0070C0"/>
                    </a:solidFill>
                    <a:latin typeface="+mn-lt"/>
                  </a:rPr>
                  <a:t>R</a:t>
                </a:r>
                <a:r>
                  <a:rPr lang="en-GB" sz="1000" dirty="0" err="1">
                    <a:latin typeface="+mn-lt"/>
                  </a:rPr>
                  <a:t>:m7</a:t>
                </a:r>
                <a:endParaRPr lang="en-GB" sz="1000" dirty="0">
                  <a:latin typeface="+mn-lt"/>
                </a:endParaRPr>
              </a:p>
            </p:txBody>
          </p:sp>
          <p:sp>
            <p:nvSpPr>
              <p:cNvPr id="151" name="TextBox 122"/>
              <p:cNvSpPr txBox="1">
                <a:spLocks noChangeArrowheads="1"/>
              </p:cNvSpPr>
              <p:nvPr/>
            </p:nvSpPr>
            <p:spPr bwMode="auto">
              <a:xfrm>
                <a:off x="7907950" y="2560011"/>
                <a:ext cx="574696" cy="246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000" dirty="0">
                    <a:latin typeface="+mn-lt"/>
                  </a:rPr>
                  <a:t>!&gt;</a:t>
                </a:r>
                <a:r>
                  <a:rPr lang="en-GB" sz="1000" dirty="0" err="1">
                    <a:solidFill>
                      <a:srgbClr val="0070C0"/>
                    </a:solidFill>
                    <a:latin typeface="+mn-lt"/>
                  </a:rPr>
                  <a:t>R</a:t>
                </a:r>
                <a:r>
                  <a:rPr lang="en-GB" sz="1000" dirty="0" err="1">
                    <a:latin typeface="+mn-lt"/>
                  </a:rPr>
                  <a:t>:m8</a:t>
                </a:r>
                <a:endParaRPr lang="en-GB" sz="1000" dirty="0">
                  <a:latin typeface="+mn-lt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7 L -0.41284 -0.33102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116"/>
          <p:cNvGrpSpPr>
            <a:grpSpLocks/>
          </p:cNvGrpSpPr>
          <p:nvPr/>
        </p:nvGrpSpPr>
        <p:grpSpPr bwMode="auto">
          <a:xfrm>
            <a:off x="914400" y="1470025"/>
            <a:ext cx="2168525" cy="1990725"/>
            <a:chOff x="915017" y="1339632"/>
            <a:chExt cx="1705354" cy="1971194"/>
          </a:xfrm>
        </p:grpSpPr>
        <p:sp>
          <p:nvSpPr>
            <p:cNvPr id="118" name="Rounded Rectangle 117"/>
            <p:cNvSpPr/>
            <p:nvPr/>
          </p:nvSpPr>
          <p:spPr bwMode="auto">
            <a:xfrm>
              <a:off x="915017" y="1339632"/>
              <a:ext cx="1705354" cy="197119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rgbClr val="FF0000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973694" y="1399365"/>
              <a:ext cx="433204" cy="5234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i="0" dirty="0">
                  <a:solidFill>
                    <a:srgbClr val="FF0000"/>
                  </a:solidFill>
                  <a:latin typeface="+mj-lt"/>
                </a:rPr>
                <a:t>P</a:t>
              </a:r>
            </a:p>
          </p:txBody>
        </p:sp>
      </p:grpSp>
      <p:sp>
        <p:nvSpPr>
          <p:cNvPr id="307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Step 3: “Enact”</a:t>
            </a:r>
          </a:p>
        </p:txBody>
      </p:sp>
      <p:grpSp>
        <p:nvGrpSpPr>
          <p:cNvPr id="30724" name="Group 115"/>
          <p:cNvGrpSpPr>
            <a:grpSpLocks/>
          </p:cNvGrpSpPr>
          <p:nvPr/>
        </p:nvGrpSpPr>
        <p:grpSpPr bwMode="auto">
          <a:xfrm>
            <a:off x="1301750" y="1571625"/>
            <a:ext cx="1414463" cy="1657350"/>
            <a:chOff x="5090017" y="3854431"/>
            <a:chExt cx="1414315" cy="1656655"/>
          </a:xfrm>
        </p:grpSpPr>
        <p:sp>
          <p:nvSpPr>
            <p:cNvPr id="38" name="TextBox 122"/>
            <p:cNvSpPr txBox="1">
              <a:spLocks noChangeArrowheads="1"/>
            </p:cNvSpPr>
            <p:nvPr/>
          </p:nvSpPr>
          <p:spPr bwMode="auto">
            <a:xfrm>
              <a:off x="5090017" y="4889047"/>
              <a:ext cx="576203" cy="245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000" dirty="0">
                  <a:latin typeface="+mn-lt"/>
                </a:rPr>
                <a:t>!&gt;</a:t>
              </a:r>
              <a:r>
                <a:rPr lang="en-GB" sz="1000" dirty="0" err="1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1000" dirty="0" err="1">
                  <a:latin typeface="+mn-lt"/>
                </a:rPr>
                <a:t>:m1</a:t>
              </a:r>
              <a:endParaRPr lang="en-GB" sz="1000" dirty="0">
                <a:latin typeface="+mn-lt"/>
              </a:endParaRPr>
            </a:p>
          </p:txBody>
        </p:sp>
        <p:sp>
          <p:nvSpPr>
            <p:cNvPr id="39" name="TextBox 122"/>
            <p:cNvSpPr txBox="1">
              <a:spLocks noChangeArrowheads="1"/>
            </p:cNvSpPr>
            <p:nvPr/>
          </p:nvSpPr>
          <p:spPr bwMode="auto">
            <a:xfrm>
              <a:off x="5139225" y="4235271"/>
              <a:ext cx="576202" cy="245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000" dirty="0">
                  <a:latin typeface="+mn-lt"/>
                </a:rPr>
                <a:t>?&lt;</a:t>
              </a:r>
              <a:r>
                <a:rPr lang="en-GB" sz="1000" dirty="0" err="1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1000" dirty="0" err="1">
                  <a:latin typeface="+mn-lt"/>
                </a:rPr>
                <a:t>:m4</a:t>
              </a:r>
              <a:endParaRPr lang="en-GB" sz="1000" dirty="0">
                <a:latin typeface="+mn-lt"/>
              </a:endParaRPr>
            </a:p>
          </p:txBody>
        </p:sp>
        <p:sp>
          <p:nvSpPr>
            <p:cNvPr id="40" name="TextBox 122"/>
            <p:cNvSpPr txBox="1">
              <a:spLocks noChangeArrowheads="1"/>
            </p:cNvSpPr>
            <p:nvPr/>
          </p:nvSpPr>
          <p:spPr bwMode="auto">
            <a:xfrm>
              <a:off x="5734475" y="3854431"/>
              <a:ext cx="574615" cy="245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000" dirty="0">
                  <a:latin typeface="+mn-lt"/>
                </a:rPr>
                <a:t>!&gt;</a:t>
              </a:r>
              <a:r>
                <a:rPr lang="en-GB" sz="1000" dirty="0" err="1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1000" dirty="0" err="1">
                  <a:latin typeface="+mn-lt"/>
                </a:rPr>
                <a:t>:m6</a:t>
              </a:r>
              <a:endParaRPr lang="en-GB" sz="1000" dirty="0">
                <a:latin typeface="+mn-lt"/>
              </a:endParaRPr>
            </a:p>
          </p:txBody>
        </p:sp>
        <p:sp>
          <p:nvSpPr>
            <p:cNvPr id="41" name="TextBox 122"/>
            <p:cNvSpPr txBox="1">
              <a:spLocks noChangeArrowheads="1"/>
            </p:cNvSpPr>
            <p:nvPr/>
          </p:nvSpPr>
          <p:spPr bwMode="auto">
            <a:xfrm>
              <a:off x="5823365" y="4393955"/>
              <a:ext cx="576203" cy="245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000" dirty="0">
                  <a:latin typeface="+mn-lt"/>
                </a:rPr>
                <a:t>!&gt;</a:t>
              </a:r>
              <a:r>
                <a:rPr lang="en-GB" sz="1000" dirty="0" err="1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1000" dirty="0" err="1">
                  <a:latin typeface="+mn-lt"/>
                </a:rPr>
                <a:t>:m5</a:t>
              </a:r>
              <a:endParaRPr lang="en-GB" sz="1000" dirty="0">
                <a:latin typeface="+mn-lt"/>
              </a:endParaRPr>
            </a:p>
          </p:txBody>
        </p:sp>
        <p:sp>
          <p:nvSpPr>
            <p:cNvPr id="42" name="TextBox 122"/>
            <p:cNvSpPr txBox="1">
              <a:spLocks noChangeArrowheads="1"/>
            </p:cNvSpPr>
            <p:nvPr/>
          </p:nvSpPr>
          <p:spPr bwMode="auto">
            <a:xfrm>
              <a:off x="5801143" y="4979497"/>
              <a:ext cx="598425" cy="245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000" dirty="0">
                  <a:latin typeface="+mn-lt"/>
                </a:rPr>
                <a:t>?&lt;</a:t>
              </a:r>
              <a:r>
                <a:rPr lang="en-GB" sz="1000" dirty="0" err="1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1000" dirty="0" err="1">
                  <a:latin typeface="+mn-lt"/>
                </a:rPr>
                <a:t>:m2</a:t>
              </a:r>
              <a:endParaRPr lang="en-GB" sz="1000" dirty="0">
                <a:latin typeface="+mn-lt"/>
              </a:endParaRPr>
            </a:p>
          </p:txBody>
        </p:sp>
        <p:sp>
          <p:nvSpPr>
            <p:cNvPr id="30786" name="Line 23"/>
            <p:cNvSpPr>
              <a:spLocks noChangeShapeType="1"/>
            </p:cNvSpPr>
            <p:nvPr/>
          </p:nvSpPr>
          <p:spPr bwMode="auto">
            <a:xfrm>
              <a:off x="5859508" y="4172579"/>
              <a:ext cx="346826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787" name="Oval 22"/>
            <p:cNvSpPr>
              <a:spLocks noChangeArrowheads="1"/>
            </p:cNvSpPr>
            <p:nvPr/>
          </p:nvSpPr>
          <p:spPr bwMode="auto">
            <a:xfrm>
              <a:off x="5138217" y="4760383"/>
              <a:ext cx="144510" cy="13283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000">
                <a:latin typeface="Calibri" pitchFamily="34" charset="0"/>
              </a:endParaRPr>
            </a:p>
          </p:txBody>
        </p:sp>
        <p:sp>
          <p:nvSpPr>
            <p:cNvPr id="30788" name="Line 23"/>
            <p:cNvSpPr>
              <a:spLocks noChangeShapeType="1"/>
            </p:cNvSpPr>
            <p:nvPr/>
          </p:nvSpPr>
          <p:spPr bwMode="auto">
            <a:xfrm>
              <a:off x="5238162" y="4826798"/>
              <a:ext cx="346826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789" name="Line 23"/>
            <p:cNvSpPr>
              <a:spLocks noChangeShapeType="1"/>
            </p:cNvSpPr>
            <p:nvPr/>
          </p:nvSpPr>
          <p:spPr bwMode="auto">
            <a:xfrm rot="5400000">
              <a:off x="5522157" y="5072296"/>
              <a:ext cx="4250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790" name="Line 23"/>
            <p:cNvSpPr>
              <a:spLocks noChangeShapeType="1"/>
            </p:cNvSpPr>
            <p:nvPr/>
          </p:nvSpPr>
          <p:spPr bwMode="auto">
            <a:xfrm rot="16200000" flipV="1">
              <a:off x="5435310" y="4501951"/>
              <a:ext cx="5047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791" name="Line 23"/>
            <p:cNvSpPr>
              <a:spLocks noChangeShapeType="1"/>
            </p:cNvSpPr>
            <p:nvPr/>
          </p:nvSpPr>
          <p:spPr bwMode="auto">
            <a:xfrm rot="5400000">
              <a:off x="5593689" y="4499430"/>
              <a:ext cx="4250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792" name="Oval 27"/>
            <p:cNvSpPr>
              <a:spLocks noChangeAspect="1" noChangeArrowheads="1"/>
            </p:cNvSpPr>
            <p:nvPr/>
          </p:nvSpPr>
          <p:spPr bwMode="auto">
            <a:xfrm>
              <a:off x="6215311" y="4060114"/>
              <a:ext cx="289021" cy="229577"/>
            </a:xfrm>
            <a:prstGeom prst="ellipse">
              <a:avLst/>
            </a:prstGeom>
            <a:solidFill>
              <a:srgbClr val="FFEBEB"/>
            </a:solidFill>
            <a:ln w="1905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000">
                <a:latin typeface="Calibri" pitchFamily="34" charset="0"/>
              </a:endParaRPr>
            </a:p>
          </p:txBody>
        </p:sp>
        <p:sp>
          <p:nvSpPr>
            <p:cNvPr id="30793" name="Oval 27"/>
            <p:cNvSpPr>
              <a:spLocks noChangeAspect="1" noChangeArrowheads="1"/>
            </p:cNvSpPr>
            <p:nvPr/>
          </p:nvSpPr>
          <p:spPr bwMode="auto">
            <a:xfrm>
              <a:off x="5606255" y="5281509"/>
              <a:ext cx="289021" cy="229577"/>
            </a:xfrm>
            <a:prstGeom prst="ellipse">
              <a:avLst/>
            </a:prstGeom>
            <a:solidFill>
              <a:srgbClr val="FFEBEB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000">
                <a:latin typeface="Calibri" pitchFamily="34" charset="0"/>
              </a:endParaRPr>
            </a:p>
          </p:txBody>
        </p:sp>
        <p:sp>
          <p:nvSpPr>
            <p:cNvPr id="30794" name="Oval 27"/>
            <p:cNvSpPr>
              <a:spLocks noChangeAspect="1" noChangeArrowheads="1"/>
            </p:cNvSpPr>
            <p:nvPr/>
          </p:nvSpPr>
          <p:spPr bwMode="auto">
            <a:xfrm>
              <a:off x="5594781" y="4712012"/>
              <a:ext cx="289021" cy="229577"/>
            </a:xfrm>
            <a:prstGeom prst="ellipse">
              <a:avLst/>
            </a:prstGeom>
            <a:solidFill>
              <a:srgbClr val="FFEBEB"/>
            </a:solidFill>
            <a:ln w="1905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000">
                <a:latin typeface="Calibri" pitchFamily="34" charset="0"/>
              </a:endParaRPr>
            </a:p>
          </p:txBody>
        </p:sp>
        <p:sp>
          <p:nvSpPr>
            <p:cNvPr id="30795" name="Oval 27"/>
            <p:cNvSpPr>
              <a:spLocks noChangeAspect="1" noChangeArrowheads="1"/>
            </p:cNvSpPr>
            <p:nvPr/>
          </p:nvSpPr>
          <p:spPr bwMode="auto">
            <a:xfrm>
              <a:off x="5630337" y="4053085"/>
              <a:ext cx="289021" cy="229577"/>
            </a:xfrm>
            <a:prstGeom prst="ellipse">
              <a:avLst/>
            </a:prstGeom>
            <a:solidFill>
              <a:srgbClr val="FFEBEB"/>
            </a:solidFill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000">
                <a:latin typeface="Calibri" pitchFamily="34" charset="0"/>
              </a:endParaRPr>
            </a:p>
          </p:txBody>
        </p:sp>
      </p:grpSp>
      <p:grpSp>
        <p:nvGrpSpPr>
          <p:cNvPr id="30725" name="Group 123"/>
          <p:cNvGrpSpPr>
            <a:grpSpLocks/>
          </p:cNvGrpSpPr>
          <p:nvPr/>
        </p:nvGrpSpPr>
        <p:grpSpPr bwMode="auto">
          <a:xfrm>
            <a:off x="3230563" y="4283075"/>
            <a:ext cx="2168525" cy="1992313"/>
            <a:chOff x="5878104" y="4283588"/>
            <a:chExt cx="2168425" cy="1991459"/>
          </a:xfrm>
        </p:grpSpPr>
        <p:grpSp>
          <p:nvGrpSpPr>
            <p:cNvPr id="30761" name="Group 119"/>
            <p:cNvGrpSpPr>
              <a:grpSpLocks/>
            </p:cNvGrpSpPr>
            <p:nvPr/>
          </p:nvGrpSpPr>
          <p:grpSpPr bwMode="auto">
            <a:xfrm>
              <a:off x="5878104" y="4283588"/>
              <a:ext cx="2168425" cy="1991459"/>
              <a:chOff x="915017" y="1339632"/>
              <a:chExt cx="1705354" cy="1971194"/>
            </a:xfrm>
          </p:grpSpPr>
          <p:sp>
            <p:nvSpPr>
              <p:cNvPr id="121" name="Rounded Rectangle 120"/>
              <p:cNvSpPr/>
              <p:nvPr/>
            </p:nvSpPr>
            <p:spPr bwMode="auto">
              <a:xfrm>
                <a:off x="915017" y="1339632"/>
                <a:ext cx="1705354" cy="1971194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973693" y="1399318"/>
                <a:ext cx="433205" cy="52303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i="0" dirty="0">
                    <a:solidFill>
                      <a:srgbClr val="0070C0"/>
                    </a:solidFill>
                    <a:latin typeface="+mj-lt"/>
                  </a:rPr>
                  <a:t>R</a:t>
                </a:r>
              </a:p>
            </p:txBody>
          </p:sp>
        </p:grpSp>
        <p:grpSp>
          <p:nvGrpSpPr>
            <p:cNvPr id="30762" name="Group 122"/>
            <p:cNvGrpSpPr>
              <a:grpSpLocks/>
            </p:cNvGrpSpPr>
            <p:nvPr/>
          </p:nvGrpSpPr>
          <p:grpSpPr bwMode="auto">
            <a:xfrm>
              <a:off x="6132554" y="4579229"/>
              <a:ext cx="1685583" cy="1490301"/>
              <a:chOff x="2959106" y="3691471"/>
              <a:chExt cx="1685583" cy="1490301"/>
            </a:xfrm>
          </p:grpSpPr>
          <p:grpSp>
            <p:nvGrpSpPr>
              <p:cNvPr id="30763" name="Group 100"/>
              <p:cNvGrpSpPr>
                <a:grpSpLocks noChangeAspect="1"/>
              </p:cNvGrpSpPr>
              <p:nvPr/>
            </p:nvGrpSpPr>
            <p:grpSpPr bwMode="auto">
              <a:xfrm>
                <a:off x="3118176" y="3858869"/>
                <a:ext cx="1398515" cy="1100140"/>
                <a:chOff x="2159084" y="4666566"/>
                <a:chExt cx="916275" cy="720789"/>
              </a:xfrm>
            </p:grpSpPr>
            <p:sp>
              <p:nvSpPr>
                <p:cNvPr id="30769" name="Oval 69"/>
                <p:cNvSpPr>
                  <a:spLocks noChangeArrowheads="1"/>
                </p:cNvSpPr>
                <p:nvPr/>
              </p:nvSpPr>
              <p:spPr bwMode="auto">
                <a:xfrm>
                  <a:off x="2520800" y="4666566"/>
                  <a:ext cx="143845" cy="143975"/>
                </a:xfrm>
                <a:prstGeom prst="ellipse">
                  <a:avLst/>
                </a:prstGeom>
                <a:noFill/>
                <a:ln w="9525">
                  <a:solidFill>
                    <a:srgbClr val="0070C0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en-GB" sz="1100">
                    <a:latin typeface="Calibri" pitchFamily="34" charset="0"/>
                  </a:endParaRPr>
                </a:p>
              </p:txBody>
            </p:sp>
            <p:sp>
              <p:nvSpPr>
                <p:cNvPr id="30770" name="Line 23"/>
                <p:cNvSpPr>
                  <a:spLocks noChangeShapeType="1"/>
                </p:cNvSpPr>
                <p:nvPr/>
              </p:nvSpPr>
              <p:spPr bwMode="auto">
                <a:xfrm rot="6720000">
                  <a:off x="2633763" y="4789081"/>
                  <a:ext cx="24184" cy="0"/>
                </a:xfrm>
                <a:prstGeom prst="line">
                  <a:avLst/>
                </a:prstGeom>
                <a:noFill/>
                <a:ln w="9525">
                  <a:solidFill>
                    <a:srgbClr val="0070C0"/>
                  </a:solidFill>
                  <a:round/>
                  <a:headEnd/>
                  <a:tailEnd type="stealth" w="lg" len="med"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71" name="Oval 27"/>
                <p:cNvSpPr>
                  <a:spLocks noChangeArrowheads="1"/>
                </p:cNvSpPr>
                <p:nvPr/>
              </p:nvSpPr>
              <p:spPr bwMode="auto">
                <a:xfrm>
                  <a:off x="2886668" y="4794787"/>
                  <a:ext cx="188691" cy="150953"/>
                </a:xfrm>
                <a:prstGeom prst="ellipse">
                  <a:avLst/>
                </a:prstGeom>
                <a:solidFill>
                  <a:srgbClr val="F8F8F8"/>
                </a:solidFill>
                <a:ln w="19050">
                  <a:solidFill>
                    <a:srgbClr val="0070C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GB" sz="1100">
                    <a:latin typeface="Calibri" pitchFamily="34" charset="0"/>
                  </a:endParaRPr>
                </a:p>
              </p:txBody>
            </p:sp>
            <p:sp>
              <p:nvSpPr>
                <p:cNvPr id="30772" name="Line 23"/>
                <p:cNvSpPr>
                  <a:spLocks noChangeShapeType="1"/>
                </p:cNvSpPr>
                <p:nvPr/>
              </p:nvSpPr>
              <p:spPr bwMode="auto">
                <a:xfrm>
                  <a:off x="2231553" y="5314162"/>
                  <a:ext cx="251729" cy="0"/>
                </a:xfrm>
                <a:prstGeom prst="line">
                  <a:avLst/>
                </a:prstGeom>
                <a:noFill/>
                <a:ln w="9525">
                  <a:solidFill>
                    <a:srgbClr val="0070C0"/>
                  </a:solidFill>
                  <a:round/>
                  <a:headEnd/>
                  <a:tailEnd type="stealth" w="lg" len="med"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73" name="Line 23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361979" y="5101861"/>
                  <a:ext cx="341940" cy="0"/>
                </a:xfrm>
                <a:prstGeom prst="line">
                  <a:avLst/>
                </a:prstGeom>
                <a:noFill/>
                <a:ln w="9525">
                  <a:solidFill>
                    <a:srgbClr val="0070C0"/>
                  </a:solidFill>
                  <a:round/>
                  <a:headEnd/>
                  <a:tailEnd type="stealth" w="lg" len="med"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74" name="Line 23"/>
                <p:cNvSpPr>
                  <a:spLocks noChangeShapeType="1"/>
                </p:cNvSpPr>
                <p:nvPr/>
              </p:nvSpPr>
              <p:spPr bwMode="auto">
                <a:xfrm rot="5400000">
                  <a:off x="2462716" y="5092392"/>
                  <a:ext cx="287949" cy="0"/>
                </a:xfrm>
                <a:prstGeom prst="line">
                  <a:avLst/>
                </a:prstGeom>
                <a:noFill/>
                <a:ln w="9525">
                  <a:solidFill>
                    <a:srgbClr val="0070C0"/>
                  </a:solidFill>
                  <a:round/>
                  <a:headEnd/>
                  <a:tailEnd type="stealth" w="lg" len="med"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75" name="Oval 27"/>
                <p:cNvSpPr>
                  <a:spLocks noChangeAspect="1" noChangeArrowheads="1"/>
                </p:cNvSpPr>
                <p:nvPr/>
              </p:nvSpPr>
              <p:spPr bwMode="auto">
                <a:xfrm>
                  <a:off x="2491802" y="5236402"/>
                  <a:ext cx="174524" cy="150953"/>
                </a:xfrm>
                <a:prstGeom prst="ellipse">
                  <a:avLst/>
                </a:prstGeom>
                <a:solidFill>
                  <a:srgbClr val="F8F8F8"/>
                </a:solidFill>
                <a:ln w="19050">
                  <a:solidFill>
                    <a:srgbClr val="0070C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GB" sz="1100">
                    <a:latin typeface="Calibri" pitchFamily="34" charset="0"/>
                  </a:endParaRPr>
                </a:p>
              </p:txBody>
            </p:sp>
            <p:sp>
              <p:nvSpPr>
                <p:cNvPr id="30776" name="Line 23"/>
                <p:cNvSpPr>
                  <a:spLocks noChangeShapeType="1"/>
                </p:cNvSpPr>
                <p:nvPr/>
              </p:nvSpPr>
              <p:spPr bwMode="auto">
                <a:xfrm>
                  <a:off x="2671610" y="4877661"/>
                  <a:ext cx="215767" cy="0"/>
                </a:xfrm>
                <a:prstGeom prst="line">
                  <a:avLst/>
                </a:prstGeom>
                <a:noFill/>
                <a:ln w="9525">
                  <a:solidFill>
                    <a:srgbClr val="0070C0"/>
                  </a:solidFill>
                  <a:round/>
                  <a:headEnd/>
                  <a:tailEnd type="stealth" w="lg" len="med"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77" name="Oval 27"/>
                <p:cNvSpPr>
                  <a:spLocks noChangeAspect="1" noChangeArrowheads="1"/>
                </p:cNvSpPr>
                <p:nvPr/>
              </p:nvSpPr>
              <p:spPr bwMode="auto">
                <a:xfrm>
                  <a:off x="2497270" y="4790025"/>
                  <a:ext cx="174524" cy="150953"/>
                </a:xfrm>
                <a:prstGeom prst="ellipse">
                  <a:avLst/>
                </a:prstGeom>
                <a:solidFill>
                  <a:srgbClr val="F8F8F8"/>
                </a:solidFill>
                <a:ln w="19050">
                  <a:solidFill>
                    <a:srgbClr val="0070C0"/>
                  </a:solidFill>
                  <a:prstDash val="dash"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GB" sz="1100">
                    <a:latin typeface="Calibri" pitchFamily="34" charset="0"/>
                  </a:endParaRPr>
                </a:p>
              </p:txBody>
            </p:sp>
            <p:sp>
              <p:nvSpPr>
                <p:cNvPr id="30778" name="Oval 27"/>
                <p:cNvSpPr>
                  <a:spLocks noChangeAspect="1" noChangeArrowheads="1"/>
                </p:cNvSpPr>
                <p:nvPr/>
              </p:nvSpPr>
              <p:spPr bwMode="auto">
                <a:xfrm>
                  <a:off x="2159084" y="5272134"/>
                  <a:ext cx="103623" cy="89629"/>
                </a:xfrm>
                <a:prstGeom prst="ellipse">
                  <a:avLst/>
                </a:prstGeom>
                <a:solidFill>
                  <a:srgbClr val="5BB9FF"/>
                </a:solidFill>
                <a:ln w="19050">
                  <a:solidFill>
                    <a:srgbClr val="0070C0"/>
                  </a:solidFill>
                  <a:prstDash val="dash"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GB" sz="1100">
                    <a:latin typeface="Calibri" pitchFamily="34" charset="0"/>
                  </a:endParaRPr>
                </a:p>
              </p:txBody>
            </p:sp>
          </p:grpSp>
          <p:sp>
            <p:nvSpPr>
              <p:cNvPr id="102" name="TextBox 122"/>
              <p:cNvSpPr txBox="1">
                <a:spLocks noChangeArrowheads="1"/>
              </p:cNvSpPr>
              <p:nvPr/>
            </p:nvSpPr>
            <p:spPr bwMode="auto">
              <a:xfrm>
                <a:off x="2958644" y="4935045"/>
                <a:ext cx="722279" cy="2459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000" dirty="0">
                    <a:latin typeface="+mn-lt"/>
                  </a:rPr>
                  <a:t>?&lt;</a:t>
                </a:r>
                <a:r>
                  <a:rPr lang="en-GB" sz="1000" dirty="0" err="1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1000" dirty="0" err="1">
                    <a:latin typeface="+mn-lt"/>
                  </a:rPr>
                  <a:t>:m3</a:t>
                </a:r>
                <a:endParaRPr lang="en-GB" sz="1000" dirty="0">
                  <a:latin typeface="+mn-lt"/>
                </a:endParaRPr>
              </a:p>
            </p:txBody>
          </p:sp>
          <p:sp>
            <p:nvSpPr>
              <p:cNvPr id="103" name="TextBox 122"/>
              <p:cNvSpPr txBox="1">
                <a:spLocks noChangeArrowheads="1"/>
              </p:cNvSpPr>
              <p:nvPr/>
            </p:nvSpPr>
            <p:spPr bwMode="auto">
              <a:xfrm>
                <a:off x="3111037" y="4363790"/>
                <a:ext cx="722279" cy="2459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000" dirty="0">
                    <a:latin typeface="+mn-lt"/>
                  </a:rPr>
                  <a:t>!&gt;</a:t>
                </a:r>
                <a:r>
                  <a:rPr lang="en-GB" sz="1000" dirty="0" err="1">
                    <a:solidFill>
                      <a:srgbClr val="FF0000"/>
                    </a:solidFill>
                    <a:latin typeface="+mn-lt"/>
                  </a:rPr>
                  <a:t>P</a:t>
                </a:r>
                <a:r>
                  <a:rPr lang="en-GB" sz="1000" dirty="0" err="1">
                    <a:latin typeface="+mn-lt"/>
                  </a:rPr>
                  <a:t>:m4</a:t>
                </a:r>
                <a:endParaRPr lang="en-GB" sz="1000" dirty="0">
                  <a:latin typeface="+mn-lt"/>
                </a:endParaRPr>
              </a:p>
            </p:txBody>
          </p:sp>
          <p:sp>
            <p:nvSpPr>
              <p:cNvPr id="104" name="TextBox 122"/>
              <p:cNvSpPr txBox="1">
                <a:spLocks noChangeArrowheads="1"/>
              </p:cNvSpPr>
              <p:nvPr/>
            </p:nvSpPr>
            <p:spPr bwMode="auto">
              <a:xfrm>
                <a:off x="3784106" y="4420915"/>
                <a:ext cx="722279" cy="2459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000" dirty="0">
                    <a:latin typeface="+mn-lt"/>
                  </a:rPr>
                  <a:t>?&lt;</a:t>
                </a:r>
                <a:r>
                  <a:rPr lang="en-GB" sz="1000" dirty="0" err="1">
                    <a:solidFill>
                      <a:srgbClr val="FF0000"/>
                    </a:solidFill>
                    <a:latin typeface="+mn-lt"/>
                  </a:rPr>
                  <a:t>P</a:t>
                </a:r>
                <a:r>
                  <a:rPr lang="en-GB" sz="1000" dirty="0" err="1">
                    <a:latin typeface="+mn-lt"/>
                  </a:rPr>
                  <a:t>:m5</a:t>
                </a:r>
                <a:endParaRPr lang="en-GB" sz="1000" dirty="0">
                  <a:latin typeface="+mn-lt"/>
                </a:endParaRPr>
              </a:p>
            </p:txBody>
          </p:sp>
          <p:sp>
            <p:nvSpPr>
              <p:cNvPr id="105" name="TextBox 122"/>
              <p:cNvSpPr txBox="1">
                <a:spLocks noChangeArrowheads="1"/>
              </p:cNvSpPr>
              <p:nvPr/>
            </p:nvSpPr>
            <p:spPr bwMode="auto">
              <a:xfrm>
                <a:off x="3182471" y="3690978"/>
                <a:ext cx="722280" cy="2459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000" dirty="0">
                    <a:latin typeface="+mn-lt"/>
                  </a:rPr>
                  <a:t>?&lt;</a:t>
                </a:r>
                <a:r>
                  <a:rPr lang="en-GB" sz="1000" dirty="0" err="1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1000" dirty="0" err="1">
                    <a:latin typeface="+mn-lt"/>
                  </a:rPr>
                  <a:t>:m7</a:t>
                </a:r>
                <a:endParaRPr lang="en-GB" sz="1000" dirty="0">
                  <a:latin typeface="+mn-lt"/>
                </a:endParaRPr>
              </a:p>
            </p:txBody>
          </p:sp>
          <p:sp>
            <p:nvSpPr>
              <p:cNvPr id="106" name="TextBox 122"/>
              <p:cNvSpPr txBox="1">
                <a:spLocks noChangeArrowheads="1"/>
              </p:cNvSpPr>
              <p:nvPr/>
            </p:nvSpPr>
            <p:spPr bwMode="auto">
              <a:xfrm>
                <a:off x="3922211" y="3806817"/>
                <a:ext cx="722280" cy="2459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000" dirty="0">
                    <a:latin typeface="+mn-lt"/>
                  </a:rPr>
                  <a:t>?&lt;</a:t>
                </a:r>
                <a:r>
                  <a:rPr lang="en-GB" sz="1000" dirty="0" err="1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1000" dirty="0" err="1">
                    <a:latin typeface="+mn-lt"/>
                  </a:rPr>
                  <a:t>:m8</a:t>
                </a:r>
                <a:endParaRPr lang="en-GB" sz="1000" dirty="0">
                  <a:latin typeface="+mn-lt"/>
                </a:endParaRPr>
              </a:p>
            </p:txBody>
          </p:sp>
        </p:grpSp>
      </p:grpSp>
      <p:sp>
        <p:nvSpPr>
          <p:cNvPr id="126" name="Rounded Rectangle 125"/>
          <p:cNvSpPr/>
          <p:nvPr/>
        </p:nvSpPr>
        <p:spPr bwMode="auto">
          <a:xfrm>
            <a:off x="5543550" y="1471613"/>
            <a:ext cx="2824163" cy="183991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5640388" y="1527175"/>
            <a:ext cx="7175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i="0" dirty="0">
                <a:solidFill>
                  <a:srgbClr val="00B050"/>
                </a:solidFill>
                <a:latin typeface="+mj-lt"/>
              </a:rPr>
              <a:t>Q</a:t>
            </a:r>
          </a:p>
        </p:txBody>
      </p:sp>
      <p:grpSp>
        <p:nvGrpSpPr>
          <p:cNvPr id="30728" name="Group 85"/>
          <p:cNvGrpSpPr>
            <a:grpSpLocks/>
          </p:cNvGrpSpPr>
          <p:nvPr/>
        </p:nvGrpSpPr>
        <p:grpSpPr bwMode="auto">
          <a:xfrm>
            <a:off x="5724525" y="1628775"/>
            <a:ext cx="2417763" cy="1401763"/>
            <a:chOff x="6064274" y="1778306"/>
            <a:chExt cx="2418094" cy="1402020"/>
          </a:xfrm>
        </p:grpSpPr>
        <p:sp>
          <p:nvSpPr>
            <p:cNvPr id="30742" name="Line 23"/>
            <p:cNvSpPr>
              <a:spLocks noChangeShapeType="1"/>
            </p:cNvSpPr>
            <p:nvPr/>
          </p:nvSpPr>
          <p:spPr bwMode="auto">
            <a:xfrm rot="6720000">
              <a:off x="8034452" y="2222385"/>
              <a:ext cx="38624" cy="0"/>
            </a:xfrm>
            <a:prstGeom prst="line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743" name="Oval 27"/>
            <p:cNvSpPr>
              <a:spLocks noChangeAspect="1" noChangeArrowheads="1"/>
            </p:cNvSpPr>
            <p:nvPr/>
          </p:nvSpPr>
          <p:spPr bwMode="auto">
            <a:xfrm>
              <a:off x="7808905" y="2931425"/>
              <a:ext cx="288000" cy="248901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rgbClr val="00B05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>
                <a:solidFill>
                  <a:srgbClr val="00B050"/>
                </a:solidFill>
                <a:latin typeface="Calibri" pitchFamily="34" charset="0"/>
              </a:endParaRPr>
            </a:p>
          </p:txBody>
        </p:sp>
        <p:sp>
          <p:nvSpPr>
            <p:cNvPr id="30744" name="Oval 81"/>
            <p:cNvSpPr>
              <a:spLocks noChangeArrowheads="1"/>
            </p:cNvSpPr>
            <p:nvPr/>
          </p:nvSpPr>
          <p:spPr bwMode="auto">
            <a:xfrm>
              <a:off x="7844853" y="2040758"/>
              <a:ext cx="229925" cy="229944"/>
            </a:xfrm>
            <a:prstGeom prst="ellipse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 sz="1100">
                <a:solidFill>
                  <a:srgbClr val="00B050"/>
                </a:solidFill>
                <a:latin typeface="Calibri" pitchFamily="34" charset="0"/>
              </a:endParaRPr>
            </a:p>
          </p:txBody>
        </p:sp>
        <p:sp>
          <p:nvSpPr>
            <p:cNvPr id="30745" name="Line 23"/>
            <p:cNvSpPr>
              <a:spLocks noChangeShapeType="1"/>
            </p:cNvSpPr>
            <p:nvPr/>
          </p:nvSpPr>
          <p:spPr bwMode="auto">
            <a:xfrm rot="5400000">
              <a:off x="7720326" y="2701425"/>
              <a:ext cx="459887" cy="0"/>
            </a:xfrm>
            <a:prstGeom prst="line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746" name="Line 23"/>
            <p:cNvSpPr>
              <a:spLocks noChangeShapeType="1"/>
            </p:cNvSpPr>
            <p:nvPr/>
          </p:nvSpPr>
          <p:spPr bwMode="auto">
            <a:xfrm>
              <a:off x="7469054" y="2347794"/>
              <a:ext cx="344886" cy="0"/>
            </a:xfrm>
            <a:prstGeom prst="line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747" name="Oval 27"/>
            <p:cNvSpPr>
              <a:spLocks noChangeArrowheads="1"/>
            </p:cNvSpPr>
            <p:nvPr/>
          </p:nvSpPr>
          <p:spPr bwMode="auto">
            <a:xfrm>
              <a:off x="7810465" y="2226115"/>
              <a:ext cx="288000" cy="23040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rgbClr val="00B05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>
                <a:solidFill>
                  <a:srgbClr val="00B050"/>
                </a:solidFill>
                <a:latin typeface="Calibri" pitchFamily="34" charset="0"/>
              </a:endParaRPr>
            </a:p>
          </p:txBody>
        </p:sp>
        <p:sp>
          <p:nvSpPr>
            <p:cNvPr id="30748" name="Oval 22"/>
            <p:cNvSpPr>
              <a:spLocks noChangeArrowheads="1"/>
            </p:cNvSpPr>
            <p:nvPr/>
          </p:nvSpPr>
          <p:spPr bwMode="auto">
            <a:xfrm>
              <a:off x="6128349" y="2279231"/>
              <a:ext cx="143702" cy="143715"/>
            </a:xfrm>
            <a:prstGeom prst="ellipse">
              <a:avLst/>
            </a:prstGeom>
            <a:solidFill>
              <a:srgbClr val="00B050"/>
            </a:solidFill>
            <a:ln w="9525">
              <a:solidFill>
                <a:srgbClr val="00B05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100">
                <a:latin typeface="Calibri" pitchFamily="34" charset="0"/>
              </a:endParaRPr>
            </a:p>
          </p:txBody>
        </p:sp>
        <p:sp>
          <p:nvSpPr>
            <p:cNvPr id="30749" name="Line 23"/>
            <p:cNvSpPr>
              <a:spLocks noChangeShapeType="1"/>
            </p:cNvSpPr>
            <p:nvPr/>
          </p:nvSpPr>
          <p:spPr bwMode="auto">
            <a:xfrm>
              <a:off x="6200592" y="2351089"/>
              <a:ext cx="344886" cy="0"/>
            </a:xfrm>
            <a:prstGeom prst="line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750" name="Line 23"/>
            <p:cNvSpPr>
              <a:spLocks noChangeShapeType="1"/>
            </p:cNvSpPr>
            <p:nvPr/>
          </p:nvSpPr>
          <p:spPr bwMode="auto">
            <a:xfrm>
              <a:off x="6767114" y="2351089"/>
              <a:ext cx="402368" cy="0"/>
            </a:xfrm>
            <a:prstGeom prst="line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751" name="Oval 27"/>
            <p:cNvSpPr>
              <a:spLocks noChangeAspect="1" noChangeArrowheads="1"/>
            </p:cNvSpPr>
            <p:nvPr/>
          </p:nvSpPr>
          <p:spPr bwMode="auto">
            <a:xfrm>
              <a:off x="6552288" y="2930111"/>
              <a:ext cx="288000" cy="248901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rgbClr val="00B05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>
                <a:solidFill>
                  <a:srgbClr val="00B050"/>
                </a:solidFill>
                <a:latin typeface="Calibri" pitchFamily="34" charset="0"/>
              </a:endParaRPr>
            </a:p>
          </p:txBody>
        </p:sp>
        <p:sp>
          <p:nvSpPr>
            <p:cNvPr id="30752" name="Line 23"/>
            <p:cNvSpPr>
              <a:spLocks noChangeShapeType="1"/>
            </p:cNvSpPr>
            <p:nvPr/>
          </p:nvSpPr>
          <p:spPr bwMode="auto">
            <a:xfrm rot="-5400000" flipH="1" flipV="1">
              <a:off x="6378742" y="2612086"/>
              <a:ext cx="634500" cy="1"/>
            </a:xfrm>
            <a:prstGeom prst="line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753" name="Oval 27"/>
            <p:cNvSpPr>
              <a:spLocks noChangeAspect="1" noChangeArrowheads="1"/>
            </p:cNvSpPr>
            <p:nvPr/>
          </p:nvSpPr>
          <p:spPr bwMode="auto">
            <a:xfrm>
              <a:off x="6552288" y="2226896"/>
              <a:ext cx="288000" cy="248901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rgbClr val="00B05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>
                <a:solidFill>
                  <a:srgbClr val="00B050"/>
                </a:solidFill>
                <a:latin typeface="Calibri" pitchFamily="34" charset="0"/>
              </a:endParaRPr>
            </a:p>
          </p:txBody>
        </p:sp>
        <p:sp>
          <p:nvSpPr>
            <p:cNvPr id="30754" name="Oval 27"/>
            <p:cNvSpPr>
              <a:spLocks noChangeAspect="1" noChangeArrowheads="1"/>
            </p:cNvSpPr>
            <p:nvPr/>
          </p:nvSpPr>
          <p:spPr bwMode="auto">
            <a:xfrm>
              <a:off x="7183103" y="2226896"/>
              <a:ext cx="288000" cy="248901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rgbClr val="00B05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>
                <a:solidFill>
                  <a:srgbClr val="00B050"/>
                </a:solidFill>
                <a:latin typeface="Calibri" pitchFamily="34" charset="0"/>
              </a:endParaRPr>
            </a:p>
          </p:txBody>
        </p:sp>
        <p:sp>
          <p:nvSpPr>
            <p:cNvPr id="54" name="TextBox 122"/>
            <p:cNvSpPr txBox="1">
              <a:spLocks noChangeArrowheads="1"/>
            </p:cNvSpPr>
            <p:nvPr/>
          </p:nvSpPr>
          <p:spPr bwMode="auto">
            <a:xfrm>
              <a:off x="6064274" y="2462644"/>
              <a:ext cx="574754" cy="246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000" dirty="0">
                  <a:latin typeface="+mn-lt"/>
                </a:rPr>
                <a:t>?&lt;</a:t>
              </a:r>
              <a:r>
                <a:rPr lang="en-GB" sz="1000" dirty="0" err="1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1000" dirty="0" err="1">
                  <a:latin typeface="+mn-lt"/>
                </a:rPr>
                <a:t>:m1</a:t>
              </a:r>
              <a:endParaRPr lang="en-GB" sz="1000" dirty="0">
                <a:latin typeface="+mn-lt"/>
              </a:endParaRPr>
            </a:p>
          </p:txBody>
        </p:sp>
        <p:sp>
          <p:nvSpPr>
            <p:cNvPr id="80" name="TextBox 122"/>
            <p:cNvSpPr txBox="1">
              <a:spLocks noChangeArrowheads="1"/>
            </p:cNvSpPr>
            <p:nvPr/>
          </p:nvSpPr>
          <p:spPr bwMode="auto">
            <a:xfrm>
              <a:off x="6680308" y="2651591"/>
              <a:ext cx="574754" cy="246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000" dirty="0">
                  <a:latin typeface="+mn-lt"/>
                </a:rPr>
                <a:t>!&gt;</a:t>
              </a:r>
              <a:r>
                <a:rPr lang="en-GB" sz="1000" dirty="0" err="1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1000" dirty="0" err="1">
                  <a:latin typeface="+mn-lt"/>
                </a:rPr>
                <a:t>:m2</a:t>
              </a:r>
              <a:endParaRPr lang="en-GB" sz="1000" dirty="0">
                <a:latin typeface="+mn-lt"/>
              </a:endParaRPr>
            </a:p>
          </p:txBody>
        </p:sp>
        <p:sp>
          <p:nvSpPr>
            <p:cNvPr id="81" name="TextBox 122"/>
            <p:cNvSpPr txBox="1">
              <a:spLocks noChangeArrowheads="1"/>
            </p:cNvSpPr>
            <p:nvPr/>
          </p:nvSpPr>
          <p:spPr bwMode="auto">
            <a:xfrm>
              <a:off x="6677133" y="2019650"/>
              <a:ext cx="576342" cy="246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000" dirty="0">
                  <a:latin typeface="+mn-lt"/>
                </a:rPr>
                <a:t>!&gt;</a:t>
              </a:r>
              <a:r>
                <a:rPr lang="en-GB" sz="1000" dirty="0" err="1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1000" dirty="0" err="1">
                  <a:latin typeface="+mn-lt"/>
                </a:rPr>
                <a:t>:m3</a:t>
              </a:r>
              <a:endParaRPr lang="en-GB" sz="1000" dirty="0">
                <a:latin typeface="+mn-lt"/>
              </a:endParaRPr>
            </a:p>
          </p:txBody>
        </p:sp>
        <p:sp>
          <p:nvSpPr>
            <p:cNvPr id="82" name="TextBox 122"/>
            <p:cNvSpPr txBox="1">
              <a:spLocks noChangeArrowheads="1"/>
            </p:cNvSpPr>
            <p:nvPr/>
          </p:nvSpPr>
          <p:spPr bwMode="auto">
            <a:xfrm>
              <a:off x="7316983" y="2018063"/>
              <a:ext cx="576341" cy="246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000" dirty="0">
                  <a:latin typeface="+mn-lt"/>
                </a:rPr>
                <a:t>?&lt;</a:t>
              </a:r>
              <a:r>
                <a:rPr lang="en-GB" sz="1000" dirty="0" err="1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1000" dirty="0" err="1">
                  <a:latin typeface="+mn-lt"/>
                </a:rPr>
                <a:t>:m6</a:t>
              </a:r>
              <a:endParaRPr lang="en-GB" sz="1000" dirty="0">
                <a:latin typeface="+mn-lt"/>
              </a:endParaRPr>
            </a:p>
          </p:txBody>
        </p:sp>
        <p:sp>
          <p:nvSpPr>
            <p:cNvPr id="83" name="TextBox 122"/>
            <p:cNvSpPr txBox="1">
              <a:spLocks noChangeArrowheads="1"/>
            </p:cNvSpPr>
            <p:nvPr/>
          </p:nvSpPr>
          <p:spPr bwMode="auto">
            <a:xfrm>
              <a:off x="7813939" y="1778306"/>
              <a:ext cx="574754" cy="246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000" dirty="0">
                  <a:latin typeface="+mn-lt"/>
                </a:rPr>
                <a:t>!&gt;</a:t>
              </a:r>
              <a:r>
                <a:rPr lang="en-GB" sz="1000" dirty="0" err="1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1000" dirty="0" err="1">
                  <a:latin typeface="+mn-lt"/>
                </a:rPr>
                <a:t>:m6</a:t>
              </a:r>
              <a:endParaRPr lang="en-GB" sz="1000" dirty="0">
                <a:latin typeface="+mn-lt"/>
              </a:endParaRPr>
            </a:p>
          </p:txBody>
        </p:sp>
        <p:sp>
          <p:nvSpPr>
            <p:cNvPr id="84" name="TextBox 122"/>
            <p:cNvSpPr txBox="1">
              <a:spLocks noChangeArrowheads="1"/>
            </p:cNvSpPr>
            <p:nvPr/>
          </p:nvSpPr>
          <p:spPr bwMode="auto">
            <a:xfrm>
              <a:off x="7907614" y="2559499"/>
              <a:ext cx="574754" cy="246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000" dirty="0">
                  <a:latin typeface="+mn-lt"/>
                </a:rPr>
                <a:t>!&gt;</a:t>
              </a:r>
              <a:r>
                <a:rPr lang="en-GB" sz="1000" dirty="0" err="1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1000" dirty="0" err="1">
                  <a:latin typeface="+mn-lt"/>
                </a:rPr>
                <a:t>:m7</a:t>
              </a:r>
              <a:endParaRPr lang="en-GB" sz="1000" dirty="0">
                <a:latin typeface="+mn-lt"/>
              </a:endParaRPr>
            </a:p>
          </p:txBody>
        </p:sp>
      </p:grpSp>
      <p:grpSp>
        <p:nvGrpSpPr>
          <p:cNvPr id="30729" name="Group 133"/>
          <p:cNvGrpSpPr>
            <a:grpSpLocks/>
          </p:cNvGrpSpPr>
          <p:nvPr/>
        </p:nvGrpSpPr>
        <p:grpSpPr bwMode="auto">
          <a:xfrm>
            <a:off x="3305175" y="2200275"/>
            <a:ext cx="2093913" cy="153988"/>
            <a:chOff x="3304918" y="2201029"/>
            <a:chExt cx="2093994" cy="153988"/>
          </a:xfrm>
        </p:grpSpPr>
        <p:cxnSp>
          <p:nvCxnSpPr>
            <p:cNvPr id="132" name="Straight Arrow Connector 131"/>
            <p:cNvCxnSpPr/>
            <p:nvPr/>
          </p:nvCxnSpPr>
          <p:spPr>
            <a:xfrm>
              <a:off x="3304918" y="2201029"/>
              <a:ext cx="2093994" cy="1588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>
            <a:xfrm flipH="1">
              <a:off x="3304918" y="2353429"/>
              <a:ext cx="2093994" cy="1588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730" name="Group 134"/>
          <p:cNvGrpSpPr>
            <a:grpSpLocks/>
          </p:cNvGrpSpPr>
          <p:nvPr/>
        </p:nvGrpSpPr>
        <p:grpSpPr bwMode="auto">
          <a:xfrm rot="2693177">
            <a:off x="2490788" y="3898900"/>
            <a:ext cx="889000" cy="153988"/>
            <a:chOff x="3304918" y="2201029"/>
            <a:chExt cx="2093994" cy="153988"/>
          </a:xfrm>
        </p:grpSpPr>
        <p:cxnSp>
          <p:nvCxnSpPr>
            <p:cNvPr id="136" name="Straight Arrow Connector 135"/>
            <p:cNvCxnSpPr/>
            <p:nvPr/>
          </p:nvCxnSpPr>
          <p:spPr>
            <a:xfrm>
              <a:off x="3299986" y="2200893"/>
              <a:ext cx="2093994" cy="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 flipH="1">
              <a:off x="3304561" y="2353561"/>
              <a:ext cx="2093994" cy="1588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731" name="Group 137"/>
          <p:cNvGrpSpPr>
            <a:grpSpLocks/>
          </p:cNvGrpSpPr>
          <p:nvPr/>
        </p:nvGrpSpPr>
        <p:grpSpPr bwMode="auto">
          <a:xfrm rot="18906823" flipH="1">
            <a:off x="5195888" y="3838575"/>
            <a:ext cx="889000" cy="153988"/>
            <a:chOff x="3304918" y="2201029"/>
            <a:chExt cx="2093994" cy="153988"/>
          </a:xfrm>
        </p:grpSpPr>
        <p:cxnSp>
          <p:nvCxnSpPr>
            <p:cNvPr id="139" name="Straight Arrow Connector 138"/>
            <p:cNvCxnSpPr/>
            <p:nvPr/>
          </p:nvCxnSpPr>
          <p:spPr>
            <a:xfrm>
              <a:off x="3300018" y="2194157"/>
              <a:ext cx="2093994" cy="1588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Arrow Connector 139"/>
            <p:cNvCxnSpPr/>
            <p:nvPr/>
          </p:nvCxnSpPr>
          <p:spPr>
            <a:xfrm flipH="1">
              <a:off x="3309860" y="2351320"/>
              <a:ext cx="2093994" cy="1588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TextBox 140"/>
          <p:cNvSpPr txBox="1"/>
          <p:nvPr/>
        </p:nvSpPr>
        <p:spPr>
          <a:xfrm>
            <a:off x="2520950" y="2309813"/>
            <a:ext cx="3816350" cy="1201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400" dirty="0">
                <a:latin typeface="+mn-lt"/>
              </a:rPr>
              <a:t>Will the emergent behaviour of the collaboration follow the original choreography?</a:t>
            </a:r>
          </a:p>
        </p:txBody>
      </p:sp>
      <p:grpSp>
        <p:nvGrpSpPr>
          <p:cNvPr id="12" name="Group 143"/>
          <p:cNvGrpSpPr>
            <a:grpSpLocks/>
          </p:cNvGrpSpPr>
          <p:nvPr/>
        </p:nvGrpSpPr>
        <p:grpSpPr bwMode="auto">
          <a:xfrm>
            <a:off x="914400" y="3311525"/>
            <a:ext cx="6843713" cy="1654175"/>
            <a:chOff x="915016" y="3310826"/>
            <a:chExt cx="6843193" cy="1654574"/>
          </a:xfrm>
        </p:grpSpPr>
        <p:sp>
          <p:nvSpPr>
            <p:cNvPr id="142" name="TextBox 141"/>
            <p:cNvSpPr txBox="1"/>
            <p:nvPr/>
          </p:nvSpPr>
          <p:spPr>
            <a:xfrm>
              <a:off x="915016" y="3949155"/>
              <a:ext cx="6843193" cy="10162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buFont typeface="Arial" pitchFamily="34" charset="0"/>
                <a:buChar char="•"/>
                <a:defRPr/>
              </a:pPr>
              <a:r>
                <a:rPr lang="en-GB" sz="2000" dirty="0">
                  <a:latin typeface="+mn-lt"/>
                </a:rPr>
                <a:t> Imagine a “global clock”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GB" sz="2000" dirty="0">
                  <a:latin typeface="+mn-lt"/>
                </a:rPr>
                <a:t> On each tick, one thing happens: one </a:t>
              </a:r>
              <a:r>
                <a:rPr lang="en-GB" sz="2000" b="1" dirty="0">
                  <a:latin typeface="+mn-lt"/>
                </a:rPr>
                <a:t>send</a:t>
              </a:r>
              <a:r>
                <a:rPr lang="en-GB" sz="2000" dirty="0">
                  <a:latin typeface="+mn-lt"/>
                </a:rPr>
                <a:t> or one </a:t>
              </a:r>
              <a:r>
                <a:rPr lang="en-GB" sz="2000" b="1" dirty="0">
                  <a:latin typeface="+mn-lt"/>
                </a:rPr>
                <a:t>receive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GB" sz="2000" dirty="0">
                  <a:latin typeface="+mn-lt"/>
                </a:rPr>
                <a:t> Does the ordering of </a:t>
              </a:r>
              <a:r>
                <a:rPr lang="en-GB" sz="2000" b="1" dirty="0">
                  <a:latin typeface="+mn-lt"/>
                </a:rPr>
                <a:t>sends</a:t>
              </a:r>
              <a:r>
                <a:rPr lang="en-GB" sz="2000" dirty="0">
                  <a:latin typeface="+mn-lt"/>
                </a:rPr>
                <a:t> match a trace of the choreography?</a:t>
              </a:r>
            </a:p>
          </p:txBody>
        </p:sp>
        <p:pic>
          <p:nvPicPr>
            <p:cNvPr id="30735" name="Picture 3" descr="C:\Program Files\Microsoft Office\MEDIA\CAGCAT10\j0234131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337568" y="3310826"/>
              <a:ext cx="1006316" cy="10700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Some Examples</a:t>
            </a: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833438" y="1314450"/>
            <a:ext cx="4102100" cy="1233488"/>
            <a:chOff x="833129" y="1314270"/>
            <a:chExt cx="4103179" cy="1232961"/>
          </a:xfrm>
        </p:grpSpPr>
        <p:sp>
          <p:nvSpPr>
            <p:cNvPr id="3" name="Rounded Rectangle 2"/>
            <p:cNvSpPr/>
            <p:nvPr/>
          </p:nvSpPr>
          <p:spPr bwMode="auto">
            <a:xfrm>
              <a:off x="833129" y="1639569"/>
              <a:ext cx="612936" cy="48398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>
                  <a:solidFill>
                    <a:srgbClr val="FF0000"/>
                  </a:solidFill>
                </a:rPr>
                <a:t>P</a:t>
              </a:r>
            </a:p>
          </p:txBody>
        </p:sp>
        <p:sp>
          <p:nvSpPr>
            <p:cNvPr id="4" name="Rounded Rectangle 3"/>
            <p:cNvSpPr/>
            <p:nvPr/>
          </p:nvSpPr>
          <p:spPr bwMode="auto">
            <a:xfrm>
              <a:off x="2201914" y="1642743"/>
              <a:ext cx="612936" cy="48239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>
                  <a:solidFill>
                    <a:srgbClr val="00B050"/>
                  </a:solidFill>
                </a:rPr>
                <a:t>Q</a:t>
              </a:r>
            </a:p>
          </p:txBody>
        </p:sp>
        <p:grpSp>
          <p:nvGrpSpPr>
            <p:cNvPr id="31788" name="Group 39"/>
            <p:cNvGrpSpPr>
              <a:grpSpLocks/>
            </p:cNvGrpSpPr>
            <p:nvPr/>
          </p:nvGrpSpPr>
          <p:grpSpPr bwMode="auto">
            <a:xfrm>
              <a:off x="3221488" y="1314270"/>
              <a:ext cx="1714820" cy="1232961"/>
              <a:chOff x="3221488" y="1314270"/>
              <a:chExt cx="1714820" cy="1232961"/>
            </a:xfrm>
          </p:grpSpPr>
          <p:sp>
            <p:nvSpPr>
              <p:cNvPr id="13" name="Oval 22"/>
              <p:cNvSpPr>
                <a:spLocks noChangeArrowheads="1"/>
              </p:cNvSpPr>
              <p:nvPr/>
            </p:nvSpPr>
            <p:spPr bwMode="auto">
              <a:xfrm>
                <a:off x="3354742" y="1807772"/>
                <a:ext cx="273122" cy="2713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 sz="2000">
                  <a:latin typeface="+mn-lt"/>
                </a:endParaRPr>
              </a:p>
            </p:txBody>
          </p:sp>
          <p:sp>
            <p:nvSpPr>
              <p:cNvPr id="14" name="Line 23"/>
              <p:cNvSpPr>
                <a:spLocks noChangeShapeType="1"/>
              </p:cNvSpPr>
              <p:nvPr/>
            </p:nvSpPr>
            <p:spPr bwMode="auto">
              <a:xfrm flipV="1">
                <a:off x="3496066" y="1614180"/>
                <a:ext cx="900350" cy="33005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latin typeface="+mn-lt"/>
                </a:endParaRPr>
              </a:p>
            </p:txBody>
          </p:sp>
          <p:sp>
            <p:nvSpPr>
              <p:cNvPr id="16" name="Oval 27"/>
              <p:cNvSpPr>
                <a:spLocks noChangeAspect="1" noChangeArrowheads="1"/>
              </p:cNvSpPr>
              <p:nvPr/>
            </p:nvSpPr>
            <p:spPr bwMode="auto">
              <a:xfrm>
                <a:off x="4396416" y="2080705"/>
                <a:ext cx="539892" cy="466526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2000">
                  <a:latin typeface="+mn-lt"/>
                </a:endParaRPr>
              </a:p>
            </p:txBody>
          </p:sp>
          <p:sp>
            <p:nvSpPr>
              <p:cNvPr id="18" name="Oval 27"/>
              <p:cNvSpPr>
                <a:spLocks noChangeAspect="1" noChangeArrowheads="1"/>
              </p:cNvSpPr>
              <p:nvPr/>
            </p:nvSpPr>
            <p:spPr bwMode="auto">
              <a:xfrm>
                <a:off x="4396416" y="1341246"/>
                <a:ext cx="539892" cy="466526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2000">
                  <a:latin typeface="+mn-lt"/>
                </a:endParaRPr>
              </a:p>
            </p:txBody>
          </p:sp>
          <p:sp>
            <p:nvSpPr>
              <p:cNvPr id="23" name="TextBox 122"/>
              <p:cNvSpPr txBox="1">
                <a:spLocks noChangeArrowheads="1"/>
              </p:cNvSpPr>
              <p:nvPr/>
            </p:nvSpPr>
            <p:spPr bwMode="auto">
              <a:xfrm>
                <a:off x="3243588" y="1314270"/>
                <a:ext cx="1152828" cy="3998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solidFill>
                      <a:srgbClr val="FF0000"/>
                    </a:solidFill>
                    <a:latin typeface="+mn-lt"/>
                  </a:rPr>
                  <a:t>P</a:t>
                </a:r>
                <a:r>
                  <a:rPr lang="en-GB" sz="2000" dirty="0">
                    <a:latin typeface="+mn-lt"/>
                  </a:rPr>
                  <a:t>&gt;</a:t>
                </a:r>
                <a:r>
                  <a:rPr lang="en-GB" sz="2000" dirty="0" err="1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2000" dirty="0" err="1">
                    <a:latin typeface="+mn-lt"/>
                  </a:rPr>
                  <a:t>:m1</a:t>
                </a:r>
                <a:endParaRPr lang="en-GB" sz="2000" dirty="0">
                  <a:latin typeface="+mn-lt"/>
                </a:endParaRPr>
              </a:p>
            </p:txBody>
          </p:sp>
          <p:sp>
            <p:nvSpPr>
              <p:cNvPr id="31" name="Line 23"/>
              <p:cNvSpPr>
                <a:spLocks noChangeShapeType="1"/>
              </p:cNvSpPr>
              <p:nvPr/>
            </p:nvSpPr>
            <p:spPr bwMode="auto">
              <a:xfrm>
                <a:off x="3496066" y="1944239"/>
                <a:ext cx="900350" cy="3252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latin typeface="+mn-lt"/>
                </a:endParaRPr>
              </a:p>
            </p:txBody>
          </p:sp>
          <p:sp>
            <p:nvSpPr>
              <p:cNvPr id="32" name="TextBox 122"/>
              <p:cNvSpPr txBox="1">
                <a:spLocks noChangeArrowheads="1"/>
              </p:cNvSpPr>
              <p:nvPr/>
            </p:nvSpPr>
            <p:spPr bwMode="auto">
              <a:xfrm>
                <a:off x="3221357" y="2141005"/>
                <a:ext cx="1152828" cy="3998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2000" dirty="0">
                    <a:latin typeface="+mn-lt"/>
                  </a:rPr>
                  <a:t>&gt;</a:t>
                </a:r>
                <a:r>
                  <a:rPr lang="en-GB" sz="2000" dirty="0" err="1">
                    <a:solidFill>
                      <a:srgbClr val="FF0000"/>
                    </a:solidFill>
                    <a:latin typeface="+mn-lt"/>
                  </a:rPr>
                  <a:t>P</a:t>
                </a:r>
                <a:r>
                  <a:rPr lang="en-GB" sz="2000" dirty="0" err="1">
                    <a:latin typeface="+mn-lt"/>
                  </a:rPr>
                  <a:t>:m2</a:t>
                </a:r>
                <a:endParaRPr lang="en-GB" sz="2000" dirty="0">
                  <a:latin typeface="+mn-lt"/>
                </a:endParaRPr>
              </a:p>
            </p:txBody>
          </p:sp>
        </p:grpSp>
        <p:sp>
          <p:nvSpPr>
            <p:cNvPr id="37" name="TextBox 122"/>
            <p:cNvSpPr txBox="1">
              <a:spLocks noChangeArrowheads="1"/>
            </p:cNvSpPr>
            <p:nvPr/>
          </p:nvSpPr>
          <p:spPr bwMode="auto">
            <a:xfrm>
              <a:off x="1458769" y="1433282"/>
              <a:ext cx="744733" cy="399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2000" dirty="0">
                  <a:latin typeface="+mn-lt"/>
                </a:rPr>
                <a:t>m1</a:t>
              </a:r>
            </a:p>
          </p:txBody>
        </p:sp>
        <p:sp>
          <p:nvSpPr>
            <p:cNvPr id="38" name="TextBox 122"/>
            <p:cNvSpPr txBox="1">
              <a:spLocks noChangeArrowheads="1"/>
            </p:cNvSpPr>
            <p:nvPr/>
          </p:nvSpPr>
          <p:spPr bwMode="auto">
            <a:xfrm>
              <a:off x="1411131" y="1945825"/>
              <a:ext cx="746321" cy="399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2000" dirty="0">
                  <a:latin typeface="+mn-lt"/>
                </a:rPr>
                <a:t>m2</a:t>
              </a:r>
            </a:p>
          </p:txBody>
        </p:sp>
        <p:grpSp>
          <p:nvGrpSpPr>
            <p:cNvPr id="31791" name="Group 33"/>
            <p:cNvGrpSpPr>
              <a:grpSpLocks/>
            </p:cNvGrpSpPr>
            <p:nvPr/>
          </p:nvGrpSpPr>
          <p:grpSpPr bwMode="auto">
            <a:xfrm>
              <a:off x="1486896" y="1791999"/>
              <a:ext cx="670734" cy="153988"/>
              <a:chOff x="3304918" y="2201029"/>
              <a:chExt cx="2093994" cy="153988"/>
            </a:xfrm>
          </p:grpSpPr>
          <p:cxnSp>
            <p:nvCxnSpPr>
              <p:cNvPr id="35" name="Straight Arrow Connector 34"/>
              <p:cNvCxnSpPr/>
              <p:nvPr/>
            </p:nvCxnSpPr>
            <p:spPr>
              <a:xfrm>
                <a:off x="3306339" y="2200934"/>
                <a:ext cx="2092017" cy="1586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/>
            </p:nvCxnSpPr>
            <p:spPr>
              <a:xfrm flipH="1">
                <a:off x="3306339" y="2353269"/>
                <a:ext cx="2092017" cy="1586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Group 81"/>
          <p:cNvGrpSpPr>
            <a:grpSpLocks/>
          </p:cNvGrpSpPr>
          <p:nvPr/>
        </p:nvGrpSpPr>
        <p:grpSpPr bwMode="auto">
          <a:xfrm>
            <a:off x="835025" y="2914650"/>
            <a:ext cx="4103688" cy="1458913"/>
            <a:chOff x="835401" y="2914946"/>
            <a:chExt cx="4103179" cy="1458778"/>
          </a:xfrm>
        </p:grpSpPr>
        <p:grpSp>
          <p:nvGrpSpPr>
            <p:cNvPr id="31769" name="Group 59"/>
            <p:cNvGrpSpPr>
              <a:grpSpLocks/>
            </p:cNvGrpSpPr>
            <p:nvPr/>
          </p:nvGrpSpPr>
          <p:grpSpPr bwMode="auto">
            <a:xfrm>
              <a:off x="835401" y="3187763"/>
              <a:ext cx="1981338" cy="913144"/>
              <a:chOff x="835401" y="3072925"/>
              <a:chExt cx="1981338" cy="913144"/>
            </a:xfrm>
          </p:grpSpPr>
          <p:sp>
            <p:nvSpPr>
              <p:cNvPr id="43" name="Rounded Rectangle 42"/>
              <p:cNvSpPr/>
              <p:nvPr/>
            </p:nvSpPr>
            <p:spPr bwMode="auto">
              <a:xfrm>
                <a:off x="835401" y="3279489"/>
                <a:ext cx="612699" cy="484143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dirty="0">
                    <a:solidFill>
                      <a:srgbClr val="FF0000"/>
                    </a:solidFill>
                  </a:rPr>
                  <a:t>P</a:t>
                </a:r>
              </a:p>
            </p:txBody>
          </p:sp>
          <p:sp>
            <p:nvSpPr>
              <p:cNvPr id="44" name="Rounded Rectangle 43"/>
              <p:cNvSpPr/>
              <p:nvPr/>
            </p:nvSpPr>
            <p:spPr bwMode="auto">
              <a:xfrm>
                <a:off x="2203656" y="3282663"/>
                <a:ext cx="612699" cy="482555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dirty="0">
                    <a:solidFill>
                      <a:srgbClr val="00B050"/>
                    </a:solidFill>
                  </a:rPr>
                  <a:t>Q</a:t>
                </a:r>
              </a:p>
            </p:txBody>
          </p:sp>
          <p:sp>
            <p:nvSpPr>
              <p:cNvPr id="46" name="TextBox 122"/>
              <p:cNvSpPr txBox="1">
                <a:spLocks noChangeArrowheads="1"/>
              </p:cNvSpPr>
              <p:nvPr/>
            </p:nvSpPr>
            <p:spPr bwMode="auto">
              <a:xfrm>
                <a:off x="1460798" y="3073133"/>
                <a:ext cx="744446" cy="400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GB" sz="2000" dirty="0">
                    <a:latin typeface="+mn-lt"/>
                  </a:rPr>
                  <a:t>m1</a:t>
                </a:r>
              </a:p>
            </p:txBody>
          </p:sp>
          <p:sp>
            <p:nvSpPr>
              <p:cNvPr id="47" name="TextBox 122"/>
              <p:cNvSpPr txBox="1">
                <a:spLocks noChangeArrowheads="1"/>
              </p:cNvSpPr>
              <p:nvPr/>
            </p:nvSpPr>
            <p:spPr bwMode="auto">
              <a:xfrm>
                <a:off x="1414767" y="3585848"/>
                <a:ext cx="744445" cy="400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GB" sz="2000" dirty="0">
                    <a:latin typeface="+mn-lt"/>
                  </a:rPr>
                  <a:t>m2</a:t>
                </a:r>
              </a:p>
            </p:txBody>
          </p:sp>
          <p:grpSp>
            <p:nvGrpSpPr>
              <p:cNvPr id="31783" name="Group 47"/>
              <p:cNvGrpSpPr>
                <a:grpSpLocks/>
              </p:cNvGrpSpPr>
              <p:nvPr/>
            </p:nvGrpSpPr>
            <p:grpSpPr bwMode="auto">
              <a:xfrm>
                <a:off x="1489168" y="3432031"/>
                <a:ext cx="670734" cy="153988"/>
                <a:chOff x="3304918" y="2201029"/>
                <a:chExt cx="2093994" cy="153988"/>
              </a:xfrm>
            </p:grpSpPr>
            <p:cxnSp>
              <p:nvCxnSpPr>
                <p:cNvPr id="49" name="Straight Arrow Connector 48"/>
                <p:cNvCxnSpPr/>
                <p:nvPr/>
              </p:nvCxnSpPr>
              <p:spPr>
                <a:xfrm>
                  <a:off x="3305549" y="2200873"/>
                  <a:ext cx="2091210" cy="1588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Arrow Connector 49"/>
                <p:cNvCxnSpPr/>
                <p:nvPr/>
              </p:nvCxnSpPr>
              <p:spPr>
                <a:xfrm flipH="1">
                  <a:off x="3305549" y="2353259"/>
                  <a:ext cx="2091210" cy="1588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1770" name="Group 58"/>
            <p:cNvGrpSpPr>
              <a:grpSpLocks/>
            </p:cNvGrpSpPr>
            <p:nvPr/>
          </p:nvGrpSpPr>
          <p:grpSpPr bwMode="auto">
            <a:xfrm>
              <a:off x="3248245" y="2914946"/>
              <a:ext cx="1690335" cy="1458778"/>
              <a:chOff x="3248245" y="2914946"/>
              <a:chExt cx="1690335" cy="1458778"/>
            </a:xfrm>
          </p:grpSpPr>
          <p:sp>
            <p:nvSpPr>
              <p:cNvPr id="51" name="Oval 22"/>
              <p:cNvSpPr>
                <a:spLocks noChangeArrowheads="1"/>
              </p:cNvSpPr>
              <p:nvPr/>
            </p:nvSpPr>
            <p:spPr bwMode="auto">
              <a:xfrm>
                <a:off x="3248102" y="3230830"/>
                <a:ext cx="273016" cy="26985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 sz="2000">
                  <a:latin typeface="+mn-lt"/>
                </a:endParaRPr>
              </a:p>
            </p:txBody>
          </p:sp>
          <p:sp>
            <p:nvSpPr>
              <p:cNvPr id="52" name="Line 23"/>
              <p:cNvSpPr>
                <a:spLocks noChangeShapeType="1"/>
              </p:cNvSpPr>
              <p:nvPr/>
            </p:nvSpPr>
            <p:spPr bwMode="auto">
              <a:xfrm flipV="1">
                <a:off x="3497309" y="3365754"/>
                <a:ext cx="9015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latin typeface="+mn-lt"/>
                </a:endParaRPr>
              </a:p>
            </p:txBody>
          </p:sp>
          <p:sp>
            <p:nvSpPr>
              <p:cNvPr id="53" name="Oval 27"/>
              <p:cNvSpPr>
                <a:spLocks noChangeAspect="1" noChangeArrowheads="1"/>
              </p:cNvSpPr>
              <p:nvPr/>
            </p:nvSpPr>
            <p:spPr bwMode="auto">
              <a:xfrm>
                <a:off x="4398897" y="3735608"/>
                <a:ext cx="539683" cy="466682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2000">
                  <a:latin typeface="+mn-lt"/>
                </a:endParaRPr>
              </a:p>
            </p:txBody>
          </p:sp>
          <p:sp>
            <p:nvSpPr>
              <p:cNvPr id="54" name="Oval 27"/>
              <p:cNvSpPr>
                <a:spLocks noChangeAspect="1" noChangeArrowheads="1"/>
              </p:cNvSpPr>
              <p:nvPr/>
            </p:nvSpPr>
            <p:spPr bwMode="auto">
              <a:xfrm>
                <a:off x="4398897" y="3132414"/>
                <a:ext cx="539683" cy="466682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2000">
                  <a:latin typeface="+mn-lt"/>
                </a:endParaRPr>
              </a:p>
            </p:txBody>
          </p:sp>
          <p:sp>
            <p:nvSpPr>
              <p:cNvPr id="55" name="TextBox 122"/>
              <p:cNvSpPr txBox="1">
                <a:spLocks noChangeArrowheads="1"/>
              </p:cNvSpPr>
              <p:nvPr/>
            </p:nvSpPr>
            <p:spPr bwMode="auto">
              <a:xfrm>
                <a:off x="3451277" y="2914946"/>
                <a:ext cx="1152382" cy="400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solidFill>
                      <a:srgbClr val="FF0000"/>
                    </a:solidFill>
                    <a:latin typeface="+mn-lt"/>
                  </a:rPr>
                  <a:t>P</a:t>
                </a:r>
                <a:r>
                  <a:rPr lang="en-GB" sz="2000" dirty="0">
                    <a:latin typeface="+mn-lt"/>
                  </a:rPr>
                  <a:t>&gt;</a:t>
                </a:r>
                <a:r>
                  <a:rPr lang="en-GB" sz="2000" dirty="0" err="1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2000" dirty="0" err="1">
                    <a:latin typeface="+mn-lt"/>
                  </a:rPr>
                  <a:t>:m1</a:t>
                </a:r>
                <a:endParaRPr lang="en-GB" sz="2000" dirty="0">
                  <a:latin typeface="+mn-lt"/>
                </a:endParaRPr>
              </a:p>
            </p:txBody>
          </p:sp>
          <p:sp>
            <p:nvSpPr>
              <p:cNvPr id="56" name="Line 23"/>
              <p:cNvSpPr>
                <a:spLocks noChangeShapeType="1"/>
              </p:cNvSpPr>
              <p:nvPr/>
            </p:nvSpPr>
            <p:spPr bwMode="auto">
              <a:xfrm>
                <a:off x="3484611" y="3965774"/>
                <a:ext cx="900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latin typeface="+mn-lt"/>
                </a:endParaRPr>
              </a:p>
            </p:txBody>
          </p:sp>
          <p:sp>
            <p:nvSpPr>
              <p:cNvPr id="57" name="TextBox 122"/>
              <p:cNvSpPr txBox="1">
                <a:spLocks noChangeArrowheads="1"/>
              </p:cNvSpPr>
              <p:nvPr/>
            </p:nvSpPr>
            <p:spPr bwMode="auto">
              <a:xfrm>
                <a:off x="3451277" y="3973711"/>
                <a:ext cx="1152382" cy="4000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2000" dirty="0">
                    <a:latin typeface="+mn-lt"/>
                  </a:rPr>
                  <a:t>&gt;</a:t>
                </a:r>
                <a:r>
                  <a:rPr lang="en-GB" sz="2000" dirty="0" err="1">
                    <a:solidFill>
                      <a:srgbClr val="FF0000"/>
                    </a:solidFill>
                    <a:latin typeface="+mn-lt"/>
                  </a:rPr>
                  <a:t>P</a:t>
                </a:r>
                <a:r>
                  <a:rPr lang="en-GB" sz="2000" dirty="0" err="1">
                    <a:latin typeface="+mn-lt"/>
                  </a:rPr>
                  <a:t>:m2</a:t>
                </a:r>
                <a:endParaRPr lang="en-GB" sz="2000" dirty="0">
                  <a:latin typeface="+mn-lt"/>
                </a:endParaRPr>
              </a:p>
            </p:txBody>
          </p:sp>
          <p:sp>
            <p:nvSpPr>
              <p:cNvPr id="58" name="Oval 22"/>
              <p:cNvSpPr>
                <a:spLocks noChangeArrowheads="1"/>
              </p:cNvSpPr>
              <p:nvPr/>
            </p:nvSpPr>
            <p:spPr bwMode="auto">
              <a:xfrm>
                <a:off x="3278261" y="3834024"/>
                <a:ext cx="273016" cy="26985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 sz="2000">
                  <a:latin typeface="+mn-lt"/>
                </a:endParaRPr>
              </a:p>
            </p:txBody>
          </p:sp>
        </p:grpSp>
      </p:grp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7100888" y="1395413"/>
            <a:ext cx="1447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400"/>
              <a:t>No!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7100888" y="3186113"/>
            <a:ext cx="1447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400"/>
              <a:t>Yes!</a:t>
            </a:r>
          </a:p>
        </p:txBody>
      </p:sp>
      <p:grpSp>
        <p:nvGrpSpPr>
          <p:cNvPr id="11" name="Group 82"/>
          <p:cNvGrpSpPr>
            <a:grpSpLocks/>
          </p:cNvGrpSpPr>
          <p:nvPr/>
        </p:nvGrpSpPr>
        <p:grpSpPr bwMode="auto">
          <a:xfrm>
            <a:off x="838200" y="5118100"/>
            <a:ext cx="5045075" cy="912813"/>
            <a:chOff x="837673" y="5117431"/>
            <a:chExt cx="5044891" cy="913144"/>
          </a:xfrm>
        </p:grpSpPr>
        <p:grpSp>
          <p:nvGrpSpPr>
            <p:cNvPr id="31753" name="Group 62"/>
            <p:cNvGrpSpPr>
              <a:grpSpLocks/>
            </p:cNvGrpSpPr>
            <p:nvPr/>
          </p:nvGrpSpPr>
          <p:grpSpPr bwMode="auto">
            <a:xfrm>
              <a:off x="837673" y="5117431"/>
              <a:ext cx="1981338" cy="913144"/>
              <a:chOff x="835401" y="3072925"/>
              <a:chExt cx="1981338" cy="913144"/>
            </a:xfrm>
          </p:grpSpPr>
          <p:sp>
            <p:nvSpPr>
              <p:cNvPr id="64" name="Rounded Rectangle 63"/>
              <p:cNvSpPr/>
              <p:nvPr/>
            </p:nvSpPr>
            <p:spPr bwMode="auto">
              <a:xfrm>
                <a:off x="835401" y="3279375"/>
                <a:ext cx="612753" cy="484364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dirty="0">
                    <a:solidFill>
                      <a:srgbClr val="FF0000"/>
                    </a:solidFill>
                  </a:rPr>
                  <a:t>P</a:t>
                </a:r>
              </a:p>
            </p:txBody>
          </p:sp>
          <p:sp>
            <p:nvSpPr>
              <p:cNvPr id="65" name="Rounded Rectangle 64"/>
              <p:cNvSpPr/>
              <p:nvPr/>
            </p:nvSpPr>
            <p:spPr bwMode="auto">
              <a:xfrm>
                <a:off x="2203776" y="3282551"/>
                <a:ext cx="612753" cy="482775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dirty="0">
                    <a:solidFill>
                      <a:srgbClr val="00B050"/>
                    </a:solidFill>
                  </a:rPr>
                  <a:t>Q</a:t>
                </a:r>
              </a:p>
            </p:txBody>
          </p:sp>
          <p:sp>
            <p:nvSpPr>
              <p:cNvPr id="66" name="TextBox 122"/>
              <p:cNvSpPr txBox="1">
                <a:spLocks noChangeArrowheads="1"/>
              </p:cNvSpPr>
              <p:nvPr/>
            </p:nvSpPr>
            <p:spPr bwMode="auto">
              <a:xfrm>
                <a:off x="1460853" y="3072925"/>
                <a:ext cx="744511" cy="4001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GB" sz="2000" dirty="0">
                    <a:latin typeface="+mn-lt"/>
                  </a:rPr>
                  <a:t>m1</a:t>
                </a:r>
              </a:p>
            </p:txBody>
          </p:sp>
          <p:sp>
            <p:nvSpPr>
              <p:cNvPr id="67" name="TextBox 122"/>
              <p:cNvSpPr txBox="1">
                <a:spLocks noChangeArrowheads="1"/>
              </p:cNvSpPr>
              <p:nvPr/>
            </p:nvSpPr>
            <p:spPr bwMode="auto">
              <a:xfrm>
                <a:off x="1414818" y="3585874"/>
                <a:ext cx="744510" cy="4001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GB" sz="2000" dirty="0">
                    <a:latin typeface="+mn-lt"/>
                  </a:rPr>
                  <a:t>m2</a:t>
                </a:r>
              </a:p>
            </p:txBody>
          </p:sp>
          <p:grpSp>
            <p:nvGrpSpPr>
              <p:cNvPr id="31766" name="Group 67"/>
              <p:cNvGrpSpPr>
                <a:grpSpLocks/>
              </p:cNvGrpSpPr>
              <p:nvPr/>
            </p:nvGrpSpPr>
            <p:grpSpPr bwMode="auto">
              <a:xfrm>
                <a:off x="1489168" y="3432031"/>
                <a:ext cx="670734" cy="153988"/>
                <a:chOff x="3304918" y="2201029"/>
                <a:chExt cx="2093994" cy="153988"/>
              </a:xfrm>
            </p:grpSpPr>
            <p:cxnSp>
              <p:nvCxnSpPr>
                <p:cNvPr id="69" name="Straight Arrow Connector 68"/>
                <p:cNvCxnSpPr/>
                <p:nvPr/>
              </p:nvCxnSpPr>
              <p:spPr>
                <a:xfrm>
                  <a:off x="3305727" y="2200828"/>
                  <a:ext cx="2091394" cy="1589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Arrow Connector 69"/>
                <p:cNvCxnSpPr/>
                <p:nvPr/>
              </p:nvCxnSpPr>
              <p:spPr>
                <a:xfrm flipH="1">
                  <a:off x="3305727" y="2353283"/>
                  <a:ext cx="2091394" cy="1589"/>
                </a:xfrm>
                <a:prstGeom prst="straightConnector1">
                  <a:avLst/>
                </a:prstGeom>
                <a:ln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1754" name="Group 79"/>
            <p:cNvGrpSpPr>
              <a:grpSpLocks/>
            </p:cNvGrpSpPr>
            <p:nvPr/>
          </p:nvGrpSpPr>
          <p:grpSpPr bwMode="auto">
            <a:xfrm>
              <a:off x="3127685" y="5134947"/>
              <a:ext cx="2754879" cy="878113"/>
              <a:chOff x="3250517" y="4636866"/>
              <a:chExt cx="2754879" cy="878113"/>
            </a:xfrm>
          </p:grpSpPr>
          <p:sp>
            <p:nvSpPr>
              <p:cNvPr id="72" name="Oval 22"/>
              <p:cNvSpPr>
                <a:spLocks noChangeArrowheads="1"/>
              </p:cNvSpPr>
              <p:nvPr/>
            </p:nvSpPr>
            <p:spPr bwMode="auto">
              <a:xfrm>
                <a:off x="3251184" y="5143414"/>
                <a:ext cx="273040" cy="26997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 sz="2000">
                  <a:latin typeface="+mn-lt"/>
                </a:endParaRPr>
              </a:p>
            </p:txBody>
          </p:sp>
          <p:sp>
            <p:nvSpPr>
              <p:cNvPr id="73" name="Line 23"/>
              <p:cNvSpPr>
                <a:spLocks noChangeShapeType="1"/>
              </p:cNvSpPr>
              <p:nvPr/>
            </p:nvSpPr>
            <p:spPr bwMode="auto">
              <a:xfrm flipV="1">
                <a:off x="3500412" y="5278401"/>
                <a:ext cx="7206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latin typeface="+mn-lt"/>
                </a:endParaRPr>
              </a:p>
            </p:txBody>
          </p:sp>
          <p:sp>
            <p:nvSpPr>
              <p:cNvPr id="74" name="Oval 27"/>
              <p:cNvSpPr>
                <a:spLocks noChangeAspect="1" noChangeArrowheads="1"/>
              </p:cNvSpPr>
              <p:nvPr/>
            </p:nvSpPr>
            <p:spPr bwMode="auto">
              <a:xfrm>
                <a:off x="5465666" y="5048130"/>
                <a:ext cx="539730" cy="466894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2000">
                  <a:latin typeface="+mn-lt"/>
                </a:endParaRPr>
              </a:p>
            </p:txBody>
          </p:sp>
          <p:sp>
            <p:nvSpPr>
              <p:cNvPr id="76" name="TextBox 122"/>
              <p:cNvSpPr txBox="1">
                <a:spLocks noChangeArrowheads="1"/>
              </p:cNvSpPr>
              <p:nvPr/>
            </p:nvSpPr>
            <p:spPr bwMode="auto">
              <a:xfrm>
                <a:off x="3454377" y="4636819"/>
                <a:ext cx="1152483" cy="4001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solidFill>
                      <a:srgbClr val="FF0000"/>
                    </a:solidFill>
                    <a:latin typeface="+mn-lt"/>
                  </a:rPr>
                  <a:t>P</a:t>
                </a:r>
                <a:r>
                  <a:rPr lang="en-GB" sz="2000" dirty="0">
                    <a:latin typeface="+mn-lt"/>
                  </a:rPr>
                  <a:t>&gt;</a:t>
                </a:r>
                <a:r>
                  <a:rPr lang="en-GB" sz="2000" dirty="0" err="1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2000" dirty="0" err="1">
                    <a:latin typeface="+mn-lt"/>
                  </a:rPr>
                  <a:t>:m1</a:t>
                </a:r>
                <a:endParaRPr lang="en-GB" sz="2000" dirty="0">
                  <a:latin typeface="+mn-lt"/>
                </a:endParaRPr>
              </a:p>
            </p:txBody>
          </p:sp>
          <p:sp>
            <p:nvSpPr>
              <p:cNvPr id="77" name="Line 23"/>
              <p:cNvSpPr>
                <a:spLocks noChangeShapeType="1"/>
              </p:cNvSpPr>
              <p:nvPr/>
            </p:nvSpPr>
            <p:spPr bwMode="auto">
              <a:xfrm>
                <a:off x="4729092" y="5278401"/>
                <a:ext cx="719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latin typeface="+mn-lt"/>
                </a:endParaRPr>
              </a:p>
            </p:txBody>
          </p:sp>
          <p:sp>
            <p:nvSpPr>
              <p:cNvPr id="78" name="TextBox 122"/>
              <p:cNvSpPr txBox="1">
                <a:spLocks noChangeArrowheads="1"/>
              </p:cNvSpPr>
              <p:nvPr/>
            </p:nvSpPr>
            <p:spPr bwMode="auto">
              <a:xfrm>
                <a:off x="4832277" y="4636819"/>
                <a:ext cx="1152483" cy="4001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2000" dirty="0">
                    <a:latin typeface="+mn-lt"/>
                  </a:rPr>
                  <a:t>&gt;</a:t>
                </a:r>
                <a:r>
                  <a:rPr lang="en-GB" sz="2000" dirty="0" err="1">
                    <a:solidFill>
                      <a:srgbClr val="FF0000"/>
                    </a:solidFill>
                    <a:latin typeface="+mn-lt"/>
                  </a:rPr>
                  <a:t>P</a:t>
                </a:r>
                <a:r>
                  <a:rPr lang="en-GB" sz="2000" dirty="0" err="1">
                    <a:latin typeface="+mn-lt"/>
                  </a:rPr>
                  <a:t>:m2</a:t>
                </a:r>
                <a:endParaRPr lang="en-GB" sz="2000" dirty="0">
                  <a:latin typeface="+mn-lt"/>
                </a:endParaRPr>
              </a:p>
            </p:txBody>
          </p:sp>
          <p:sp>
            <p:nvSpPr>
              <p:cNvPr id="75" name="Oval 27"/>
              <p:cNvSpPr>
                <a:spLocks noChangeAspect="1" noChangeArrowheads="1"/>
              </p:cNvSpPr>
              <p:nvPr/>
            </p:nvSpPr>
            <p:spPr bwMode="auto">
              <a:xfrm>
                <a:off x="4224286" y="5044954"/>
                <a:ext cx="539730" cy="466894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2000">
                  <a:latin typeface="+mn-lt"/>
                </a:endParaRPr>
              </a:p>
            </p:txBody>
          </p:sp>
        </p:grpSp>
      </p:grp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7100888" y="5181600"/>
            <a:ext cx="144780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400"/>
              <a:t>Yes!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8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Some Examples</a:t>
            </a:r>
          </a:p>
        </p:txBody>
      </p:sp>
      <p:grpSp>
        <p:nvGrpSpPr>
          <p:cNvPr id="2" name="Group 147"/>
          <p:cNvGrpSpPr>
            <a:grpSpLocks/>
          </p:cNvGrpSpPr>
          <p:nvPr/>
        </p:nvGrpSpPr>
        <p:grpSpPr bwMode="auto">
          <a:xfrm>
            <a:off x="758825" y="1433513"/>
            <a:ext cx="5868988" cy="1731962"/>
            <a:chOff x="758163" y="1432893"/>
            <a:chExt cx="5869834" cy="1732310"/>
          </a:xfrm>
        </p:grpSpPr>
        <p:grpSp>
          <p:nvGrpSpPr>
            <p:cNvPr id="32800" name="Group 106"/>
            <p:cNvGrpSpPr>
              <a:grpSpLocks/>
            </p:cNvGrpSpPr>
            <p:nvPr/>
          </p:nvGrpSpPr>
          <p:grpSpPr bwMode="auto">
            <a:xfrm>
              <a:off x="3229390" y="1858856"/>
              <a:ext cx="3398607" cy="880385"/>
              <a:chOff x="3291461" y="5134947"/>
              <a:chExt cx="3398607" cy="880385"/>
            </a:xfrm>
          </p:grpSpPr>
          <p:sp>
            <p:nvSpPr>
              <p:cNvPr id="82" name="Oval 22"/>
              <p:cNvSpPr>
                <a:spLocks noChangeArrowheads="1"/>
              </p:cNvSpPr>
              <p:nvPr/>
            </p:nvSpPr>
            <p:spPr bwMode="auto">
              <a:xfrm>
                <a:off x="3290740" y="5641034"/>
                <a:ext cx="273089" cy="26992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 sz="2000">
                  <a:latin typeface="+mn-lt"/>
                </a:endParaRPr>
              </a:p>
            </p:txBody>
          </p:sp>
          <p:sp>
            <p:nvSpPr>
              <p:cNvPr id="83" name="Line 23"/>
              <p:cNvSpPr>
                <a:spLocks noChangeShapeType="1"/>
              </p:cNvSpPr>
              <p:nvPr/>
            </p:nvSpPr>
            <p:spPr bwMode="auto">
              <a:xfrm flipV="1">
                <a:off x="3376477" y="5775999"/>
                <a:ext cx="72082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latin typeface="+mn-lt"/>
                </a:endParaRPr>
              </a:p>
            </p:txBody>
          </p:sp>
          <p:sp>
            <p:nvSpPr>
              <p:cNvPr id="85" name="TextBox 122"/>
              <p:cNvSpPr txBox="1">
                <a:spLocks noChangeArrowheads="1"/>
              </p:cNvSpPr>
              <p:nvPr/>
            </p:nvSpPr>
            <p:spPr bwMode="auto">
              <a:xfrm>
                <a:off x="3330434" y="5134520"/>
                <a:ext cx="1152691" cy="4001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solidFill>
                      <a:srgbClr val="FF0000"/>
                    </a:solidFill>
                    <a:latin typeface="+mn-lt"/>
                  </a:rPr>
                  <a:t>P</a:t>
                </a:r>
                <a:r>
                  <a:rPr lang="en-GB" sz="2000" dirty="0">
                    <a:latin typeface="+mn-lt"/>
                  </a:rPr>
                  <a:t>&gt;</a:t>
                </a:r>
                <a:r>
                  <a:rPr lang="en-GB" sz="2000" dirty="0" err="1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2000" dirty="0" err="1">
                    <a:latin typeface="+mn-lt"/>
                  </a:rPr>
                  <a:t>:m1</a:t>
                </a:r>
                <a:endParaRPr lang="en-GB" sz="2000" dirty="0">
                  <a:latin typeface="+mn-lt"/>
                </a:endParaRPr>
              </a:p>
            </p:txBody>
          </p:sp>
          <p:sp>
            <p:nvSpPr>
              <p:cNvPr id="86" name="Line 23"/>
              <p:cNvSpPr>
                <a:spLocks noChangeShapeType="1"/>
              </p:cNvSpPr>
              <p:nvPr/>
            </p:nvSpPr>
            <p:spPr bwMode="auto">
              <a:xfrm>
                <a:off x="4386273" y="5777586"/>
                <a:ext cx="72082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latin typeface="+mn-lt"/>
                </a:endParaRPr>
              </a:p>
            </p:txBody>
          </p:sp>
          <p:sp>
            <p:nvSpPr>
              <p:cNvPr id="87" name="TextBox 122"/>
              <p:cNvSpPr txBox="1">
                <a:spLocks noChangeArrowheads="1"/>
              </p:cNvSpPr>
              <p:nvPr/>
            </p:nvSpPr>
            <p:spPr bwMode="auto">
              <a:xfrm>
                <a:off x="4394212" y="5134520"/>
                <a:ext cx="1152691" cy="4001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2000" dirty="0">
                    <a:latin typeface="+mn-lt"/>
                  </a:rPr>
                  <a:t>&gt;</a:t>
                </a:r>
                <a:r>
                  <a:rPr lang="en-GB" sz="2000" dirty="0" err="1">
                    <a:solidFill>
                      <a:srgbClr val="0070C0"/>
                    </a:solidFill>
                    <a:latin typeface="+mn-lt"/>
                  </a:rPr>
                  <a:t>R</a:t>
                </a:r>
                <a:r>
                  <a:rPr lang="en-GB" sz="2000" dirty="0" err="1">
                    <a:latin typeface="+mn-lt"/>
                  </a:rPr>
                  <a:t>:m2</a:t>
                </a:r>
                <a:endParaRPr lang="en-GB" sz="2000" dirty="0">
                  <a:latin typeface="+mn-lt"/>
                </a:endParaRPr>
              </a:p>
            </p:txBody>
          </p:sp>
          <p:sp>
            <p:nvSpPr>
              <p:cNvPr id="88" name="Oval 27"/>
              <p:cNvSpPr>
                <a:spLocks noChangeAspect="1" noChangeArrowheads="1"/>
              </p:cNvSpPr>
              <p:nvPr/>
            </p:nvSpPr>
            <p:spPr bwMode="auto">
              <a:xfrm>
                <a:off x="4100482" y="5542589"/>
                <a:ext cx="539828" cy="466819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2000">
                  <a:latin typeface="+mn-lt"/>
                </a:endParaRPr>
              </a:p>
            </p:txBody>
          </p:sp>
          <p:sp>
            <p:nvSpPr>
              <p:cNvPr id="96" name="Oval 27"/>
              <p:cNvSpPr>
                <a:spLocks noChangeAspect="1" noChangeArrowheads="1"/>
              </p:cNvSpPr>
              <p:nvPr/>
            </p:nvSpPr>
            <p:spPr bwMode="auto">
              <a:xfrm>
                <a:off x="6150240" y="5548940"/>
                <a:ext cx="539828" cy="466819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2000">
                  <a:latin typeface="+mn-lt"/>
                </a:endParaRPr>
              </a:p>
            </p:txBody>
          </p:sp>
          <p:sp>
            <p:nvSpPr>
              <p:cNvPr id="97" name="Line 23"/>
              <p:cNvSpPr>
                <a:spLocks noChangeShapeType="1"/>
              </p:cNvSpPr>
              <p:nvPr/>
            </p:nvSpPr>
            <p:spPr bwMode="auto">
              <a:xfrm>
                <a:off x="5411946" y="5779175"/>
                <a:ext cx="72082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latin typeface="+mn-lt"/>
                </a:endParaRPr>
              </a:p>
            </p:txBody>
          </p:sp>
          <p:sp>
            <p:nvSpPr>
              <p:cNvPr id="98" name="TextBox 122"/>
              <p:cNvSpPr txBox="1">
                <a:spLocks noChangeArrowheads="1"/>
              </p:cNvSpPr>
              <p:nvPr/>
            </p:nvSpPr>
            <p:spPr bwMode="auto">
              <a:xfrm>
                <a:off x="5475455" y="5136107"/>
                <a:ext cx="1152691" cy="4017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solidFill>
                      <a:srgbClr val="FF0000"/>
                    </a:solidFill>
                    <a:latin typeface="+mn-lt"/>
                  </a:rPr>
                  <a:t>P</a:t>
                </a:r>
                <a:r>
                  <a:rPr lang="en-GB" sz="2000" dirty="0">
                    <a:latin typeface="+mn-lt"/>
                  </a:rPr>
                  <a:t>&gt;</a:t>
                </a:r>
                <a:r>
                  <a:rPr lang="en-GB" sz="2000" dirty="0" err="1">
                    <a:solidFill>
                      <a:srgbClr val="0070C0"/>
                    </a:solidFill>
                    <a:latin typeface="+mn-lt"/>
                  </a:rPr>
                  <a:t>R</a:t>
                </a:r>
                <a:r>
                  <a:rPr lang="en-GB" sz="2000" dirty="0" err="1">
                    <a:latin typeface="+mn-lt"/>
                  </a:rPr>
                  <a:t>:m3</a:t>
                </a:r>
                <a:endParaRPr lang="en-GB" sz="2000" dirty="0">
                  <a:latin typeface="+mn-lt"/>
                </a:endParaRPr>
              </a:p>
            </p:txBody>
          </p:sp>
          <p:sp>
            <p:nvSpPr>
              <p:cNvPr id="84" name="Oval 27"/>
              <p:cNvSpPr>
                <a:spLocks noChangeAspect="1" noChangeArrowheads="1"/>
              </p:cNvSpPr>
              <p:nvPr/>
            </p:nvSpPr>
            <p:spPr bwMode="auto">
              <a:xfrm>
                <a:off x="5137269" y="5545765"/>
                <a:ext cx="539828" cy="468407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2000">
                  <a:latin typeface="+mn-lt"/>
                </a:endParaRPr>
              </a:p>
            </p:txBody>
          </p:sp>
        </p:grpSp>
        <p:grpSp>
          <p:nvGrpSpPr>
            <p:cNvPr id="32801" name="Group 131"/>
            <p:cNvGrpSpPr>
              <a:grpSpLocks/>
            </p:cNvGrpSpPr>
            <p:nvPr/>
          </p:nvGrpSpPr>
          <p:grpSpPr bwMode="auto">
            <a:xfrm>
              <a:off x="758163" y="1432893"/>
              <a:ext cx="2094686" cy="1732310"/>
              <a:chOff x="758163" y="1432893"/>
              <a:chExt cx="2094686" cy="1732310"/>
            </a:xfrm>
          </p:grpSpPr>
          <p:sp>
            <p:nvSpPr>
              <p:cNvPr id="3" name="Rounded Rectangle 2"/>
              <p:cNvSpPr/>
              <p:nvPr/>
            </p:nvSpPr>
            <p:spPr bwMode="auto">
              <a:xfrm>
                <a:off x="832787" y="1639309"/>
                <a:ext cx="612863" cy="484284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dirty="0">
                    <a:solidFill>
                      <a:srgbClr val="FF0000"/>
                    </a:solidFill>
                  </a:rPr>
                  <a:t>P</a:t>
                </a:r>
              </a:p>
            </p:txBody>
          </p:sp>
          <p:sp>
            <p:nvSpPr>
              <p:cNvPr id="4" name="Rounded Rectangle 3"/>
              <p:cNvSpPr/>
              <p:nvPr/>
            </p:nvSpPr>
            <p:spPr bwMode="auto">
              <a:xfrm>
                <a:off x="2201409" y="1642485"/>
                <a:ext cx="612863" cy="482697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dirty="0">
                    <a:solidFill>
                      <a:srgbClr val="00B050"/>
                    </a:solidFill>
                  </a:rPr>
                  <a:t>Q</a:t>
                </a:r>
              </a:p>
            </p:txBody>
          </p:sp>
          <p:sp>
            <p:nvSpPr>
              <p:cNvPr id="37" name="TextBox 122"/>
              <p:cNvSpPr txBox="1">
                <a:spLocks noChangeArrowheads="1"/>
              </p:cNvSpPr>
              <p:nvPr/>
            </p:nvSpPr>
            <p:spPr bwMode="auto">
              <a:xfrm>
                <a:off x="1458352" y="1432893"/>
                <a:ext cx="744644" cy="4001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GB" sz="2000" dirty="0">
                    <a:latin typeface="+mn-lt"/>
                  </a:rPr>
                  <a:t>m1</a:t>
                </a:r>
              </a:p>
            </p:txBody>
          </p:sp>
          <p:sp>
            <p:nvSpPr>
              <p:cNvPr id="38" name="TextBox 122"/>
              <p:cNvSpPr txBox="1">
                <a:spLocks noChangeArrowheads="1"/>
              </p:cNvSpPr>
              <p:nvPr/>
            </p:nvSpPr>
            <p:spPr bwMode="auto">
              <a:xfrm>
                <a:off x="2106145" y="2252208"/>
                <a:ext cx="746233" cy="4001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GB" sz="2000" dirty="0">
                    <a:latin typeface="+mn-lt"/>
                  </a:rPr>
                  <a:t>m2</a:t>
                </a:r>
              </a:p>
            </p:txBody>
          </p:sp>
          <p:cxnSp>
            <p:nvCxnSpPr>
              <p:cNvPr id="35" name="Straight Arrow Connector 34"/>
              <p:cNvCxnSpPr/>
              <p:nvPr/>
            </p:nvCxnSpPr>
            <p:spPr>
              <a:xfrm>
                <a:off x="1486931" y="1791740"/>
                <a:ext cx="670022" cy="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Rounded Rectangle 58"/>
              <p:cNvSpPr/>
              <p:nvPr/>
            </p:nvSpPr>
            <p:spPr bwMode="auto">
              <a:xfrm>
                <a:off x="1493282" y="2680919"/>
                <a:ext cx="612863" cy="484284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dirty="0">
                    <a:solidFill>
                      <a:srgbClr val="0070C0"/>
                    </a:solidFill>
                  </a:rPr>
                  <a:t>R</a:t>
                </a:r>
              </a:p>
            </p:txBody>
          </p:sp>
          <p:cxnSp>
            <p:nvCxnSpPr>
              <p:cNvPr id="100" name="Straight Arrow Connector 99"/>
              <p:cNvCxnSpPr/>
              <p:nvPr/>
            </p:nvCxnSpPr>
            <p:spPr>
              <a:xfrm rot="18668391" flipH="1">
                <a:off x="1972763" y="2391936"/>
                <a:ext cx="477933" cy="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Arrow Connector 105"/>
              <p:cNvCxnSpPr/>
              <p:nvPr/>
            </p:nvCxnSpPr>
            <p:spPr>
              <a:xfrm rot="2931609" flipV="1">
                <a:off x="1153494" y="2399874"/>
                <a:ext cx="477934" cy="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TextBox 122"/>
              <p:cNvSpPr txBox="1">
                <a:spLocks noChangeArrowheads="1"/>
              </p:cNvSpPr>
              <p:nvPr/>
            </p:nvSpPr>
            <p:spPr bwMode="auto">
              <a:xfrm>
                <a:off x="758163" y="2241092"/>
                <a:ext cx="746233" cy="4001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GB" sz="2000" dirty="0">
                    <a:latin typeface="+mn-lt"/>
                  </a:rPr>
                  <a:t>m3</a:t>
                </a:r>
              </a:p>
            </p:txBody>
          </p:sp>
        </p:grpSp>
      </p:grp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6964363" y="1792288"/>
            <a:ext cx="1446212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400"/>
              <a:t>No!</a:t>
            </a:r>
          </a:p>
        </p:txBody>
      </p:sp>
      <p:grpSp>
        <p:nvGrpSpPr>
          <p:cNvPr id="7" name="Group 148"/>
          <p:cNvGrpSpPr>
            <a:grpSpLocks/>
          </p:cNvGrpSpPr>
          <p:nvPr/>
        </p:nvGrpSpPr>
        <p:grpSpPr bwMode="auto">
          <a:xfrm>
            <a:off x="849313" y="3665538"/>
            <a:ext cx="4799012" cy="1971675"/>
            <a:chOff x="849049" y="3665284"/>
            <a:chExt cx="4798564" cy="1972225"/>
          </a:xfrm>
        </p:grpSpPr>
        <p:grpSp>
          <p:nvGrpSpPr>
            <p:cNvPr id="32775" name="Group 144"/>
            <p:cNvGrpSpPr>
              <a:grpSpLocks/>
            </p:cNvGrpSpPr>
            <p:nvPr/>
          </p:nvGrpSpPr>
          <p:grpSpPr bwMode="auto">
            <a:xfrm>
              <a:off x="3245310" y="3665284"/>
              <a:ext cx="2402303" cy="1972225"/>
              <a:chOff x="3245310" y="4066570"/>
              <a:chExt cx="2402303" cy="1972225"/>
            </a:xfrm>
          </p:grpSpPr>
          <p:sp>
            <p:nvSpPr>
              <p:cNvPr id="111" name="Oval 22"/>
              <p:cNvSpPr>
                <a:spLocks noChangeArrowheads="1"/>
              </p:cNvSpPr>
              <p:nvPr/>
            </p:nvSpPr>
            <p:spPr bwMode="auto">
              <a:xfrm>
                <a:off x="3245950" y="4573123"/>
                <a:ext cx="273025" cy="26995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 sz="2000">
                  <a:latin typeface="+mn-lt"/>
                </a:endParaRPr>
              </a:p>
            </p:txBody>
          </p:sp>
          <p:sp>
            <p:nvSpPr>
              <p:cNvPr id="112" name="Line 23"/>
              <p:cNvSpPr>
                <a:spLocks noChangeShapeType="1"/>
              </p:cNvSpPr>
              <p:nvPr/>
            </p:nvSpPr>
            <p:spPr bwMode="auto">
              <a:xfrm flipV="1">
                <a:off x="3331667" y="4708099"/>
                <a:ext cx="71907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latin typeface="+mn-lt"/>
                </a:endParaRPr>
              </a:p>
            </p:txBody>
          </p:sp>
          <p:sp>
            <p:nvSpPr>
              <p:cNvPr id="113" name="TextBox 122"/>
              <p:cNvSpPr txBox="1">
                <a:spLocks noChangeArrowheads="1"/>
              </p:cNvSpPr>
              <p:nvPr/>
            </p:nvSpPr>
            <p:spPr bwMode="auto">
              <a:xfrm>
                <a:off x="3285633" y="4066570"/>
                <a:ext cx="1150831" cy="400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solidFill>
                      <a:srgbClr val="FF0000"/>
                    </a:solidFill>
                    <a:latin typeface="+mn-lt"/>
                  </a:rPr>
                  <a:t>P</a:t>
                </a:r>
                <a:r>
                  <a:rPr lang="en-GB" sz="2000" dirty="0">
                    <a:latin typeface="+mn-lt"/>
                  </a:rPr>
                  <a:t>&gt;</a:t>
                </a:r>
                <a:r>
                  <a:rPr lang="en-GB" sz="2000" dirty="0" err="1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2000" dirty="0" err="1">
                    <a:latin typeface="+mn-lt"/>
                  </a:rPr>
                  <a:t>:m1</a:t>
                </a:r>
                <a:endParaRPr lang="en-GB" sz="2000" dirty="0">
                  <a:latin typeface="+mn-lt"/>
                </a:endParaRPr>
              </a:p>
            </p:txBody>
          </p:sp>
          <p:sp>
            <p:nvSpPr>
              <p:cNvPr id="114" name="Line 23"/>
              <p:cNvSpPr>
                <a:spLocks noChangeShapeType="1"/>
              </p:cNvSpPr>
              <p:nvPr/>
            </p:nvSpPr>
            <p:spPr bwMode="auto">
              <a:xfrm>
                <a:off x="4341223" y="4708099"/>
                <a:ext cx="72065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latin typeface="+mn-lt"/>
                </a:endParaRPr>
              </a:p>
            </p:txBody>
          </p:sp>
          <p:sp>
            <p:nvSpPr>
              <p:cNvPr id="115" name="TextBox 122"/>
              <p:cNvSpPr txBox="1">
                <a:spLocks noChangeArrowheads="1"/>
              </p:cNvSpPr>
              <p:nvPr/>
            </p:nvSpPr>
            <p:spPr bwMode="auto">
              <a:xfrm>
                <a:off x="4349159" y="4066570"/>
                <a:ext cx="1152418" cy="400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2000" dirty="0">
                    <a:latin typeface="+mn-lt"/>
                  </a:rPr>
                  <a:t>&gt;</a:t>
                </a:r>
                <a:r>
                  <a:rPr lang="en-GB" sz="2000" dirty="0" err="1">
                    <a:solidFill>
                      <a:srgbClr val="FF0000"/>
                    </a:solidFill>
                    <a:latin typeface="+mn-lt"/>
                  </a:rPr>
                  <a:t>P</a:t>
                </a:r>
                <a:r>
                  <a:rPr lang="en-GB" sz="2000" dirty="0" err="1">
                    <a:latin typeface="+mn-lt"/>
                  </a:rPr>
                  <a:t>:m3</a:t>
                </a:r>
                <a:endParaRPr lang="en-GB" sz="2000" dirty="0">
                  <a:latin typeface="+mn-lt"/>
                </a:endParaRPr>
              </a:p>
            </p:txBody>
          </p:sp>
          <p:sp>
            <p:nvSpPr>
              <p:cNvPr id="116" name="Oval 27"/>
              <p:cNvSpPr>
                <a:spLocks noChangeAspect="1" noChangeArrowheads="1"/>
              </p:cNvSpPr>
              <p:nvPr/>
            </p:nvSpPr>
            <p:spPr bwMode="auto">
              <a:xfrm>
                <a:off x="4055499" y="4474671"/>
                <a:ext cx="539700" cy="466855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2000">
                  <a:latin typeface="+mn-lt"/>
                </a:endParaRPr>
              </a:p>
            </p:txBody>
          </p:sp>
          <p:sp>
            <p:nvSpPr>
              <p:cNvPr id="120" name="Oval 27"/>
              <p:cNvSpPr>
                <a:spLocks noChangeAspect="1" noChangeArrowheads="1"/>
              </p:cNvSpPr>
              <p:nvPr/>
            </p:nvSpPr>
            <p:spPr bwMode="auto">
              <a:xfrm>
                <a:off x="5092040" y="4477847"/>
                <a:ext cx="539700" cy="466855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2000">
                  <a:latin typeface="+mn-lt"/>
                </a:endParaRPr>
              </a:p>
            </p:txBody>
          </p:sp>
          <p:sp>
            <p:nvSpPr>
              <p:cNvPr id="122" name="Oval 22"/>
              <p:cNvSpPr>
                <a:spLocks noChangeArrowheads="1"/>
              </p:cNvSpPr>
              <p:nvPr/>
            </p:nvSpPr>
            <p:spPr bwMode="auto">
              <a:xfrm>
                <a:off x="3261823" y="5667216"/>
                <a:ext cx="273025" cy="26995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 sz="2000">
                  <a:latin typeface="+mn-lt"/>
                </a:endParaRPr>
              </a:p>
            </p:txBody>
          </p:sp>
          <p:sp>
            <p:nvSpPr>
              <p:cNvPr id="123" name="Line 23"/>
              <p:cNvSpPr>
                <a:spLocks noChangeShapeType="1"/>
              </p:cNvSpPr>
              <p:nvPr/>
            </p:nvSpPr>
            <p:spPr bwMode="auto">
              <a:xfrm flipV="1">
                <a:off x="3347540" y="5802191"/>
                <a:ext cx="71907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latin typeface="+mn-lt"/>
                </a:endParaRPr>
              </a:p>
            </p:txBody>
          </p:sp>
          <p:sp>
            <p:nvSpPr>
              <p:cNvPr id="124" name="TextBox 122"/>
              <p:cNvSpPr txBox="1">
                <a:spLocks noChangeArrowheads="1"/>
              </p:cNvSpPr>
              <p:nvPr/>
            </p:nvSpPr>
            <p:spPr bwMode="auto">
              <a:xfrm>
                <a:off x="3301507" y="5160662"/>
                <a:ext cx="1150831" cy="400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solidFill>
                      <a:srgbClr val="0070C0"/>
                    </a:solidFill>
                    <a:latin typeface="+mn-lt"/>
                  </a:rPr>
                  <a:t>R</a:t>
                </a:r>
                <a:r>
                  <a:rPr lang="en-GB" sz="2000" dirty="0">
                    <a:latin typeface="+mn-lt"/>
                  </a:rPr>
                  <a:t>&gt;</a:t>
                </a:r>
                <a:r>
                  <a:rPr lang="en-GB" sz="2000" dirty="0" err="1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2000" dirty="0" err="1">
                    <a:latin typeface="+mn-lt"/>
                  </a:rPr>
                  <a:t>:m2</a:t>
                </a:r>
                <a:endParaRPr lang="en-GB" sz="2000" dirty="0">
                  <a:latin typeface="+mn-lt"/>
                </a:endParaRPr>
              </a:p>
            </p:txBody>
          </p:sp>
          <p:sp>
            <p:nvSpPr>
              <p:cNvPr id="125" name="Line 23"/>
              <p:cNvSpPr>
                <a:spLocks noChangeShapeType="1"/>
              </p:cNvSpPr>
              <p:nvPr/>
            </p:nvSpPr>
            <p:spPr bwMode="auto">
              <a:xfrm>
                <a:off x="4357096" y="5802191"/>
                <a:ext cx="72065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US" sz="2000">
                  <a:latin typeface="+mn-lt"/>
                </a:endParaRPr>
              </a:p>
            </p:txBody>
          </p:sp>
          <p:sp>
            <p:nvSpPr>
              <p:cNvPr id="126" name="TextBox 122"/>
              <p:cNvSpPr txBox="1">
                <a:spLocks noChangeArrowheads="1"/>
              </p:cNvSpPr>
              <p:nvPr/>
            </p:nvSpPr>
            <p:spPr bwMode="auto">
              <a:xfrm>
                <a:off x="4365033" y="5160662"/>
                <a:ext cx="1152418" cy="400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2000" dirty="0">
                    <a:latin typeface="+mn-lt"/>
                  </a:rPr>
                  <a:t>&gt;</a:t>
                </a:r>
                <a:r>
                  <a:rPr lang="en-GB" sz="2000" dirty="0" err="1">
                    <a:solidFill>
                      <a:srgbClr val="FF0000"/>
                    </a:solidFill>
                    <a:latin typeface="+mn-lt"/>
                  </a:rPr>
                  <a:t>P</a:t>
                </a:r>
                <a:r>
                  <a:rPr lang="en-GB" sz="2000" dirty="0" err="1">
                    <a:latin typeface="+mn-lt"/>
                  </a:rPr>
                  <a:t>:m3</a:t>
                </a:r>
                <a:endParaRPr lang="en-GB" sz="2000" dirty="0">
                  <a:latin typeface="+mn-lt"/>
                </a:endParaRPr>
              </a:p>
            </p:txBody>
          </p:sp>
          <p:sp>
            <p:nvSpPr>
              <p:cNvPr id="127" name="Oval 27"/>
              <p:cNvSpPr>
                <a:spLocks noChangeAspect="1" noChangeArrowheads="1"/>
              </p:cNvSpPr>
              <p:nvPr/>
            </p:nvSpPr>
            <p:spPr bwMode="auto">
              <a:xfrm>
                <a:off x="4071373" y="5568764"/>
                <a:ext cx="539700" cy="466855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2000">
                  <a:latin typeface="+mn-lt"/>
                </a:endParaRPr>
              </a:p>
            </p:txBody>
          </p:sp>
          <p:sp>
            <p:nvSpPr>
              <p:cNvPr id="131" name="Oval 27"/>
              <p:cNvSpPr>
                <a:spLocks noChangeAspect="1" noChangeArrowheads="1"/>
              </p:cNvSpPr>
              <p:nvPr/>
            </p:nvSpPr>
            <p:spPr bwMode="auto">
              <a:xfrm>
                <a:off x="5107913" y="5571940"/>
                <a:ext cx="539700" cy="466855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2000">
                  <a:latin typeface="+mn-lt"/>
                </a:endParaRPr>
              </a:p>
            </p:txBody>
          </p:sp>
        </p:grpSp>
        <p:grpSp>
          <p:nvGrpSpPr>
            <p:cNvPr id="32776" name="Group 145"/>
            <p:cNvGrpSpPr>
              <a:grpSpLocks/>
            </p:cNvGrpSpPr>
            <p:nvPr/>
          </p:nvGrpSpPr>
          <p:grpSpPr bwMode="auto">
            <a:xfrm>
              <a:off x="849049" y="3785241"/>
              <a:ext cx="2019720" cy="1732310"/>
              <a:chOff x="849049" y="4028285"/>
              <a:chExt cx="2019720" cy="1732310"/>
            </a:xfrm>
          </p:grpSpPr>
          <p:sp>
            <p:nvSpPr>
              <p:cNvPr id="134" name="Rounded Rectangle 133"/>
              <p:cNvSpPr/>
              <p:nvPr/>
            </p:nvSpPr>
            <p:spPr bwMode="auto">
              <a:xfrm>
                <a:off x="849049" y="4235444"/>
                <a:ext cx="612718" cy="482735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dirty="0">
                    <a:solidFill>
                      <a:srgbClr val="FF0000"/>
                    </a:solidFill>
                  </a:rPr>
                  <a:t>P</a:t>
                </a:r>
              </a:p>
            </p:txBody>
          </p:sp>
          <p:sp>
            <p:nvSpPr>
              <p:cNvPr id="135" name="Rounded Rectangle 134"/>
              <p:cNvSpPr/>
              <p:nvPr/>
            </p:nvSpPr>
            <p:spPr bwMode="auto">
              <a:xfrm>
                <a:off x="2217346" y="4238620"/>
                <a:ext cx="612718" cy="482735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dirty="0">
                    <a:solidFill>
                      <a:srgbClr val="00B050"/>
                    </a:solidFill>
                  </a:rPr>
                  <a:t>Q</a:t>
                </a:r>
              </a:p>
            </p:txBody>
          </p:sp>
          <p:sp>
            <p:nvSpPr>
              <p:cNvPr id="136" name="TextBox 122"/>
              <p:cNvSpPr txBox="1">
                <a:spLocks noChangeArrowheads="1"/>
              </p:cNvSpPr>
              <p:nvPr/>
            </p:nvSpPr>
            <p:spPr bwMode="auto">
              <a:xfrm>
                <a:off x="1474465" y="4029011"/>
                <a:ext cx="744467" cy="400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GB" sz="2000" dirty="0">
                    <a:latin typeface="+mn-lt"/>
                  </a:rPr>
                  <a:t>m1</a:t>
                </a:r>
              </a:p>
            </p:txBody>
          </p:sp>
          <p:sp>
            <p:nvSpPr>
              <p:cNvPr id="137" name="TextBox 122"/>
              <p:cNvSpPr txBox="1">
                <a:spLocks noChangeArrowheads="1"/>
              </p:cNvSpPr>
              <p:nvPr/>
            </p:nvSpPr>
            <p:spPr bwMode="auto">
              <a:xfrm>
                <a:off x="2122105" y="4846801"/>
                <a:ext cx="746055" cy="400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GB" sz="2000" dirty="0">
                    <a:latin typeface="+mn-lt"/>
                  </a:rPr>
                  <a:t>m2</a:t>
                </a:r>
              </a:p>
            </p:txBody>
          </p:sp>
          <p:cxnSp>
            <p:nvCxnSpPr>
              <p:cNvPr id="138" name="Straight Arrow Connector 137"/>
              <p:cNvCxnSpPr/>
              <p:nvPr/>
            </p:nvCxnSpPr>
            <p:spPr>
              <a:xfrm>
                <a:off x="1503038" y="4387886"/>
                <a:ext cx="669862" cy="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9" name="Rounded Rectangle 138"/>
              <p:cNvSpPr/>
              <p:nvPr/>
            </p:nvSpPr>
            <p:spPr bwMode="auto">
              <a:xfrm>
                <a:off x="1509387" y="5277134"/>
                <a:ext cx="612718" cy="482735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dirty="0">
                    <a:solidFill>
                      <a:srgbClr val="0070C0"/>
                    </a:solidFill>
                  </a:rPr>
                  <a:t>R</a:t>
                </a:r>
              </a:p>
            </p:txBody>
          </p:sp>
          <p:cxnSp>
            <p:nvCxnSpPr>
              <p:cNvPr id="140" name="Straight Arrow Connector 139"/>
              <p:cNvCxnSpPr/>
              <p:nvPr/>
            </p:nvCxnSpPr>
            <p:spPr>
              <a:xfrm rot="18668391" flipH="1">
                <a:off x="1987884" y="4987335"/>
                <a:ext cx="479559" cy="1587"/>
              </a:xfrm>
              <a:prstGeom prst="straightConnector1">
                <a:avLst/>
              </a:prstGeom>
              <a:ln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Arrow Connector 142"/>
              <p:cNvCxnSpPr/>
              <p:nvPr/>
            </p:nvCxnSpPr>
            <p:spPr>
              <a:xfrm flipH="1">
                <a:off x="1503038" y="4553032"/>
                <a:ext cx="669862" cy="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4" name="TextBox 122"/>
              <p:cNvSpPr txBox="1">
                <a:spLocks noChangeArrowheads="1"/>
              </p:cNvSpPr>
              <p:nvPr/>
            </p:nvSpPr>
            <p:spPr bwMode="auto">
              <a:xfrm>
                <a:off x="1483990" y="4562560"/>
                <a:ext cx="744467" cy="400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GB" sz="2000" dirty="0">
                    <a:latin typeface="+mn-lt"/>
                  </a:rPr>
                  <a:t>m3</a:t>
                </a:r>
              </a:p>
            </p:txBody>
          </p:sp>
        </p:grpSp>
      </p:grpSp>
      <p:sp>
        <p:nvSpPr>
          <p:cNvPr id="147" name="TextBox 146"/>
          <p:cNvSpPr txBox="1">
            <a:spLocks noChangeArrowheads="1"/>
          </p:cNvSpPr>
          <p:nvPr/>
        </p:nvSpPr>
        <p:spPr bwMode="auto">
          <a:xfrm>
            <a:off x="6964363" y="4110038"/>
            <a:ext cx="14462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400"/>
              <a:t>Yes!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4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Rules (Simplified!)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4294967295"/>
          </p:nvPr>
        </p:nvSpPr>
        <p:spPr>
          <a:xfrm>
            <a:off x="464016" y="1368425"/>
            <a:ext cx="8229600" cy="1470025"/>
          </a:xfrm>
        </p:spPr>
        <p:txBody>
          <a:bodyPr/>
          <a:lstStyle/>
          <a:p>
            <a:r>
              <a:rPr lang="en-GB" sz="2800" dirty="0" smtClean="0"/>
              <a:t>Within a single choreography machine:</a:t>
            </a:r>
          </a:p>
          <a:p>
            <a:pPr marL="914400" lvl="1" indent="-457200">
              <a:buFont typeface="Calibri" pitchFamily="34" charset="0"/>
              <a:buAutoNum type="arabicPeriod"/>
            </a:pPr>
            <a:r>
              <a:rPr lang="en-GB" sz="2400" dirty="0" smtClean="0"/>
              <a:t>Only one </a:t>
            </a:r>
            <a:r>
              <a:rPr lang="en-GB" sz="2400" b="1" dirty="0" smtClean="0"/>
              <a:t>sender </a:t>
            </a:r>
            <a:r>
              <a:rPr lang="en-GB" sz="2400" dirty="0" smtClean="0"/>
              <a:t>from given state of the choreography</a:t>
            </a:r>
          </a:p>
          <a:p>
            <a:pPr marL="914400" lvl="1" indent="-457200">
              <a:buFont typeface="Calibri" pitchFamily="34" charset="0"/>
              <a:buAutoNum type="arabicPeriod"/>
            </a:pPr>
            <a:r>
              <a:rPr lang="en-GB" sz="2400" dirty="0" smtClean="0"/>
              <a:t>No </a:t>
            </a:r>
            <a:r>
              <a:rPr lang="en-GB" sz="2400" b="1" dirty="0" smtClean="0"/>
              <a:t>Send</a:t>
            </a:r>
            <a:r>
              <a:rPr lang="en-GB" sz="2400" dirty="0" smtClean="0"/>
              <a:t> must take place from an ambiguous state</a:t>
            </a:r>
          </a:p>
        </p:txBody>
      </p:sp>
      <p:grpSp>
        <p:nvGrpSpPr>
          <p:cNvPr id="2" name="Group 364"/>
          <p:cNvGrpSpPr>
            <a:grpSpLocks noChangeAspect="1"/>
          </p:cNvGrpSpPr>
          <p:nvPr/>
        </p:nvGrpSpPr>
        <p:grpSpPr bwMode="auto">
          <a:xfrm>
            <a:off x="560388" y="3017838"/>
            <a:ext cx="4454525" cy="2687637"/>
            <a:chOff x="1592264" y="4083869"/>
            <a:chExt cx="2708937" cy="1634299"/>
          </a:xfrm>
        </p:grpSpPr>
        <p:sp>
          <p:nvSpPr>
            <p:cNvPr id="5" name="Oval 27"/>
            <p:cNvSpPr>
              <a:spLocks noChangeAspect="1" noChangeArrowheads="1"/>
            </p:cNvSpPr>
            <p:nvPr/>
          </p:nvSpPr>
          <p:spPr bwMode="auto">
            <a:xfrm>
              <a:off x="3492188" y="4938183"/>
              <a:ext cx="270314" cy="232644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36000" rIns="0" anchor="ctr"/>
            <a:lstStyle/>
            <a:p>
              <a:pPr algn="ctr">
                <a:defRPr/>
              </a:pPr>
              <a:r>
                <a:rPr lang="en-GB" sz="1600" dirty="0">
                  <a:latin typeface="+mn-lt"/>
                </a:rPr>
                <a:t>-</a:t>
              </a:r>
            </a:p>
          </p:txBody>
        </p:sp>
        <p:sp>
          <p:nvSpPr>
            <p:cNvPr id="6" name="Oval 130"/>
            <p:cNvSpPr>
              <a:spLocks noChangeAspect="1" noChangeArrowheads="1"/>
            </p:cNvSpPr>
            <p:nvPr/>
          </p:nvSpPr>
          <p:spPr bwMode="auto">
            <a:xfrm>
              <a:off x="3503773" y="4123447"/>
              <a:ext cx="215286" cy="21623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 lIns="36000" rIns="0"/>
            <a:lstStyle/>
            <a:p>
              <a:pPr>
                <a:defRPr/>
              </a:pPr>
              <a:endParaRPr lang="en-GB" sz="1600">
                <a:latin typeface="+mn-lt"/>
              </a:endParaRPr>
            </a:p>
          </p:txBody>
        </p:sp>
        <p:sp>
          <p:nvSpPr>
            <p:cNvPr id="7" name="Line 23"/>
            <p:cNvSpPr>
              <a:spLocks noChangeAspect="1" noChangeShapeType="1"/>
            </p:cNvSpPr>
            <p:nvPr/>
          </p:nvSpPr>
          <p:spPr bwMode="auto">
            <a:xfrm rot="6720000">
              <a:off x="3685271" y="4282726"/>
              <a:ext cx="366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 lIns="36000" rIns="0"/>
            <a:lstStyle/>
            <a:p>
              <a:pPr>
                <a:defRPr/>
              </a:pPr>
              <a:endParaRPr lang="en-US" sz="1600">
                <a:latin typeface="+mn-lt"/>
              </a:endParaRPr>
            </a:p>
          </p:txBody>
        </p:sp>
        <p:sp>
          <p:nvSpPr>
            <p:cNvPr id="8" name="Line 23"/>
            <p:cNvSpPr>
              <a:spLocks noChangeShapeType="1"/>
            </p:cNvSpPr>
            <p:nvPr/>
          </p:nvSpPr>
          <p:spPr bwMode="auto">
            <a:xfrm rot="5400000">
              <a:off x="3409182" y="4721950"/>
              <a:ext cx="4324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 lIns="36000" rIns="0"/>
            <a:lstStyle/>
            <a:p>
              <a:pPr>
                <a:defRPr/>
              </a:pPr>
              <a:endParaRPr lang="en-US" sz="1600">
                <a:latin typeface="+mn-lt"/>
              </a:endParaRPr>
            </a:p>
          </p:txBody>
        </p:sp>
        <p:sp>
          <p:nvSpPr>
            <p:cNvPr id="9" name="Line 23"/>
            <p:cNvSpPr>
              <a:spLocks noChangeShapeType="1"/>
            </p:cNvSpPr>
            <p:nvPr/>
          </p:nvSpPr>
          <p:spPr bwMode="auto">
            <a:xfrm>
              <a:off x="3167811" y="4389877"/>
              <a:ext cx="3243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 lIns="36000" rIns="0"/>
            <a:lstStyle/>
            <a:p>
              <a:pPr>
                <a:defRPr/>
              </a:pPr>
              <a:endParaRPr lang="en-US" sz="1600">
                <a:latin typeface="+mn-lt"/>
              </a:endParaRPr>
            </a:p>
          </p:txBody>
        </p:sp>
        <p:sp>
          <p:nvSpPr>
            <p:cNvPr id="10" name="Oval 27"/>
            <p:cNvSpPr>
              <a:spLocks noChangeAspect="1" noChangeArrowheads="1"/>
            </p:cNvSpPr>
            <p:nvPr/>
          </p:nvSpPr>
          <p:spPr bwMode="auto">
            <a:xfrm>
              <a:off x="3494119" y="4275969"/>
              <a:ext cx="270314" cy="233609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36000" rIns="0" anchor="ctr"/>
            <a:lstStyle/>
            <a:p>
              <a:pPr algn="ctr">
                <a:defRPr/>
              </a:pPr>
              <a:r>
                <a:rPr lang="en-GB" sz="1600" dirty="0">
                  <a:latin typeface="+mn-lt"/>
                </a:rPr>
                <a:t>Q</a:t>
              </a:r>
            </a:p>
          </p:txBody>
        </p:sp>
        <p:sp>
          <p:nvSpPr>
            <p:cNvPr id="12" name="Line 23"/>
            <p:cNvSpPr>
              <a:spLocks noChangeShapeType="1"/>
            </p:cNvSpPr>
            <p:nvPr/>
          </p:nvSpPr>
          <p:spPr bwMode="auto">
            <a:xfrm>
              <a:off x="1815273" y="5054988"/>
              <a:ext cx="3060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 lIns="36000" rIns="0"/>
            <a:lstStyle/>
            <a:p>
              <a:pPr>
                <a:defRPr/>
              </a:pPr>
              <a:endParaRPr lang="en-US" sz="1600">
                <a:latin typeface="+mn-lt"/>
              </a:endParaRPr>
            </a:p>
          </p:txBody>
        </p:sp>
        <p:sp>
          <p:nvSpPr>
            <p:cNvPr id="13" name="Line 23"/>
            <p:cNvSpPr>
              <a:spLocks noChangeShapeType="1"/>
            </p:cNvSpPr>
            <p:nvPr/>
          </p:nvSpPr>
          <p:spPr bwMode="auto">
            <a:xfrm>
              <a:off x="2340455" y="5054988"/>
              <a:ext cx="5232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 lIns="36000" rIns="0"/>
            <a:lstStyle/>
            <a:p>
              <a:pPr>
                <a:defRPr/>
              </a:pPr>
              <a:endParaRPr lang="en-US" sz="1600">
                <a:latin typeface="+mn-lt"/>
              </a:endParaRPr>
            </a:p>
          </p:txBody>
        </p:sp>
        <p:sp>
          <p:nvSpPr>
            <p:cNvPr id="14" name="Oval 27"/>
            <p:cNvSpPr>
              <a:spLocks noChangeAspect="1" noChangeArrowheads="1"/>
            </p:cNvSpPr>
            <p:nvPr/>
          </p:nvSpPr>
          <p:spPr bwMode="auto">
            <a:xfrm>
              <a:off x="2126135" y="5484559"/>
              <a:ext cx="269349" cy="233609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36000" rIns="0" anchor="ctr"/>
            <a:lstStyle/>
            <a:p>
              <a:pPr algn="ctr">
                <a:defRPr/>
              </a:pPr>
              <a:r>
                <a:rPr lang="en-GB" sz="1600" dirty="0">
                  <a:latin typeface="+mn-lt"/>
                </a:rPr>
                <a:t>-</a:t>
              </a:r>
            </a:p>
          </p:txBody>
        </p:sp>
        <p:sp>
          <p:nvSpPr>
            <p:cNvPr id="15" name="Line 23"/>
            <p:cNvSpPr>
              <a:spLocks noChangeShapeType="1"/>
            </p:cNvSpPr>
            <p:nvPr/>
          </p:nvSpPr>
          <p:spPr bwMode="auto">
            <a:xfrm rot="5400000">
              <a:off x="2029131" y="5253363"/>
              <a:ext cx="462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 lIns="36000" rIns="0"/>
            <a:lstStyle/>
            <a:p>
              <a:pPr>
                <a:defRPr/>
              </a:pPr>
              <a:endParaRPr lang="en-US" sz="1600">
                <a:latin typeface="+mn-lt"/>
              </a:endParaRPr>
            </a:p>
          </p:txBody>
        </p:sp>
        <p:sp>
          <p:nvSpPr>
            <p:cNvPr id="16" name="Oval 27"/>
            <p:cNvSpPr>
              <a:spLocks noChangeAspect="1" noChangeArrowheads="1"/>
            </p:cNvSpPr>
            <p:nvPr/>
          </p:nvSpPr>
          <p:spPr bwMode="auto">
            <a:xfrm>
              <a:off x="2126135" y="4938183"/>
              <a:ext cx="269349" cy="232644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36000" rIns="0" anchor="ctr"/>
            <a:lstStyle/>
            <a:p>
              <a:pPr algn="ctr">
                <a:defRPr/>
              </a:pPr>
              <a:r>
                <a:rPr lang="en-GB" sz="1600" dirty="0">
                  <a:latin typeface="+mn-lt"/>
                </a:rPr>
                <a:t>Q</a:t>
              </a:r>
            </a:p>
          </p:txBody>
        </p:sp>
        <p:sp>
          <p:nvSpPr>
            <p:cNvPr id="17" name="Line 23"/>
            <p:cNvSpPr>
              <a:spLocks noChangeShapeType="1"/>
            </p:cNvSpPr>
            <p:nvPr/>
          </p:nvSpPr>
          <p:spPr bwMode="auto">
            <a:xfrm rot="16200000" flipV="1">
              <a:off x="2705884" y="4737878"/>
              <a:ext cx="5125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 lIns="36000" rIns="0"/>
            <a:lstStyle/>
            <a:p>
              <a:pPr>
                <a:defRPr/>
              </a:pPr>
              <a:endParaRPr lang="en-US" sz="1600">
                <a:latin typeface="+mn-lt"/>
              </a:endParaRPr>
            </a:p>
          </p:txBody>
        </p:sp>
        <p:sp>
          <p:nvSpPr>
            <p:cNvPr id="18" name="Line 23"/>
            <p:cNvSpPr>
              <a:spLocks noChangeShapeType="1"/>
            </p:cNvSpPr>
            <p:nvPr/>
          </p:nvSpPr>
          <p:spPr bwMode="auto">
            <a:xfrm rot="5400000">
              <a:off x="2830421" y="4701196"/>
              <a:ext cx="4855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 lIns="36000" rIns="0"/>
            <a:lstStyle/>
            <a:p>
              <a:pPr>
                <a:defRPr/>
              </a:pPr>
              <a:endParaRPr lang="en-US" sz="1600">
                <a:latin typeface="+mn-lt"/>
              </a:endParaRPr>
            </a:p>
          </p:txBody>
        </p:sp>
        <p:sp>
          <p:nvSpPr>
            <p:cNvPr id="19" name="Oval 27"/>
            <p:cNvSpPr>
              <a:spLocks noChangeAspect="1" noChangeArrowheads="1"/>
            </p:cNvSpPr>
            <p:nvPr/>
          </p:nvSpPr>
          <p:spPr bwMode="auto">
            <a:xfrm>
              <a:off x="2910047" y="4268246"/>
              <a:ext cx="269349" cy="233609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36000" rIns="0" anchor="ctr"/>
            <a:lstStyle/>
            <a:p>
              <a:pPr algn="ctr">
                <a:defRPr/>
              </a:pPr>
              <a:r>
                <a:rPr lang="en-GB" sz="1600" dirty="0">
                  <a:latin typeface="+mn-lt"/>
                </a:rPr>
                <a:t>P</a:t>
              </a:r>
            </a:p>
          </p:txBody>
        </p:sp>
        <p:sp>
          <p:nvSpPr>
            <p:cNvPr id="20" name="Oval 27"/>
            <p:cNvSpPr>
              <a:spLocks noChangeAspect="1" noChangeArrowheads="1"/>
            </p:cNvSpPr>
            <p:nvPr/>
          </p:nvSpPr>
          <p:spPr bwMode="auto">
            <a:xfrm>
              <a:off x="2876258" y="4938183"/>
              <a:ext cx="270314" cy="232644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36000" rIns="0" anchor="ctr"/>
            <a:lstStyle/>
            <a:p>
              <a:pPr algn="ctr">
                <a:defRPr/>
              </a:pPr>
              <a:r>
                <a:rPr lang="en-GB" sz="1600" dirty="0">
                  <a:latin typeface="+mn-lt"/>
                </a:rPr>
                <a:t>R</a:t>
              </a:r>
            </a:p>
          </p:txBody>
        </p:sp>
        <p:sp>
          <p:nvSpPr>
            <p:cNvPr id="21" name="TextBox 122"/>
            <p:cNvSpPr txBox="1">
              <a:spLocks noChangeArrowheads="1"/>
            </p:cNvSpPr>
            <p:nvPr/>
          </p:nvSpPr>
          <p:spPr bwMode="auto">
            <a:xfrm>
              <a:off x="1592264" y="5109047"/>
              <a:ext cx="576349" cy="225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rIns="0">
              <a:spAutoFit/>
            </a:bodyPr>
            <a:lstStyle/>
            <a:p>
              <a:pPr>
                <a:defRPr/>
              </a:pPr>
              <a:r>
                <a:rPr lang="en-GB" sz="1600" dirty="0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1600" dirty="0">
                  <a:latin typeface="+mn-lt"/>
                </a:rPr>
                <a:t>&gt;</a:t>
              </a:r>
              <a:r>
                <a:rPr lang="en-GB" sz="1600" dirty="0" err="1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1600" dirty="0" err="1">
                  <a:latin typeface="+mn-lt"/>
                </a:rPr>
                <a:t>:m1</a:t>
              </a:r>
              <a:endParaRPr lang="en-GB" sz="1600" dirty="0">
                <a:latin typeface="+mn-lt"/>
              </a:endParaRPr>
            </a:p>
          </p:txBody>
        </p:sp>
        <p:sp>
          <p:nvSpPr>
            <p:cNvPr id="22" name="TextBox 123"/>
            <p:cNvSpPr txBox="1">
              <a:spLocks noChangeArrowheads="1"/>
            </p:cNvSpPr>
            <p:nvPr/>
          </p:nvSpPr>
          <p:spPr bwMode="auto">
            <a:xfrm>
              <a:off x="2299908" y="5208475"/>
              <a:ext cx="576349" cy="226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rIns="0">
              <a:spAutoFit/>
            </a:bodyPr>
            <a:lstStyle/>
            <a:p>
              <a:pPr>
                <a:defRPr/>
              </a:pPr>
              <a:r>
                <a:rPr lang="en-GB" sz="1600" dirty="0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1600" dirty="0">
                  <a:latin typeface="+mn-lt"/>
                </a:rPr>
                <a:t>&gt;</a:t>
              </a:r>
              <a:r>
                <a:rPr lang="en-GB" sz="1600" dirty="0" err="1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1600" dirty="0" err="1">
                  <a:latin typeface="+mn-lt"/>
                </a:rPr>
                <a:t>:m2</a:t>
              </a:r>
              <a:endParaRPr lang="en-GB" sz="1600" dirty="0">
                <a:latin typeface="+mn-lt"/>
              </a:endParaRPr>
            </a:p>
          </p:txBody>
        </p:sp>
        <p:sp>
          <p:nvSpPr>
            <p:cNvPr id="23" name="TextBox 124"/>
            <p:cNvSpPr txBox="1">
              <a:spLocks noChangeArrowheads="1"/>
            </p:cNvSpPr>
            <p:nvPr/>
          </p:nvSpPr>
          <p:spPr bwMode="auto">
            <a:xfrm>
              <a:off x="2386795" y="4824275"/>
              <a:ext cx="576349" cy="226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rIns="0">
              <a:spAutoFit/>
            </a:bodyPr>
            <a:lstStyle/>
            <a:p>
              <a:pPr>
                <a:defRPr/>
              </a:pPr>
              <a:r>
                <a:rPr lang="en-GB" sz="1600" dirty="0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1600" dirty="0">
                  <a:latin typeface="+mn-lt"/>
                </a:rPr>
                <a:t>&gt;</a:t>
              </a:r>
              <a:r>
                <a:rPr lang="en-GB" sz="1600" dirty="0" err="1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1600" dirty="0" err="1">
                  <a:latin typeface="+mn-lt"/>
                </a:rPr>
                <a:t>:m3</a:t>
              </a:r>
              <a:endParaRPr lang="en-GB" sz="1600" dirty="0">
                <a:latin typeface="+mn-lt"/>
              </a:endParaRPr>
            </a:p>
          </p:txBody>
        </p:sp>
        <p:sp>
          <p:nvSpPr>
            <p:cNvPr id="24" name="TextBox 125"/>
            <p:cNvSpPr txBox="1">
              <a:spLocks noChangeArrowheads="1"/>
            </p:cNvSpPr>
            <p:nvPr/>
          </p:nvSpPr>
          <p:spPr bwMode="auto">
            <a:xfrm>
              <a:off x="3093474" y="4618660"/>
              <a:ext cx="576349" cy="226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rIns="0">
              <a:spAutoFit/>
            </a:bodyPr>
            <a:lstStyle/>
            <a:p>
              <a:pPr>
                <a:defRPr/>
              </a:pPr>
              <a:r>
                <a:rPr lang="en-GB" sz="1600" dirty="0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1600" dirty="0">
                  <a:latin typeface="+mn-lt"/>
                </a:rPr>
                <a:t>&gt;</a:t>
              </a:r>
              <a:r>
                <a:rPr lang="en-GB" sz="1600" dirty="0" err="1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1600" dirty="0" err="1">
                  <a:latin typeface="+mn-lt"/>
                </a:rPr>
                <a:t>:m5</a:t>
              </a:r>
              <a:endParaRPr lang="en-GB" sz="1600" dirty="0">
                <a:latin typeface="+mn-lt"/>
              </a:endParaRPr>
            </a:p>
          </p:txBody>
        </p:sp>
        <p:sp>
          <p:nvSpPr>
            <p:cNvPr id="25" name="TextBox 126"/>
            <p:cNvSpPr txBox="1">
              <a:spLocks noChangeArrowheads="1"/>
            </p:cNvSpPr>
            <p:nvPr/>
          </p:nvSpPr>
          <p:spPr bwMode="auto">
            <a:xfrm>
              <a:off x="2430239" y="4553018"/>
              <a:ext cx="574418" cy="226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rIns="0">
              <a:spAutoFit/>
            </a:bodyPr>
            <a:lstStyle/>
            <a:p>
              <a:pPr>
                <a:defRPr/>
              </a:pPr>
              <a:r>
                <a:rPr lang="en-GB" sz="1600" dirty="0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1600" dirty="0">
                  <a:latin typeface="+mn-lt"/>
                </a:rPr>
                <a:t>&gt;</a:t>
              </a:r>
              <a:r>
                <a:rPr lang="en-GB" sz="1600" dirty="0" err="1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1600" dirty="0" err="1">
                  <a:latin typeface="+mn-lt"/>
                </a:rPr>
                <a:t>:m4</a:t>
              </a:r>
              <a:endParaRPr lang="en-GB" sz="1600" dirty="0">
                <a:latin typeface="+mn-lt"/>
              </a:endParaRPr>
            </a:p>
          </p:txBody>
        </p:sp>
        <p:sp>
          <p:nvSpPr>
            <p:cNvPr id="26" name="TextBox 127"/>
            <p:cNvSpPr txBox="1">
              <a:spLocks noChangeArrowheads="1"/>
            </p:cNvSpPr>
            <p:nvPr/>
          </p:nvSpPr>
          <p:spPr bwMode="auto">
            <a:xfrm>
              <a:off x="2976660" y="4083869"/>
              <a:ext cx="576349" cy="226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rIns="0">
              <a:spAutoFit/>
            </a:bodyPr>
            <a:lstStyle/>
            <a:p>
              <a:pPr>
                <a:defRPr/>
              </a:pPr>
              <a:r>
                <a:rPr lang="en-GB" sz="1600" dirty="0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1600" dirty="0">
                  <a:latin typeface="+mn-lt"/>
                </a:rPr>
                <a:t>&gt;</a:t>
              </a:r>
              <a:r>
                <a:rPr lang="en-GB" sz="1600" dirty="0" err="1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1600" dirty="0" err="1">
                  <a:latin typeface="+mn-lt"/>
                </a:rPr>
                <a:t>:m6</a:t>
              </a:r>
              <a:endParaRPr lang="en-GB" sz="1600" dirty="0">
                <a:latin typeface="+mn-lt"/>
              </a:endParaRPr>
            </a:p>
          </p:txBody>
        </p:sp>
        <p:sp>
          <p:nvSpPr>
            <p:cNvPr id="27" name="TextBox 128"/>
            <p:cNvSpPr txBox="1">
              <a:spLocks noChangeArrowheads="1"/>
            </p:cNvSpPr>
            <p:nvPr/>
          </p:nvSpPr>
          <p:spPr bwMode="auto">
            <a:xfrm>
              <a:off x="3724852" y="4083869"/>
              <a:ext cx="576349" cy="226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rIns="0">
              <a:spAutoFit/>
            </a:bodyPr>
            <a:lstStyle/>
            <a:p>
              <a:pPr>
                <a:defRPr/>
              </a:pPr>
              <a:r>
                <a:rPr lang="en-GB" sz="1600" dirty="0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1600" dirty="0">
                  <a:latin typeface="+mn-lt"/>
                </a:rPr>
                <a:t>&gt;</a:t>
              </a:r>
              <a:r>
                <a:rPr lang="en-GB" sz="1600" dirty="0" err="1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1600" dirty="0" err="1">
                  <a:latin typeface="+mn-lt"/>
                </a:rPr>
                <a:t>:m7</a:t>
              </a:r>
              <a:endParaRPr lang="en-GB" sz="1600" dirty="0">
                <a:latin typeface="+mn-lt"/>
              </a:endParaRPr>
            </a:p>
          </p:txBody>
        </p:sp>
        <p:sp>
          <p:nvSpPr>
            <p:cNvPr id="28" name="TextBox 129"/>
            <p:cNvSpPr txBox="1">
              <a:spLocks noChangeArrowheads="1"/>
            </p:cNvSpPr>
            <p:nvPr/>
          </p:nvSpPr>
          <p:spPr bwMode="auto">
            <a:xfrm>
              <a:off x="3657273" y="4618660"/>
              <a:ext cx="576349" cy="226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rIns="0">
              <a:spAutoFit/>
            </a:bodyPr>
            <a:lstStyle/>
            <a:p>
              <a:pPr>
                <a:defRPr/>
              </a:pPr>
              <a:r>
                <a:rPr lang="en-GB" sz="1600" dirty="0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1600" dirty="0">
                  <a:latin typeface="+mn-lt"/>
                </a:rPr>
                <a:t>&gt;</a:t>
              </a:r>
              <a:r>
                <a:rPr lang="en-GB" sz="1600" dirty="0" err="1">
                  <a:solidFill>
                    <a:srgbClr val="0070C0"/>
                  </a:solidFill>
                  <a:latin typeface="+mn-lt"/>
                </a:rPr>
                <a:t>R</a:t>
              </a:r>
              <a:r>
                <a:rPr lang="en-GB" sz="1600" dirty="0" err="1">
                  <a:latin typeface="+mn-lt"/>
                </a:rPr>
                <a:t>:m8</a:t>
              </a:r>
              <a:endParaRPr lang="en-GB" sz="1600" dirty="0">
                <a:latin typeface="+mn-lt"/>
              </a:endParaRPr>
            </a:p>
          </p:txBody>
        </p:sp>
        <p:sp>
          <p:nvSpPr>
            <p:cNvPr id="11" name="Oval 22"/>
            <p:cNvSpPr>
              <a:spLocks noChangeArrowheads="1"/>
            </p:cNvSpPr>
            <p:nvPr/>
          </p:nvSpPr>
          <p:spPr bwMode="auto">
            <a:xfrm>
              <a:off x="1762176" y="4978727"/>
              <a:ext cx="137088" cy="1351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36000" rIns="0" anchor="ctr"/>
            <a:lstStyle/>
            <a:p>
              <a:pPr>
                <a:defRPr/>
              </a:pPr>
              <a:r>
                <a:rPr lang="en-GB" sz="1600" dirty="0">
                  <a:solidFill>
                    <a:schemeClr val="bg1"/>
                  </a:solidFill>
                  <a:latin typeface="+mn-lt"/>
                </a:rPr>
                <a:t>P</a:t>
              </a:r>
            </a:p>
          </p:txBody>
        </p:sp>
      </p:grpSp>
      <p:grpSp>
        <p:nvGrpSpPr>
          <p:cNvPr id="3" name="Group 103"/>
          <p:cNvGrpSpPr>
            <a:grpSpLocks/>
          </p:cNvGrpSpPr>
          <p:nvPr/>
        </p:nvGrpSpPr>
        <p:grpSpPr bwMode="auto">
          <a:xfrm>
            <a:off x="2801938" y="3154363"/>
            <a:ext cx="5710237" cy="3511550"/>
            <a:chOff x="2802027" y="3154008"/>
            <a:chExt cx="5710360" cy="3511262"/>
          </a:xfrm>
        </p:grpSpPr>
        <p:grpSp>
          <p:nvGrpSpPr>
            <p:cNvPr id="33798" name="Group 44"/>
            <p:cNvGrpSpPr>
              <a:grpSpLocks/>
            </p:cNvGrpSpPr>
            <p:nvPr/>
          </p:nvGrpSpPr>
          <p:grpSpPr bwMode="auto">
            <a:xfrm>
              <a:off x="5100300" y="3154008"/>
              <a:ext cx="1964787" cy="1963402"/>
              <a:chOff x="5090017" y="3854431"/>
              <a:chExt cx="1414317" cy="1656655"/>
            </a:xfrm>
          </p:grpSpPr>
          <p:sp>
            <p:nvSpPr>
              <p:cNvPr id="46" name="TextBox 122"/>
              <p:cNvSpPr txBox="1">
                <a:spLocks noChangeArrowheads="1"/>
              </p:cNvSpPr>
              <p:nvPr/>
            </p:nvSpPr>
            <p:spPr bwMode="auto">
              <a:xfrm>
                <a:off x="5090360" y="4889765"/>
                <a:ext cx="575950" cy="259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400" dirty="0">
                    <a:latin typeface="+mn-lt"/>
                  </a:rPr>
                  <a:t>!&gt;</a:t>
                </a:r>
                <a:r>
                  <a:rPr lang="en-GB" sz="1400" dirty="0" err="1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1400" dirty="0" err="1">
                    <a:latin typeface="+mn-lt"/>
                  </a:rPr>
                  <a:t>:m1</a:t>
                </a:r>
                <a:endParaRPr lang="en-GB" sz="1400" dirty="0">
                  <a:latin typeface="+mn-lt"/>
                </a:endParaRPr>
              </a:p>
            </p:txBody>
          </p:sp>
          <p:sp>
            <p:nvSpPr>
              <p:cNvPr id="47" name="TextBox 122"/>
              <p:cNvSpPr txBox="1">
                <a:spLocks noChangeArrowheads="1"/>
              </p:cNvSpPr>
              <p:nvPr/>
            </p:nvSpPr>
            <p:spPr bwMode="auto">
              <a:xfrm>
                <a:off x="5174924" y="4316514"/>
                <a:ext cx="697082" cy="3375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latin typeface="+mn-lt"/>
                  </a:rPr>
                  <a:t>?</a:t>
                </a:r>
                <a:r>
                  <a:rPr lang="en-GB" sz="1400" dirty="0">
                    <a:latin typeface="+mn-lt"/>
                  </a:rPr>
                  <a:t>&lt;</a:t>
                </a:r>
                <a:r>
                  <a:rPr lang="en-GB" sz="1400" dirty="0" err="1">
                    <a:solidFill>
                      <a:srgbClr val="0070C0"/>
                    </a:solidFill>
                    <a:latin typeface="+mn-lt"/>
                  </a:rPr>
                  <a:t>R</a:t>
                </a:r>
                <a:r>
                  <a:rPr lang="en-GB" sz="1400" dirty="0" err="1">
                    <a:latin typeface="+mn-lt"/>
                  </a:rPr>
                  <a:t>:m4</a:t>
                </a:r>
                <a:endParaRPr lang="en-GB" sz="1400" dirty="0">
                  <a:latin typeface="+mn-lt"/>
                </a:endParaRPr>
              </a:p>
            </p:txBody>
          </p:sp>
          <p:sp>
            <p:nvSpPr>
              <p:cNvPr id="48" name="TextBox 122"/>
              <p:cNvSpPr txBox="1">
                <a:spLocks noChangeArrowheads="1"/>
              </p:cNvSpPr>
              <p:nvPr/>
            </p:nvSpPr>
            <p:spPr bwMode="auto">
              <a:xfrm>
                <a:off x="5733733" y="3854431"/>
                <a:ext cx="574808" cy="259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400" dirty="0">
                    <a:latin typeface="+mn-lt"/>
                  </a:rPr>
                  <a:t>!&gt;</a:t>
                </a:r>
                <a:r>
                  <a:rPr lang="en-GB" sz="1400" dirty="0" err="1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1400" dirty="0" err="1">
                    <a:latin typeface="+mn-lt"/>
                  </a:rPr>
                  <a:t>:m6</a:t>
                </a:r>
                <a:endParaRPr lang="en-GB" sz="1400" dirty="0">
                  <a:latin typeface="+mn-lt"/>
                </a:endParaRPr>
              </a:p>
            </p:txBody>
          </p:sp>
          <p:sp>
            <p:nvSpPr>
              <p:cNvPr id="49" name="TextBox 122"/>
              <p:cNvSpPr txBox="1">
                <a:spLocks noChangeArrowheads="1"/>
              </p:cNvSpPr>
              <p:nvPr/>
            </p:nvSpPr>
            <p:spPr bwMode="auto">
              <a:xfrm>
                <a:off x="5822868" y="4394197"/>
                <a:ext cx="575950" cy="259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400" dirty="0">
                    <a:latin typeface="+mn-lt"/>
                  </a:rPr>
                  <a:t>!&gt;</a:t>
                </a:r>
                <a:r>
                  <a:rPr lang="en-GB" sz="1400" dirty="0" err="1">
                    <a:solidFill>
                      <a:srgbClr val="0070C0"/>
                    </a:solidFill>
                    <a:latin typeface="+mn-lt"/>
                  </a:rPr>
                  <a:t>R</a:t>
                </a:r>
                <a:r>
                  <a:rPr lang="en-GB" sz="1400" dirty="0" err="1">
                    <a:latin typeface="+mn-lt"/>
                  </a:rPr>
                  <a:t>:m5</a:t>
                </a:r>
                <a:endParaRPr lang="en-GB" sz="1400" dirty="0">
                  <a:latin typeface="+mn-lt"/>
                </a:endParaRPr>
              </a:p>
            </p:txBody>
          </p:sp>
          <p:sp>
            <p:nvSpPr>
              <p:cNvPr id="50" name="TextBox 122"/>
              <p:cNvSpPr txBox="1">
                <a:spLocks noChangeArrowheads="1"/>
              </p:cNvSpPr>
              <p:nvPr/>
            </p:nvSpPr>
            <p:spPr bwMode="auto">
              <a:xfrm>
                <a:off x="5761159" y="4967448"/>
                <a:ext cx="598805" cy="3375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latin typeface="+mn-lt"/>
                  </a:rPr>
                  <a:t>?</a:t>
                </a:r>
                <a:r>
                  <a:rPr lang="en-GB" sz="1400" dirty="0">
                    <a:latin typeface="+mn-lt"/>
                  </a:rPr>
                  <a:t>&lt;</a:t>
                </a:r>
                <a:r>
                  <a:rPr lang="en-GB" sz="1400" dirty="0" err="1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1400" dirty="0" err="1">
                    <a:latin typeface="+mn-lt"/>
                  </a:rPr>
                  <a:t>:m2</a:t>
                </a:r>
                <a:endParaRPr lang="en-GB" sz="1400" dirty="0">
                  <a:latin typeface="+mn-lt"/>
                </a:endParaRPr>
              </a:p>
            </p:txBody>
          </p:sp>
          <p:sp>
            <p:nvSpPr>
              <p:cNvPr id="51" name="Line 23"/>
              <p:cNvSpPr>
                <a:spLocks noChangeShapeType="1"/>
              </p:cNvSpPr>
              <p:nvPr/>
            </p:nvSpPr>
            <p:spPr bwMode="auto">
              <a:xfrm>
                <a:off x="5859436" y="4173201"/>
                <a:ext cx="346256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lg" len="med"/>
              </a:ln>
            </p:spPr>
            <p:txBody>
              <a:bodyPr/>
              <a:lstStyle/>
              <a:p>
                <a:pPr>
                  <a:defRPr/>
                </a:pPr>
                <a:endParaRPr lang="en-GB" sz="1400">
                  <a:latin typeface="+mn-lt"/>
                </a:endParaRPr>
              </a:p>
            </p:txBody>
          </p:sp>
          <p:sp>
            <p:nvSpPr>
              <p:cNvPr id="52" name="Oval 22"/>
              <p:cNvSpPr>
                <a:spLocks noChangeArrowheads="1"/>
              </p:cNvSpPr>
              <p:nvPr/>
            </p:nvSpPr>
            <p:spPr bwMode="auto">
              <a:xfrm>
                <a:off x="5138356" y="4759846"/>
                <a:ext cx="145130" cy="13393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 sz="1400">
                  <a:latin typeface="+mn-lt"/>
                </a:endParaRPr>
              </a:p>
            </p:txBody>
          </p:sp>
          <p:sp>
            <p:nvSpPr>
              <p:cNvPr id="53" name="Line 23"/>
              <p:cNvSpPr>
                <a:spLocks noChangeShapeType="1"/>
              </p:cNvSpPr>
              <p:nvPr/>
            </p:nvSpPr>
            <p:spPr bwMode="auto">
              <a:xfrm>
                <a:off x="5238919" y="4826815"/>
                <a:ext cx="34625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lg" len="med"/>
              </a:ln>
            </p:spPr>
            <p:txBody>
              <a:bodyPr/>
              <a:lstStyle/>
              <a:p>
                <a:pPr>
                  <a:defRPr/>
                </a:pPr>
                <a:endParaRPr lang="en-GB" sz="1400">
                  <a:latin typeface="+mn-lt"/>
                </a:endParaRPr>
              </a:p>
            </p:txBody>
          </p:sp>
          <p:sp>
            <p:nvSpPr>
              <p:cNvPr id="54" name="Line 23"/>
              <p:cNvSpPr>
                <a:spLocks noChangeShapeType="1"/>
              </p:cNvSpPr>
              <p:nvPr/>
            </p:nvSpPr>
            <p:spPr bwMode="auto">
              <a:xfrm rot="5400000">
                <a:off x="5522585" y="5072589"/>
                <a:ext cx="424581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lg" len="med"/>
              </a:ln>
            </p:spPr>
            <p:txBody>
              <a:bodyPr/>
              <a:lstStyle/>
              <a:p>
                <a:pPr>
                  <a:defRPr/>
                </a:pPr>
                <a:endParaRPr lang="en-GB" sz="1400">
                  <a:latin typeface="+mn-lt"/>
                </a:endParaRPr>
              </a:p>
            </p:txBody>
          </p:sp>
          <p:sp>
            <p:nvSpPr>
              <p:cNvPr id="55" name="Line 23"/>
              <p:cNvSpPr>
                <a:spLocks noChangeShapeType="1"/>
              </p:cNvSpPr>
              <p:nvPr/>
            </p:nvSpPr>
            <p:spPr bwMode="auto">
              <a:xfrm rot="16200000" flipV="1">
                <a:off x="5435551" y="4502017"/>
                <a:ext cx="504943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lg" len="med"/>
              </a:ln>
            </p:spPr>
            <p:txBody>
              <a:bodyPr/>
              <a:lstStyle/>
              <a:p>
                <a:pPr>
                  <a:defRPr/>
                </a:pPr>
                <a:endParaRPr lang="en-GB" sz="1400">
                  <a:latin typeface="+mn-lt"/>
                </a:endParaRPr>
              </a:p>
            </p:txBody>
          </p:sp>
          <p:sp>
            <p:nvSpPr>
              <p:cNvPr id="56" name="Line 23"/>
              <p:cNvSpPr>
                <a:spLocks noChangeShapeType="1"/>
              </p:cNvSpPr>
              <p:nvPr/>
            </p:nvSpPr>
            <p:spPr bwMode="auto">
              <a:xfrm rot="5400000">
                <a:off x="5593436" y="4499338"/>
                <a:ext cx="424581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lg" len="med"/>
              </a:ln>
            </p:spPr>
            <p:txBody>
              <a:bodyPr/>
              <a:lstStyle/>
              <a:p>
                <a:pPr>
                  <a:defRPr/>
                </a:pPr>
                <a:endParaRPr lang="en-GB" sz="1400">
                  <a:latin typeface="+mn-lt"/>
                </a:endParaRPr>
              </a:p>
            </p:txBody>
          </p:sp>
          <p:sp>
            <p:nvSpPr>
              <p:cNvPr id="57" name="Oval 27"/>
              <p:cNvSpPr>
                <a:spLocks noChangeAspect="1" noChangeArrowheads="1"/>
              </p:cNvSpPr>
              <p:nvPr/>
            </p:nvSpPr>
            <p:spPr bwMode="auto">
              <a:xfrm>
                <a:off x="6214834" y="4036585"/>
                <a:ext cx="289117" cy="230372"/>
              </a:xfrm>
              <a:prstGeom prst="ellipse">
                <a:avLst/>
              </a:prstGeom>
              <a:solidFill>
                <a:srgbClr val="FFEBEB"/>
              </a:solidFill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1400">
                  <a:latin typeface="+mn-lt"/>
                </a:endParaRPr>
              </a:p>
            </p:txBody>
          </p:sp>
          <p:sp>
            <p:nvSpPr>
              <p:cNvPr id="58" name="Oval 27"/>
              <p:cNvSpPr>
                <a:spLocks noChangeAspect="1" noChangeArrowheads="1"/>
              </p:cNvSpPr>
              <p:nvPr/>
            </p:nvSpPr>
            <p:spPr bwMode="auto">
              <a:xfrm>
                <a:off x="5586317" y="5282201"/>
                <a:ext cx="289117" cy="229032"/>
              </a:xfrm>
              <a:prstGeom prst="ellipse">
                <a:avLst/>
              </a:prstGeom>
              <a:solidFill>
                <a:srgbClr val="FFEBEB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1400">
                  <a:latin typeface="+mn-lt"/>
                </a:endParaRPr>
              </a:p>
            </p:txBody>
          </p:sp>
          <p:sp>
            <p:nvSpPr>
              <p:cNvPr id="59" name="Oval 27"/>
              <p:cNvSpPr>
                <a:spLocks noChangeAspect="1" noChangeArrowheads="1"/>
              </p:cNvSpPr>
              <p:nvPr/>
            </p:nvSpPr>
            <p:spPr bwMode="auto">
              <a:xfrm>
                <a:off x="5594316" y="4711629"/>
                <a:ext cx="289118" cy="230372"/>
              </a:xfrm>
              <a:prstGeom prst="ellipse">
                <a:avLst/>
              </a:prstGeom>
              <a:solidFill>
                <a:srgbClr val="FFEBEB"/>
              </a:solidFill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1400">
                  <a:latin typeface="+mn-lt"/>
                </a:endParaRPr>
              </a:p>
            </p:txBody>
          </p:sp>
          <p:sp>
            <p:nvSpPr>
              <p:cNvPr id="60" name="Oval 27"/>
              <p:cNvSpPr>
                <a:spLocks noChangeAspect="1" noChangeArrowheads="1"/>
              </p:cNvSpPr>
              <p:nvPr/>
            </p:nvSpPr>
            <p:spPr bwMode="auto">
              <a:xfrm>
                <a:off x="5630885" y="4052658"/>
                <a:ext cx="287975" cy="230372"/>
              </a:xfrm>
              <a:prstGeom prst="ellipse">
                <a:avLst/>
              </a:prstGeom>
              <a:solidFill>
                <a:srgbClr val="FFEBEB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1400">
                  <a:latin typeface="+mn-lt"/>
                </a:endParaRPr>
              </a:p>
            </p:txBody>
          </p:sp>
        </p:grpSp>
        <p:grpSp>
          <p:nvGrpSpPr>
            <p:cNvPr id="33799" name="Group 60"/>
            <p:cNvGrpSpPr>
              <a:grpSpLocks/>
            </p:cNvGrpSpPr>
            <p:nvPr/>
          </p:nvGrpSpPr>
          <p:grpSpPr bwMode="auto">
            <a:xfrm>
              <a:off x="2802027" y="4788771"/>
              <a:ext cx="3005144" cy="1639319"/>
              <a:chOff x="6064274" y="1778306"/>
              <a:chExt cx="2496982" cy="1402020"/>
            </a:xfrm>
          </p:grpSpPr>
          <p:sp>
            <p:nvSpPr>
              <p:cNvPr id="62" name="Line 23"/>
              <p:cNvSpPr>
                <a:spLocks noChangeShapeType="1"/>
              </p:cNvSpPr>
              <p:nvPr/>
            </p:nvSpPr>
            <p:spPr bwMode="auto">
              <a:xfrm rot="6720000">
                <a:off x="8034450" y="2222433"/>
                <a:ext cx="38013" cy="0"/>
              </a:xfrm>
              <a:prstGeom prst="line">
                <a:avLst/>
              </a:prstGeom>
              <a:noFill/>
              <a:ln w="9525">
                <a:solidFill>
                  <a:srgbClr val="00B050"/>
                </a:solidFill>
                <a:round/>
                <a:headEnd/>
                <a:tailEnd type="stealth" w="lg" len="med"/>
              </a:ln>
            </p:spPr>
            <p:txBody>
              <a:bodyPr/>
              <a:lstStyle/>
              <a:p>
                <a:pPr>
                  <a:defRPr/>
                </a:pPr>
                <a:endParaRPr lang="en-GB" sz="1400">
                  <a:latin typeface="+mn-lt"/>
                </a:endParaRPr>
              </a:p>
            </p:txBody>
          </p:sp>
          <p:sp>
            <p:nvSpPr>
              <p:cNvPr id="63" name="Oval 27"/>
              <p:cNvSpPr>
                <a:spLocks noChangeAspect="1" noChangeArrowheads="1"/>
              </p:cNvSpPr>
              <p:nvPr/>
            </p:nvSpPr>
            <p:spPr bwMode="auto">
              <a:xfrm>
                <a:off x="7809425" y="2932453"/>
                <a:ext cx="287561" cy="248439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1400">
                  <a:solidFill>
                    <a:srgbClr val="00B050"/>
                  </a:solidFill>
                  <a:latin typeface="+mn-lt"/>
                </a:endParaRPr>
              </a:p>
            </p:txBody>
          </p:sp>
          <p:sp>
            <p:nvSpPr>
              <p:cNvPr id="64" name="Oval 81"/>
              <p:cNvSpPr>
                <a:spLocks noChangeArrowheads="1"/>
              </p:cNvSpPr>
              <p:nvPr/>
            </p:nvSpPr>
            <p:spPr bwMode="auto">
              <a:xfrm>
                <a:off x="7845041" y="2040516"/>
                <a:ext cx="229521" cy="230790"/>
              </a:xfrm>
              <a:prstGeom prst="ellipse">
                <a:avLst/>
              </a:prstGeom>
              <a:noFill/>
              <a:ln w="9525">
                <a:solidFill>
                  <a:srgbClr val="00B05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400">
                  <a:solidFill>
                    <a:srgbClr val="00B050"/>
                  </a:solidFill>
                  <a:latin typeface="+mn-lt"/>
                </a:endParaRPr>
              </a:p>
            </p:txBody>
          </p:sp>
          <p:sp>
            <p:nvSpPr>
              <p:cNvPr id="65" name="Line 23"/>
              <p:cNvSpPr>
                <a:spLocks noChangeShapeType="1"/>
              </p:cNvSpPr>
              <p:nvPr/>
            </p:nvSpPr>
            <p:spPr bwMode="auto">
              <a:xfrm rot="5400000">
                <a:off x="7720455" y="2702342"/>
                <a:ext cx="460224" cy="0"/>
              </a:xfrm>
              <a:prstGeom prst="line">
                <a:avLst/>
              </a:prstGeom>
              <a:noFill/>
              <a:ln w="9525">
                <a:solidFill>
                  <a:srgbClr val="00B050"/>
                </a:solidFill>
                <a:round/>
                <a:headEnd/>
                <a:tailEnd type="stealth" w="lg" len="med"/>
              </a:ln>
            </p:spPr>
            <p:txBody>
              <a:bodyPr/>
              <a:lstStyle/>
              <a:p>
                <a:pPr>
                  <a:defRPr/>
                </a:pPr>
                <a:endParaRPr lang="en-GB" sz="1400">
                  <a:latin typeface="+mn-lt"/>
                </a:endParaRPr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>
                <a:off x="7469101" y="2348689"/>
                <a:ext cx="344282" cy="0"/>
              </a:xfrm>
              <a:prstGeom prst="line">
                <a:avLst/>
              </a:prstGeom>
              <a:noFill/>
              <a:ln w="9525">
                <a:solidFill>
                  <a:srgbClr val="00B050"/>
                </a:solidFill>
                <a:round/>
                <a:headEnd/>
                <a:tailEnd type="stealth" w="lg" len="med"/>
              </a:ln>
            </p:spPr>
            <p:txBody>
              <a:bodyPr/>
              <a:lstStyle/>
              <a:p>
                <a:pPr>
                  <a:defRPr/>
                </a:pPr>
                <a:endParaRPr lang="en-GB" sz="1400">
                  <a:latin typeface="+mn-lt"/>
                </a:endParaRPr>
              </a:p>
            </p:txBody>
          </p:sp>
          <p:sp>
            <p:nvSpPr>
              <p:cNvPr id="67" name="Oval 66"/>
              <p:cNvSpPr>
                <a:spLocks noChangeArrowheads="1"/>
              </p:cNvSpPr>
              <p:nvPr/>
            </p:nvSpPr>
            <p:spPr bwMode="auto">
              <a:xfrm>
                <a:off x="7810744" y="2226506"/>
                <a:ext cx="287561" cy="230790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1400">
                  <a:solidFill>
                    <a:srgbClr val="00B050"/>
                  </a:solidFill>
                  <a:latin typeface="+mn-lt"/>
                </a:endParaRPr>
              </a:p>
            </p:txBody>
          </p:sp>
          <p:sp>
            <p:nvSpPr>
              <p:cNvPr id="68" name="Oval 22"/>
              <p:cNvSpPr>
                <a:spLocks noChangeArrowheads="1"/>
              </p:cNvSpPr>
              <p:nvPr/>
            </p:nvSpPr>
            <p:spPr bwMode="auto">
              <a:xfrm>
                <a:off x="6128909" y="2279452"/>
                <a:ext cx="143781" cy="143905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 sz="1400">
                  <a:latin typeface="+mn-lt"/>
                </a:endParaRPr>
              </a:p>
            </p:txBody>
          </p:sp>
          <p:sp>
            <p:nvSpPr>
              <p:cNvPr id="69" name="Line 23"/>
              <p:cNvSpPr>
                <a:spLocks noChangeShapeType="1"/>
              </p:cNvSpPr>
              <p:nvPr/>
            </p:nvSpPr>
            <p:spPr bwMode="auto">
              <a:xfrm>
                <a:off x="6200139" y="2351404"/>
                <a:ext cx="345601" cy="0"/>
              </a:xfrm>
              <a:prstGeom prst="line">
                <a:avLst/>
              </a:prstGeom>
              <a:noFill/>
              <a:ln w="9525">
                <a:solidFill>
                  <a:srgbClr val="00B050"/>
                </a:solidFill>
                <a:round/>
                <a:headEnd/>
                <a:tailEnd type="stealth" w="lg" len="med"/>
              </a:ln>
            </p:spPr>
            <p:txBody>
              <a:bodyPr/>
              <a:lstStyle/>
              <a:p>
                <a:pPr>
                  <a:defRPr/>
                </a:pPr>
                <a:endParaRPr lang="en-GB" sz="1400">
                  <a:latin typeface="+mn-lt"/>
                </a:endParaRPr>
              </a:p>
            </p:txBody>
          </p:sp>
          <p:sp>
            <p:nvSpPr>
              <p:cNvPr id="70" name="Line 23"/>
              <p:cNvSpPr>
                <a:spLocks noChangeShapeType="1"/>
              </p:cNvSpPr>
              <p:nvPr/>
            </p:nvSpPr>
            <p:spPr bwMode="auto">
              <a:xfrm>
                <a:off x="6767347" y="2351404"/>
                <a:ext cx="402322" cy="0"/>
              </a:xfrm>
              <a:prstGeom prst="line">
                <a:avLst/>
              </a:prstGeom>
              <a:noFill/>
              <a:ln w="9525">
                <a:solidFill>
                  <a:srgbClr val="00B050"/>
                </a:solidFill>
                <a:round/>
                <a:headEnd/>
                <a:tailEnd type="stealth" w="lg" len="med"/>
              </a:ln>
            </p:spPr>
            <p:txBody>
              <a:bodyPr/>
              <a:lstStyle/>
              <a:p>
                <a:pPr>
                  <a:defRPr/>
                </a:pPr>
                <a:endParaRPr lang="en-GB" sz="1400">
                  <a:latin typeface="+mn-lt"/>
                </a:endParaRPr>
              </a:p>
            </p:txBody>
          </p:sp>
          <p:sp>
            <p:nvSpPr>
              <p:cNvPr id="71" name="Oval 27"/>
              <p:cNvSpPr>
                <a:spLocks noChangeAspect="1" noChangeArrowheads="1"/>
              </p:cNvSpPr>
              <p:nvPr/>
            </p:nvSpPr>
            <p:spPr bwMode="auto">
              <a:xfrm>
                <a:off x="6552336" y="2931095"/>
                <a:ext cx="287561" cy="248440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1400">
                  <a:solidFill>
                    <a:srgbClr val="00B050"/>
                  </a:solidFill>
                  <a:latin typeface="+mn-lt"/>
                </a:endParaRPr>
              </a:p>
            </p:txBody>
          </p:sp>
          <p:sp>
            <p:nvSpPr>
              <p:cNvPr id="72" name="Line 23"/>
              <p:cNvSpPr>
                <a:spLocks noChangeShapeType="1"/>
              </p:cNvSpPr>
              <p:nvPr/>
            </p:nvSpPr>
            <p:spPr bwMode="auto">
              <a:xfrm rot="16200000" flipH="1" flipV="1">
                <a:off x="6379118" y="2612741"/>
                <a:ext cx="633995" cy="0"/>
              </a:xfrm>
              <a:prstGeom prst="line">
                <a:avLst/>
              </a:prstGeom>
              <a:noFill/>
              <a:ln w="9525">
                <a:solidFill>
                  <a:srgbClr val="00B050"/>
                </a:solidFill>
                <a:round/>
                <a:headEnd/>
                <a:tailEnd type="stealth" w="lg" len="med"/>
              </a:ln>
            </p:spPr>
            <p:txBody>
              <a:bodyPr/>
              <a:lstStyle/>
              <a:p>
                <a:pPr>
                  <a:defRPr/>
                </a:pPr>
                <a:endParaRPr lang="en-GB" sz="1400">
                  <a:latin typeface="+mn-lt"/>
                </a:endParaRPr>
              </a:p>
            </p:txBody>
          </p:sp>
          <p:sp>
            <p:nvSpPr>
              <p:cNvPr id="73" name="Oval 27"/>
              <p:cNvSpPr>
                <a:spLocks noChangeAspect="1" noChangeArrowheads="1"/>
              </p:cNvSpPr>
              <p:nvPr/>
            </p:nvSpPr>
            <p:spPr bwMode="auto">
              <a:xfrm>
                <a:off x="6552336" y="2227863"/>
                <a:ext cx="287561" cy="248440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1400">
                  <a:solidFill>
                    <a:srgbClr val="00B050"/>
                  </a:solidFill>
                  <a:latin typeface="+mn-lt"/>
                </a:endParaRPr>
              </a:p>
            </p:txBody>
          </p:sp>
          <p:sp>
            <p:nvSpPr>
              <p:cNvPr id="74" name="Oval 27"/>
              <p:cNvSpPr>
                <a:spLocks noChangeAspect="1" noChangeArrowheads="1"/>
              </p:cNvSpPr>
              <p:nvPr/>
            </p:nvSpPr>
            <p:spPr bwMode="auto">
              <a:xfrm>
                <a:off x="7182859" y="2227863"/>
                <a:ext cx="288880" cy="248440"/>
              </a:xfrm>
              <a:prstGeom prst="ellipse">
                <a:avLst/>
              </a:prstGeom>
              <a:solidFill>
                <a:srgbClr val="F8F8F8"/>
              </a:solidFill>
              <a:ln w="19050">
                <a:solidFill>
                  <a:srgbClr val="00B05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GB" sz="1400">
                  <a:solidFill>
                    <a:srgbClr val="00B050"/>
                  </a:solidFill>
                  <a:latin typeface="+mn-lt"/>
                </a:endParaRPr>
              </a:p>
            </p:txBody>
          </p:sp>
          <p:sp>
            <p:nvSpPr>
              <p:cNvPr id="75" name="TextBox 122"/>
              <p:cNvSpPr txBox="1">
                <a:spLocks noChangeArrowheads="1"/>
              </p:cNvSpPr>
              <p:nvPr/>
            </p:nvSpPr>
            <p:spPr bwMode="auto">
              <a:xfrm>
                <a:off x="6064274" y="2464084"/>
                <a:ext cx="703073" cy="262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400" dirty="0">
                    <a:latin typeface="+mn-lt"/>
                  </a:rPr>
                  <a:t>?&lt;</a:t>
                </a:r>
                <a:r>
                  <a:rPr lang="en-GB" sz="1400" dirty="0" err="1">
                    <a:solidFill>
                      <a:srgbClr val="FF0000"/>
                    </a:solidFill>
                    <a:latin typeface="+mn-lt"/>
                  </a:rPr>
                  <a:t>P</a:t>
                </a:r>
                <a:r>
                  <a:rPr lang="en-GB" sz="1400" dirty="0" err="1">
                    <a:latin typeface="+mn-lt"/>
                  </a:rPr>
                  <a:t>:m1</a:t>
                </a:r>
                <a:endParaRPr lang="en-GB" sz="1400" dirty="0">
                  <a:latin typeface="+mn-lt"/>
                </a:endParaRPr>
              </a:p>
            </p:txBody>
          </p:sp>
          <p:sp>
            <p:nvSpPr>
              <p:cNvPr id="76" name="TextBox 122"/>
              <p:cNvSpPr txBox="1">
                <a:spLocks noChangeArrowheads="1"/>
              </p:cNvSpPr>
              <p:nvPr/>
            </p:nvSpPr>
            <p:spPr bwMode="auto">
              <a:xfrm>
                <a:off x="6680287" y="2651432"/>
                <a:ext cx="680649" cy="263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400" dirty="0">
                    <a:latin typeface="+mn-lt"/>
                  </a:rPr>
                  <a:t>!&gt;</a:t>
                </a:r>
                <a:r>
                  <a:rPr lang="en-GB" sz="1400" dirty="0" err="1">
                    <a:solidFill>
                      <a:srgbClr val="FF0000"/>
                    </a:solidFill>
                    <a:latin typeface="+mn-lt"/>
                  </a:rPr>
                  <a:t>P</a:t>
                </a:r>
                <a:r>
                  <a:rPr lang="en-GB" sz="1400" dirty="0" err="1">
                    <a:latin typeface="+mn-lt"/>
                  </a:rPr>
                  <a:t>:m2</a:t>
                </a:r>
                <a:endParaRPr lang="en-GB" sz="1400" dirty="0">
                  <a:latin typeface="+mn-lt"/>
                </a:endParaRPr>
              </a:p>
            </p:txBody>
          </p:sp>
          <p:sp>
            <p:nvSpPr>
              <p:cNvPr id="77" name="TextBox 122"/>
              <p:cNvSpPr txBox="1">
                <a:spLocks noChangeArrowheads="1"/>
              </p:cNvSpPr>
              <p:nvPr/>
            </p:nvSpPr>
            <p:spPr bwMode="auto">
              <a:xfrm>
                <a:off x="6552336" y="2020152"/>
                <a:ext cx="700434" cy="263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400" dirty="0">
                    <a:latin typeface="+mn-lt"/>
                  </a:rPr>
                  <a:t>!&gt;</a:t>
                </a:r>
                <a:r>
                  <a:rPr lang="en-GB" sz="1400" dirty="0" err="1">
                    <a:solidFill>
                      <a:srgbClr val="0070C0"/>
                    </a:solidFill>
                    <a:latin typeface="+mn-lt"/>
                  </a:rPr>
                  <a:t>R</a:t>
                </a:r>
                <a:r>
                  <a:rPr lang="en-GB" sz="1400" dirty="0" err="1">
                    <a:latin typeface="+mn-lt"/>
                  </a:rPr>
                  <a:t>:m3</a:t>
                </a:r>
                <a:endParaRPr lang="en-GB" sz="1400" dirty="0">
                  <a:latin typeface="+mn-lt"/>
                </a:endParaRPr>
              </a:p>
            </p:txBody>
          </p:sp>
          <p:sp>
            <p:nvSpPr>
              <p:cNvPr id="78" name="TextBox 122"/>
              <p:cNvSpPr txBox="1">
                <a:spLocks noChangeArrowheads="1"/>
              </p:cNvSpPr>
              <p:nvPr/>
            </p:nvSpPr>
            <p:spPr bwMode="auto">
              <a:xfrm>
                <a:off x="7251452" y="1908830"/>
                <a:ext cx="709668" cy="342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latin typeface="+mn-lt"/>
                  </a:rPr>
                  <a:t>?</a:t>
                </a:r>
                <a:r>
                  <a:rPr lang="en-GB" sz="1400" dirty="0">
                    <a:latin typeface="+mn-lt"/>
                  </a:rPr>
                  <a:t>&lt;</a:t>
                </a:r>
                <a:r>
                  <a:rPr lang="en-GB" sz="1400" dirty="0" err="1">
                    <a:solidFill>
                      <a:srgbClr val="FF0000"/>
                    </a:solidFill>
                    <a:latin typeface="+mn-lt"/>
                  </a:rPr>
                  <a:t>P</a:t>
                </a:r>
                <a:r>
                  <a:rPr lang="en-GB" sz="1400" dirty="0" err="1">
                    <a:latin typeface="+mn-lt"/>
                  </a:rPr>
                  <a:t>:m6</a:t>
                </a:r>
                <a:endParaRPr lang="en-GB" sz="1400" dirty="0">
                  <a:latin typeface="+mn-lt"/>
                </a:endParaRPr>
              </a:p>
            </p:txBody>
          </p:sp>
          <p:sp>
            <p:nvSpPr>
              <p:cNvPr id="79" name="TextBox 122"/>
              <p:cNvSpPr txBox="1">
                <a:spLocks noChangeArrowheads="1"/>
              </p:cNvSpPr>
              <p:nvPr/>
            </p:nvSpPr>
            <p:spPr bwMode="auto">
              <a:xfrm>
                <a:off x="7813383" y="1778501"/>
                <a:ext cx="668776" cy="263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400" dirty="0">
                    <a:latin typeface="+mn-lt"/>
                  </a:rPr>
                  <a:t>!&gt;</a:t>
                </a:r>
                <a:r>
                  <a:rPr lang="en-GB" sz="1400" dirty="0" err="1">
                    <a:solidFill>
                      <a:srgbClr val="0070C0"/>
                    </a:solidFill>
                    <a:latin typeface="+mn-lt"/>
                  </a:rPr>
                  <a:t>R</a:t>
                </a:r>
                <a:r>
                  <a:rPr lang="en-GB" sz="1400" dirty="0" err="1">
                    <a:latin typeface="+mn-lt"/>
                  </a:rPr>
                  <a:t>:m6</a:t>
                </a:r>
                <a:endParaRPr lang="en-GB" sz="1400" dirty="0">
                  <a:latin typeface="+mn-lt"/>
                </a:endParaRPr>
              </a:p>
            </p:txBody>
          </p:sp>
          <p:sp>
            <p:nvSpPr>
              <p:cNvPr id="80" name="TextBox 122"/>
              <p:cNvSpPr txBox="1">
                <a:spLocks noChangeArrowheads="1"/>
              </p:cNvSpPr>
              <p:nvPr/>
            </p:nvSpPr>
            <p:spPr bwMode="auto">
              <a:xfrm>
                <a:off x="7907037" y="2560473"/>
                <a:ext cx="654267" cy="263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400" dirty="0">
                    <a:latin typeface="+mn-lt"/>
                  </a:rPr>
                  <a:t>!&gt;</a:t>
                </a:r>
                <a:r>
                  <a:rPr lang="en-GB" sz="1400" dirty="0" err="1">
                    <a:solidFill>
                      <a:srgbClr val="0070C0"/>
                    </a:solidFill>
                    <a:latin typeface="+mn-lt"/>
                  </a:rPr>
                  <a:t>R</a:t>
                </a:r>
                <a:r>
                  <a:rPr lang="en-GB" sz="1400" dirty="0" err="1">
                    <a:latin typeface="+mn-lt"/>
                  </a:rPr>
                  <a:t>:m7</a:t>
                </a:r>
                <a:endParaRPr lang="en-GB" sz="1400" dirty="0">
                  <a:latin typeface="+mn-lt"/>
                </a:endParaRPr>
              </a:p>
            </p:txBody>
          </p:sp>
        </p:grpSp>
        <p:grpSp>
          <p:nvGrpSpPr>
            <p:cNvPr id="33800" name="Group 122"/>
            <p:cNvGrpSpPr>
              <a:grpSpLocks/>
            </p:cNvGrpSpPr>
            <p:nvPr/>
          </p:nvGrpSpPr>
          <p:grpSpPr bwMode="auto">
            <a:xfrm>
              <a:off x="6169287" y="4660185"/>
              <a:ext cx="2343100" cy="2005085"/>
              <a:chOff x="2959106" y="3738627"/>
              <a:chExt cx="1685583" cy="1495310"/>
            </a:xfrm>
          </p:grpSpPr>
          <p:grpSp>
            <p:nvGrpSpPr>
              <p:cNvPr id="33801" name="Group 100"/>
              <p:cNvGrpSpPr>
                <a:grpSpLocks noChangeAspect="1"/>
              </p:cNvGrpSpPr>
              <p:nvPr/>
            </p:nvGrpSpPr>
            <p:grpSpPr bwMode="auto">
              <a:xfrm>
                <a:off x="3118175" y="3858862"/>
                <a:ext cx="1398514" cy="1100139"/>
                <a:chOff x="2159084" y="4666566"/>
                <a:chExt cx="916275" cy="720789"/>
              </a:xfrm>
            </p:grpSpPr>
            <p:sp>
              <p:nvSpPr>
                <p:cNvPr id="90" name="Oval 69"/>
                <p:cNvSpPr>
                  <a:spLocks noChangeArrowheads="1"/>
                </p:cNvSpPr>
                <p:nvPr/>
              </p:nvSpPr>
              <p:spPr bwMode="auto">
                <a:xfrm>
                  <a:off x="2520973" y="4676324"/>
                  <a:ext cx="143662" cy="144261"/>
                </a:xfrm>
                <a:prstGeom prst="ellipse">
                  <a:avLst/>
                </a:prstGeom>
                <a:noFill/>
                <a:ln w="9525">
                  <a:solidFill>
                    <a:srgbClr val="0070C0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400">
                    <a:latin typeface="+mn-lt"/>
                  </a:endParaRPr>
                </a:p>
              </p:txBody>
            </p:sp>
            <p:sp>
              <p:nvSpPr>
                <p:cNvPr id="91" name="Line 23"/>
                <p:cNvSpPr>
                  <a:spLocks noChangeShapeType="1"/>
                </p:cNvSpPr>
                <p:nvPr/>
              </p:nvSpPr>
              <p:spPr bwMode="auto">
                <a:xfrm rot="6720000">
                  <a:off x="2633907" y="4798481"/>
                  <a:ext cx="24044" cy="0"/>
                </a:xfrm>
                <a:prstGeom prst="line">
                  <a:avLst/>
                </a:prstGeom>
                <a:noFill/>
                <a:ln w="9525">
                  <a:solidFill>
                    <a:srgbClr val="0070C0"/>
                  </a:solidFill>
                  <a:round/>
                  <a:headEnd/>
                  <a:tailEnd type="stealth" w="lg" len="med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400">
                    <a:latin typeface="+mn-lt"/>
                  </a:endParaRPr>
                </a:p>
              </p:txBody>
            </p:sp>
            <p:sp>
              <p:nvSpPr>
                <p:cNvPr id="92" name="Oval 27"/>
                <p:cNvSpPr>
                  <a:spLocks noChangeArrowheads="1"/>
                </p:cNvSpPr>
                <p:nvPr/>
              </p:nvSpPr>
              <p:spPr bwMode="auto">
                <a:xfrm>
                  <a:off x="2886862" y="4804298"/>
                  <a:ext cx="188557" cy="141934"/>
                </a:xfrm>
                <a:prstGeom prst="ellipse">
                  <a:avLst/>
                </a:prstGeom>
                <a:solidFill>
                  <a:srgbClr val="F8F8F8"/>
                </a:solidFill>
                <a:ln w="19050">
                  <a:solidFill>
                    <a:srgbClr val="0070C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GB" sz="1400">
                    <a:latin typeface="+mn-lt"/>
                  </a:endParaRPr>
                </a:p>
              </p:txBody>
            </p:sp>
            <p:sp>
              <p:nvSpPr>
                <p:cNvPr id="93" name="Line 23"/>
                <p:cNvSpPr>
                  <a:spLocks noChangeShapeType="1"/>
                </p:cNvSpPr>
                <p:nvPr/>
              </p:nvSpPr>
              <p:spPr bwMode="auto">
                <a:xfrm>
                  <a:off x="2231403" y="5314642"/>
                  <a:ext cx="251409" cy="0"/>
                </a:xfrm>
                <a:prstGeom prst="line">
                  <a:avLst/>
                </a:prstGeom>
                <a:noFill/>
                <a:ln w="9525">
                  <a:solidFill>
                    <a:srgbClr val="0070C0"/>
                  </a:solidFill>
                  <a:round/>
                  <a:headEnd/>
                  <a:tailEnd type="stealth" w="lg" len="med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400">
                    <a:latin typeface="+mn-lt"/>
                  </a:endParaRPr>
                </a:p>
              </p:txBody>
            </p:sp>
            <p:sp>
              <p:nvSpPr>
                <p:cNvPr id="94" name="Line 23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362313" y="5102128"/>
                  <a:ext cx="341263" cy="0"/>
                </a:xfrm>
                <a:prstGeom prst="line">
                  <a:avLst/>
                </a:prstGeom>
                <a:noFill/>
                <a:ln w="9525">
                  <a:solidFill>
                    <a:srgbClr val="0070C0"/>
                  </a:solidFill>
                  <a:round/>
                  <a:headEnd/>
                  <a:tailEnd type="stealth" w="lg" len="med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400">
                    <a:latin typeface="+mn-lt"/>
                  </a:endParaRPr>
                </a:p>
              </p:txBody>
            </p:sp>
            <p:sp>
              <p:nvSpPr>
                <p:cNvPr id="95" name="Line 23"/>
                <p:cNvSpPr>
                  <a:spLocks noChangeShapeType="1"/>
                </p:cNvSpPr>
                <p:nvPr/>
              </p:nvSpPr>
              <p:spPr bwMode="auto">
                <a:xfrm rot="5400000">
                  <a:off x="2462399" y="5092433"/>
                  <a:ext cx="287747" cy="0"/>
                </a:xfrm>
                <a:prstGeom prst="line">
                  <a:avLst/>
                </a:prstGeom>
                <a:noFill/>
                <a:ln w="9525">
                  <a:solidFill>
                    <a:srgbClr val="0070C0"/>
                  </a:solidFill>
                  <a:round/>
                  <a:headEnd/>
                  <a:tailEnd type="stealth" w="lg" len="med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400">
                    <a:latin typeface="+mn-lt"/>
                  </a:endParaRPr>
                </a:p>
              </p:txBody>
            </p:sp>
            <p:sp>
              <p:nvSpPr>
                <p:cNvPr id="96" name="Oval 27"/>
                <p:cNvSpPr>
                  <a:spLocks noChangeAspect="1" noChangeArrowheads="1"/>
                </p:cNvSpPr>
                <p:nvPr/>
              </p:nvSpPr>
              <p:spPr bwMode="auto">
                <a:xfrm>
                  <a:off x="2491791" y="5236306"/>
                  <a:ext cx="174340" cy="151242"/>
                </a:xfrm>
                <a:prstGeom prst="ellipse">
                  <a:avLst/>
                </a:prstGeom>
                <a:solidFill>
                  <a:srgbClr val="F8F8F8"/>
                </a:solidFill>
                <a:ln w="19050">
                  <a:solidFill>
                    <a:srgbClr val="0070C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GB" sz="1400">
                    <a:latin typeface="+mn-lt"/>
                  </a:endParaRPr>
                </a:p>
              </p:txBody>
            </p:sp>
            <p:sp>
              <p:nvSpPr>
                <p:cNvPr id="97" name="Line 23"/>
                <p:cNvSpPr>
                  <a:spLocks noChangeShapeType="1"/>
                </p:cNvSpPr>
                <p:nvPr/>
              </p:nvSpPr>
              <p:spPr bwMode="auto">
                <a:xfrm>
                  <a:off x="2671369" y="4877980"/>
                  <a:ext cx="216242" cy="0"/>
                </a:xfrm>
                <a:prstGeom prst="line">
                  <a:avLst/>
                </a:prstGeom>
                <a:noFill/>
                <a:ln w="9525">
                  <a:solidFill>
                    <a:srgbClr val="0070C0"/>
                  </a:solidFill>
                  <a:round/>
                  <a:headEnd/>
                  <a:tailEnd type="stealth" w="lg" len="med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400">
                    <a:latin typeface="+mn-lt"/>
                  </a:endParaRPr>
                </a:p>
              </p:txBody>
            </p:sp>
            <p:sp>
              <p:nvSpPr>
                <p:cNvPr id="98" name="Oval 27"/>
                <p:cNvSpPr>
                  <a:spLocks noChangeAspect="1" noChangeArrowheads="1"/>
                </p:cNvSpPr>
                <p:nvPr/>
              </p:nvSpPr>
              <p:spPr bwMode="auto">
                <a:xfrm>
                  <a:off x="2497029" y="4799645"/>
                  <a:ext cx="174340" cy="141934"/>
                </a:xfrm>
                <a:prstGeom prst="ellipse">
                  <a:avLst/>
                </a:prstGeom>
                <a:solidFill>
                  <a:srgbClr val="F8F8F8"/>
                </a:solidFill>
                <a:ln w="19050">
                  <a:solidFill>
                    <a:srgbClr val="0070C0"/>
                  </a:solidFill>
                  <a:prstDash val="dash"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GB" sz="1400">
                    <a:latin typeface="+mn-lt"/>
                  </a:endParaRPr>
                </a:p>
              </p:txBody>
            </p:sp>
            <p:sp>
              <p:nvSpPr>
                <p:cNvPr id="99" name="Oval 27"/>
                <p:cNvSpPr>
                  <a:spLocks noChangeAspect="1" noChangeArrowheads="1"/>
                </p:cNvSpPr>
                <p:nvPr/>
              </p:nvSpPr>
              <p:spPr bwMode="auto">
                <a:xfrm>
                  <a:off x="2158824" y="5271984"/>
                  <a:ext cx="104005" cy="89969"/>
                </a:xfrm>
                <a:prstGeom prst="ellipse">
                  <a:avLst/>
                </a:prstGeom>
                <a:solidFill>
                  <a:srgbClr val="5BB9FF"/>
                </a:solidFill>
                <a:ln w="19050">
                  <a:solidFill>
                    <a:srgbClr val="0070C0"/>
                  </a:solidFill>
                  <a:prstDash val="dash"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GB" sz="1400">
                    <a:latin typeface="+mn-lt"/>
                  </a:endParaRPr>
                </a:p>
              </p:txBody>
            </p:sp>
          </p:grpSp>
          <p:sp>
            <p:nvSpPr>
              <p:cNvPr id="85" name="TextBox 122"/>
              <p:cNvSpPr txBox="1">
                <a:spLocks noChangeArrowheads="1"/>
              </p:cNvSpPr>
              <p:nvPr/>
            </p:nvSpPr>
            <p:spPr bwMode="auto">
              <a:xfrm>
                <a:off x="2959034" y="4935621"/>
                <a:ext cx="722913" cy="2983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latin typeface="+mn-lt"/>
                  </a:rPr>
                  <a:t>?</a:t>
                </a:r>
                <a:r>
                  <a:rPr lang="en-GB" sz="1400" dirty="0">
                    <a:latin typeface="+mn-lt"/>
                  </a:rPr>
                  <a:t>&lt;</a:t>
                </a:r>
                <a:r>
                  <a:rPr lang="en-GB" sz="1400" dirty="0" err="1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1400" dirty="0" err="1">
                    <a:latin typeface="+mn-lt"/>
                  </a:rPr>
                  <a:t>:m3</a:t>
                </a:r>
                <a:endParaRPr lang="en-GB" sz="1400" dirty="0">
                  <a:latin typeface="+mn-lt"/>
                </a:endParaRPr>
              </a:p>
            </p:txBody>
          </p:sp>
          <p:sp>
            <p:nvSpPr>
              <p:cNvPr id="86" name="TextBox 122"/>
              <p:cNvSpPr txBox="1">
                <a:spLocks noChangeArrowheads="1"/>
              </p:cNvSpPr>
              <p:nvPr/>
            </p:nvSpPr>
            <p:spPr bwMode="auto">
              <a:xfrm>
                <a:off x="3110926" y="4365031"/>
                <a:ext cx="722913" cy="2296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400" dirty="0">
                    <a:latin typeface="+mn-lt"/>
                  </a:rPr>
                  <a:t>!&gt;</a:t>
                </a:r>
                <a:r>
                  <a:rPr lang="en-GB" sz="1400" dirty="0" err="1">
                    <a:solidFill>
                      <a:srgbClr val="FF0000"/>
                    </a:solidFill>
                    <a:latin typeface="+mn-lt"/>
                  </a:rPr>
                  <a:t>P</a:t>
                </a:r>
                <a:r>
                  <a:rPr lang="en-GB" sz="1400" dirty="0" err="1">
                    <a:latin typeface="+mn-lt"/>
                  </a:rPr>
                  <a:t>:m4</a:t>
                </a:r>
                <a:endParaRPr lang="en-GB" sz="1400" dirty="0">
                  <a:latin typeface="+mn-lt"/>
                </a:endParaRPr>
              </a:p>
            </p:txBody>
          </p:sp>
          <p:sp>
            <p:nvSpPr>
              <p:cNvPr id="87" name="TextBox 122"/>
              <p:cNvSpPr txBox="1">
                <a:spLocks noChangeArrowheads="1"/>
              </p:cNvSpPr>
              <p:nvPr/>
            </p:nvSpPr>
            <p:spPr bwMode="auto">
              <a:xfrm>
                <a:off x="3784731" y="4421853"/>
                <a:ext cx="722913" cy="2296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400" dirty="0">
                    <a:latin typeface="+mn-lt"/>
                  </a:rPr>
                  <a:t>?&lt;</a:t>
                </a:r>
                <a:r>
                  <a:rPr lang="en-GB" sz="1400" dirty="0" err="1">
                    <a:solidFill>
                      <a:srgbClr val="FF0000"/>
                    </a:solidFill>
                    <a:latin typeface="+mn-lt"/>
                  </a:rPr>
                  <a:t>P</a:t>
                </a:r>
                <a:r>
                  <a:rPr lang="en-GB" sz="1400" dirty="0" err="1">
                    <a:latin typeface="+mn-lt"/>
                  </a:rPr>
                  <a:t>:m5</a:t>
                </a:r>
                <a:endParaRPr lang="en-GB" sz="1400" dirty="0">
                  <a:latin typeface="+mn-lt"/>
                </a:endParaRPr>
              </a:p>
            </p:txBody>
          </p:sp>
          <p:sp>
            <p:nvSpPr>
              <p:cNvPr id="88" name="TextBox 122"/>
              <p:cNvSpPr txBox="1">
                <a:spLocks noChangeArrowheads="1"/>
              </p:cNvSpPr>
              <p:nvPr/>
            </p:nvSpPr>
            <p:spPr bwMode="auto">
              <a:xfrm>
                <a:off x="3094937" y="3831139"/>
                <a:ext cx="877089" cy="2983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latin typeface="+mn-lt"/>
                  </a:rPr>
                  <a:t>?</a:t>
                </a:r>
                <a:r>
                  <a:rPr lang="en-GB" sz="1400" dirty="0">
                    <a:latin typeface="+mn-lt"/>
                  </a:rPr>
                  <a:t>&lt;</a:t>
                </a:r>
                <a:r>
                  <a:rPr lang="en-GB" sz="1400" dirty="0" err="1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1400" dirty="0" err="1">
                    <a:latin typeface="+mn-lt"/>
                  </a:rPr>
                  <a:t>:m7</a:t>
                </a:r>
                <a:endParaRPr lang="en-GB" sz="1400" dirty="0">
                  <a:latin typeface="+mn-lt"/>
                </a:endParaRPr>
              </a:p>
            </p:txBody>
          </p:sp>
          <p:sp>
            <p:nvSpPr>
              <p:cNvPr id="89" name="TextBox 122"/>
              <p:cNvSpPr txBox="1">
                <a:spLocks noChangeArrowheads="1"/>
              </p:cNvSpPr>
              <p:nvPr/>
            </p:nvSpPr>
            <p:spPr bwMode="auto">
              <a:xfrm>
                <a:off x="3921776" y="3738803"/>
                <a:ext cx="722913" cy="2983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2000" dirty="0">
                    <a:latin typeface="+mn-lt"/>
                  </a:rPr>
                  <a:t>?</a:t>
                </a:r>
                <a:r>
                  <a:rPr lang="en-GB" sz="1400" dirty="0">
                    <a:latin typeface="+mn-lt"/>
                  </a:rPr>
                  <a:t>&lt;</a:t>
                </a:r>
                <a:r>
                  <a:rPr lang="en-GB" sz="1400" dirty="0" err="1">
                    <a:solidFill>
                      <a:srgbClr val="00B050"/>
                    </a:solidFill>
                    <a:latin typeface="+mn-lt"/>
                  </a:rPr>
                  <a:t>Q</a:t>
                </a:r>
                <a:r>
                  <a:rPr lang="en-GB" sz="1400" dirty="0" err="1">
                    <a:latin typeface="+mn-lt"/>
                  </a:rPr>
                  <a:t>:m8</a:t>
                </a:r>
                <a:endParaRPr lang="en-GB" sz="1400" dirty="0">
                  <a:latin typeface="+mn-lt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</a:t>
            </a:r>
          </a:p>
        </p:txBody>
      </p:sp>
      <p:grpSp>
        <p:nvGrpSpPr>
          <p:cNvPr id="2" name="Group 153"/>
          <p:cNvGrpSpPr/>
          <p:nvPr/>
        </p:nvGrpSpPr>
        <p:grpSpPr>
          <a:xfrm>
            <a:off x="1524000" y="1710358"/>
            <a:ext cx="5967413" cy="3384550"/>
            <a:chOff x="1524000" y="1111250"/>
            <a:chExt cx="5967413" cy="3384550"/>
          </a:xfrm>
        </p:grpSpPr>
        <p:pic>
          <p:nvPicPr>
            <p:cNvPr id="26627" name="Picture 2" descr="C:\Users\Ashley\AppData\Local\Microsoft\Windows\Temporary Internet Files\Content.IE5\XCOLNP6O\MC900434847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92275" y="3203575"/>
              <a:ext cx="1279525" cy="1279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28" name="Picture 4" descr="C:\Users\Ashley\AppData\Local\Microsoft\Windows\Temporary Internet Files\Content.IE5\XCOLNP6O\MC900156175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99138" y="3282950"/>
              <a:ext cx="1182687" cy="1212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29" name="Picture 5" descr="C:\Users\Ashley\AppData\Local\Microsoft\Windows\Temporary Internet Files\Content.IE5\XCOLNP6O\MC900226812[1]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24000" y="1417638"/>
              <a:ext cx="1711325" cy="930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163"/>
            <p:cNvGrpSpPr>
              <a:grpSpLocks/>
            </p:cNvGrpSpPr>
            <p:nvPr/>
          </p:nvGrpSpPr>
          <p:grpSpPr bwMode="auto">
            <a:xfrm>
              <a:off x="3087688" y="1516063"/>
              <a:ext cx="2827337" cy="153987"/>
              <a:chOff x="3088044" y="1515385"/>
              <a:chExt cx="2827338" cy="153988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>
                <a:off x="3088044" y="1515385"/>
                <a:ext cx="2827338" cy="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flipH="1">
                <a:off x="3088044" y="1667786"/>
                <a:ext cx="2827338" cy="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440" name="Letter"/>
            <p:cNvSpPr>
              <a:spLocks noChangeAspect="1" noEditPoints="1" noChangeArrowheads="1"/>
            </p:cNvSpPr>
            <p:nvPr/>
          </p:nvSpPr>
          <p:spPr bwMode="auto">
            <a:xfrm>
              <a:off x="4117975" y="1417638"/>
              <a:ext cx="681038" cy="339725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5304 w 21600"/>
                <a:gd name="T17" fmla="*/ 9216 h 21600"/>
                <a:gd name="T18" fmla="*/ 17504 w 21600"/>
                <a:gd name="T19" fmla="*/ 1837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14" y="0"/>
                  </a:moveTo>
                  <a:lnTo>
                    <a:pt x="21600" y="0"/>
                  </a:lnTo>
                  <a:lnTo>
                    <a:pt x="21600" y="21628"/>
                  </a:lnTo>
                  <a:lnTo>
                    <a:pt x="14" y="21628"/>
                  </a:lnTo>
                  <a:lnTo>
                    <a:pt x="14" y="0"/>
                  </a:lnTo>
                  <a:close/>
                </a:path>
                <a:path w="21600" h="21600" extrusionOk="0">
                  <a:moveTo>
                    <a:pt x="18476" y="2035"/>
                  </a:moveTo>
                  <a:lnTo>
                    <a:pt x="20539" y="2035"/>
                  </a:lnTo>
                  <a:lnTo>
                    <a:pt x="20539" y="6559"/>
                  </a:lnTo>
                  <a:lnTo>
                    <a:pt x="18476" y="6559"/>
                  </a:lnTo>
                  <a:lnTo>
                    <a:pt x="18476" y="2035"/>
                  </a:lnTo>
                  <a:close/>
                </a:path>
                <a:path w="21600" h="21600" extrusionOk="0">
                  <a:moveTo>
                    <a:pt x="884" y="2092"/>
                  </a:moveTo>
                  <a:lnTo>
                    <a:pt x="7425" y="2092"/>
                  </a:lnTo>
                  <a:lnTo>
                    <a:pt x="7425" y="2770"/>
                  </a:lnTo>
                  <a:lnTo>
                    <a:pt x="884" y="2770"/>
                  </a:lnTo>
                  <a:lnTo>
                    <a:pt x="884" y="2092"/>
                  </a:lnTo>
                  <a:close/>
                </a:path>
                <a:path w="21600" h="21600" extrusionOk="0">
                  <a:moveTo>
                    <a:pt x="884" y="3109"/>
                  </a:moveTo>
                  <a:lnTo>
                    <a:pt x="7425" y="3109"/>
                  </a:lnTo>
                  <a:lnTo>
                    <a:pt x="7425" y="3788"/>
                  </a:lnTo>
                  <a:lnTo>
                    <a:pt x="884" y="3788"/>
                  </a:lnTo>
                  <a:lnTo>
                    <a:pt x="884" y="3109"/>
                  </a:lnTo>
                  <a:close/>
                </a:path>
                <a:path w="21600" h="21600" extrusionOk="0">
                  <a:moveTo>
                    <a:pt x="884" y="4127"/>
                  </a:moveTo>
                  <a:lnTo>
                    <a:pt x="7425" y="4127"/>
                  </a:lnTo>
                  <a:lnTo>
                    <a:pt x="7425" y="4806"/>
                  </a:lnTo>
                  <a:lnTo>
                    <a:pt x="884" y="4806"/>
                  </a:lnTo>
                  <a:lnTo>
                    <a:pt x="884" y="4127"/>
                  </a:lnTo>
                  <a:close/>
                </a:path>
                <a:path w="21600" h="21600" extrusionOk="0">
                  <a:moveTo>
                    <a:pt x="5127" y="5145"/>
                  </a:moveTo>
                  <a:lnTo>
                    <a:pt x="7425" y="5145"/>
                  </a:lnTo>
                  <a:lnTo>
                    <a:pt x="7425" y="5824"/>
                  </a:lnTo>
                  <a:lnTo>
                    <a:pt x="5127" y="5824"/>
                  </a:lnTo>
                  <a:lnTo>
                    <a:pt x="5127" y="51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3014663" y="3919538"/>
              <a:ext cx="2827337" cy="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2976563" y="4071938"/>
              <a:ext cx="2827337" cy="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Letter"/>
            <p:cNvSpPr>
              <a:spLocks noChangeAspect="1" noEditPoints="1" noChangeArrowheads="1"/>
            </p:cNvSpPr>
            <p:nvPr/>
          </p:nvSpPr>
          <p:spPr bwMode="auto">
            <a:xfrm>
              <a:off x="4117975" y="3836988"/>
              <a:ext cx="681038" cy="339725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5304 w 21600"/>
                <a:gd name="T17" fmla="*/ 9216 h 21600"/>
                <a:gd name="T18" fmla="*/ 17504 w 21600"/>
                <a:gd name="T19" fmla="*/ 1837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14" y="0"/>
                  </a:moveTo>
                  <a:lnTo>
                    <a:pt x="21600" y="0"/>
                  </a:lnTo>
                  <a:lnTo>
                    <a:pt x="21600" y="21628"/>
                  </a:lnTo>
                  <a:lnTo>
                    <a:pt x="14" y="21628"/>
                  </a:lnTo>
                  <a:lnTo>
                    <a:pt x="14" y="0"/>
                  </a:lnTo>
                  <a:close/>
                </a:path>
                <a:path w="21600" h="21600" extrusionOk="0">
                  <a:moveTo>
                    <a:pt x="18476" y="2035"/>
                  </a:moveTo>
                  <a:lnTo>
                    <a:pt x="20539" y="2035"/>
                  </a:lnTo>
                  <a:lnTo>
                    <a:pt x="20539" y="6559"/>
                  </a:lnTo>
                  <a:lnTo>
                    <a:pt x="18476" y="6559"/>
                  </a:lnTo>
                  <a:lnTo>
                    <a:pt x="18476" y="2035"/>
                  </a:lnTo>
                  <a:close/>
                </a:path>
                <a:path w="21600" h="21600" extrusionOk="0">
                  <a:moveTo>
                    <a:pt x="884" y="2092"/>
                  </a:moveTo>
                  <a:lnTo>
                    <a:pt x="7425" y="2092"/>
                  </a:lnTo>
                  <a:lnTo>
                    <a:pt x="7425" y="2770"/>
                  </a:lnTo>
                  <a:lnTo>
                    <a:pt x="884" y="2770"/>
                  </a:lnTo>
                  <a:lnTo>
                    <a:pt x="884" y="2092"/>
                  </a:lnTo>
                  <a:close/>
                </a:path>
                <a:path w="21600" h="21600" extrusionOk="0">
                  <a:moveTo>
                    <a:pt x="884" y="3109"/>
                  </a:moveTo>
                  <a:lnTo>
                    <a:pt x="7425" y="3109"/>
                  </a:lnTo>
                  <a:lnTo>
                    <a:pt x="7425" y="3788"/>
                  </a:lnTo>
                  <a:lnTo>
                    <a:pt x="884" y="3788"/>
                  </a:lnTo>
                  <a:lnTo>
                    <a:pt x="884" y="3109"/>
                  </a:lnTo>
                  <a:close/>
                </a:path>
                <a:path w="21600" h="21600" extrusionOk="0">
                  <a:moveTo>
                    <a:pt x="884" y="4127"/>
                  </a:moveTo>
                  <a:lnTo>
                    <a:pt x="7425" y="4127"/>
                  </a:lnTo>
                  <a:lnTo>
                    <a:pt x="7425" y="4806"/>
                  </a:lnTo>
                  <a:lnTo>
                    <a:pt x="884" y="4806"/>
                  </a:lnTo>
                  <a:lnTo>
                    <a:pt x="884" y="4127"/>
                  </a:lnTo>
                  <a:close/>
                </a:path>
                <a:path w="21600" h="21600" extrusionOk="0">
                  <a:moveTo>
                    <a:pt x="5127" y="5145"/>
                  </a:moveTo>
                  <a:lnTo>
                    <a:pt x="7425" y="5145"/>
                  </a:lnTo>
                  <a:lnTo>
                    <a:pt x="7425" y="5824"/>
                  </a:lnTo>
                  <a:lnTo>
                    <a:pt x="5127" y="5824"/>
                  </a:lnTo>
                  <a:lnTo>
                    <a:pt x="5127" y="51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4" name="Group 22"/>
            <p:cNvGrpSpPr>
              <a:grpSpLocks/>
            </p:cNvGrpSpPr>
            <p:nvPr/>
          </p:nvGrpSpPr>
          <p:grpSpPr bwMode="auto">
            <a:xfrm>
              <a:off x="2300288" y="2160588"/>
              <a:ext cx="204787" cy="1042987"/>
              <a:chOff x="4402867" y="527870"/>
              <a:chExt cx="204036" cy="2827338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 rot="16200000">
                <a:off x="3192443" y="1940748"/>
                <a:ext cx="2827338" cy="1581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 rot="16200000" flipH="1">
                <a:off x="2989989" y="1940748"/>
                <a:ext cx="2827338" cy="1581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Letter"/>
            <p:cNvSpPr>
              <a:spLocks noChangeAspect="1" noEditPoints="1" noChangeArrowheads="1"/>
            </p:cNvSpPr>
            <p:nvPr/>
          </p:nvSpPr>
          <p:spPr bwMode="auto">
            <a:xfrm>
              <a:off x="1978025" y="2514600"/>
              <a:ext cx="679450" cy="339725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5304 w 21600"/>
                <a:gd name="T17" fmla="*/ 9216 h 21600"/>
                <a:gd name="T18" fmla="*/ 17504 w 21600"/>
                <a:gd name="T19" fmla="*/ 1837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14" y="0"/>
                  </a:moveTo>
                  <a:lnTo>
                    <a:pt x="21600" y="0"/>
                  </a:lnTo>
                  <a:lnTo>
                    <a:pt x="21600" y="21628"/>
                  </a:lnTo>
                  <a:lnTo>
                    <a:pt x="14" y="21628"/>
                  </a:lnTo>
                  <a:lnTo>
                    <a:pt x="14" y="0"/>
                  </a:lnTo>
                  <a:close/>
                </a:path>
                <a:path w="21600" h="21600" extrusionOk="0">
                  <a:moveTo>
                    <a:pt x="18476" y="2035"/>
                  </a:moveTo>
                  <a:lnTo>
                    <a:pt x="20539" y="2035"/>
                  </a:lnTo>
                  <a:lnTo>
                    <a:pt x="20539" y="6559"/>
                  </a:lnTo>
                  <a:lnTo>
                    <a:pt x="18476" y="6559"/>
                  </a:lnTo>
                  <a:lnTo>
                    <a:pt x="18476" y="2035"/>
                  </a:lnTo>
                  <a:close/>
                </a:path>
                <a:path w="21600" h="21600" extrusionOk="0">
                  <a:moveTo>
                    <a:pt x="884" y="2092"/>
                  </a:moveTo>
                  <a:lnTo>
                    <a:pt x="7425" y="2092"/>
                  </a:lnTo>
                  <a:lnTo>
                    <a:pt x="7425" y="2770"/>
                  </a:lnTo>
                  <a:lnTo>
                    <a:pt x="884" y="2770"/>
                  </a:lnTo>
                  <a:lnTo>
                    <a:pt x="884" y="2092"/>
                  </a:lnTo>
                  <a:close/>
                </a:path>
                <a:path w="21600" h="21600" extrusionOk="0">
                  <a:moveTo>
                    <a:pt x="884" y="3109"/>
                  </a:moveTo>
                  <a:lnTo>
                    <a:pt x="7425" y="3109"/>
                  </a:lnTo>
                  <a:lnTo>
                    <a:pt x="7425" y="3788"/>
                  </a:lnTo>
                  <a:lnTo>
                    <a:pt x="884" y="3788"/>
                  </a:lnTo>
                  <a:lnTo>
                    <a:pt x="884" y="3109"/>
                  </a:lnTo>
                  <a:close/>
                </a:path>
                <a:path w="21600" h="21600" extrusionOk="0">
                  <a:moveTo>
                    <a:pt x="884" y="4127"/>
                  </a:moveTo>
                  <a:lnTo>
                    <a:pt x="7425" y="4127"/>
                  </a:lnTo>
                  <a:lnTo>
                    <a:pt x="7425" y="4806"/>
                  </a:lnTo>
                  <a:lnTo>
                    <a:pt x="884" y="4806"/>
                  </a:lnTo>
                  <a:lnTo>
                    <a:pt x="884" y="4127"/>
                  </a:lnTo>
                  <a:close/>
                </a:path>
                <a:path w="21600" h="21600" extrusionOk="0">
                  <a:moveTo>
                    <a:pt x="5127" y="5145"/>
                  </a:moveTo>
                  <a:lnTo>
                    <a:pt x="7425" y="5145"/>
                  </a:lnTo>
                  <a:lnTo>
                    <a:pt x="7425" y="5824"/>
                  </a:lnTo>
                  <a:lnTo>
                    <a:pt x="5127" y="5824"/>
                  </a:lnTo>
                  <a:lnTo>
                    <a:pt x="5127" y="51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6521450" y="2152650"/>
              <a:ext cx="203200" cy="1042988"/>
              <a:chOff x="4402867" y="527870"/>
              <a:chExt cx="204036" cy="2827338"/>
            </a:xfrm>
          </p:grpSpPr>
          <p:cxnSp>
            <p:nvCxnSpPr>
              <p:cNvPr id="25" name="Straight Arrow Connector 24"/>
              <p:cNvCxnSpPr/>
              <p:nvPr/>
            </p:nvCxnSpPr>
            <p:spPr>
              <a:xfrm rot="16200000">
                <a:off x="3192438" y="1940741"/>
                <a:ext cx="2827338" cy="1594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 rot="16200000" flipH="1">
                <a:off x="2989995" y="1940742"/>
                <a:ext cx="2827338" cy="1595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162"/>
            <p:cNvGrpSpPr>
              <a:grpSpLocks/>
            </p:cNvGrpSpPr>
            <p:nvPr/>
          </p:nvGrpSpPr>
          <p:grpSpPr bwMode="auto">
            <a:xfrm>
              <a:off x="6005513" y="1111250"/>
              <a:ext cx="1485900" cy="968375"/>
              <a:chOff x="6005513" y="1111250"/>
              <a:chExt cx="1485900" cy="968375"/>
            </a:xfrm>
          </p:grpSpPr>
          <p:sp>
            <p:nvSpPr>
              <p:cNvPr id="26649" name="Freeform 22"/>
              <p:cNvSpPr>
                <a:spLocks/>
              </p:cNvSpPr>
              <p:nvPr/>
            </p:nvSpPr>
            <p:spPr bwMode="auto">
              <a:xfrm>
                <a:off x="6107113" y="1111250"/>
                <a:ext cx="1222375" cy="968375"/>
              </a:xfrm>
              <a:custGeom>
                <a:avLst/>
                <a:gdLst>
                  <a:gd name="T0" fmla="*/ 0 w 2309"/>
                  <a:gd name="T1" fmla="*/ 2147483647 h 1829"/>
                  <a:gd name="T2" fmla="*/ 2147483647 w 2309"/>
                  <a:gd name="T3" fmla="*/ 2147483647 h 1829"/>
                  <a:gd name="T4" fmla="*/ 2147483647 w 2309"/>
                  <a:gd name="T5" fmla="*/ 2147483647 h 1829"/>
                  <a:gd name="T6" fmla="*/ 2147483647 w 2309"/>
                  <a:gd name="T7" fmla="*/ 2147483647 h 1829"/>
                  <a:gd name="T8" fmla="*/ 2147483647 w 2309"/>
                  <a:gd name="T9" fmla="*/ 2147483647 h 1829"/>
                  <a:gd name="T10" fmla="*/ 2147483647 w 2309"/>
                  <a:gd name="T11" fmla="*/ 2147483647 h 1829"/>
                  <a:gd name="T12" fmla="*/ 2147483647 w 2309"/>
                  <a:gd name="T13" fmla="*/ 2147483647 h 1829"/>
                  <a:gd name="T14" fmla="*/ 2147483647 w 2309"/>
                  <a:gd name="T15" fmla="*/ 2147483647 h 1829"/>
                  <a:gd name="T16" fmla="*/ 2147483647 w 2309"/>
                  <a:gd name="T17" fmla="*/ 0 h 1829"/>
                  <a:gd name="T18" fmla="*/ 2147483647 w 2309"/>
                  <a:gd name="T19" fmla="*/ 2147483647 h 1829"/>
                  <a:gd name="T20" fmla="*/ 2147483647 w 2309"/>
                  <a:gd name="T21" fmla="*/ 2147483647 h 1829"/>
                  <a:gd name="T22" fmla="*/ 2147483647 w 2309"/>
                  <a:gd name="T23" fmla="*/ 2147483647 h 1829"/>
                  <a:gd name="T24" fmla="*/ 2147483647 w 2309"/>
                  <a:gd name="T25" fmla="*/ 2147483647 h 1829"/>
                  <a:gd name="T26" fmla="*/ 2147483647 w 2309"/>
                  <a:gd name="T27" fmla="*/ 2147483647 h 1829"/>
                  <a:gd name="T28" fmla="*/ 2147483647 w 2309"/>
                  <a:gd name="T29" fmla="*/ 2147483647 h 1829"/>
                  <a:gd name="T30" fmla="*/ 2147483647 w 2309"/>
                  <a:gd name="T31" fmla="*/ 2147483647 h 1829"/>
                  <a:gd name="T32" fmla="*/ 2147483647 w 2309"/>
                  <a:gd name="T33" fmla="*/ 2147483647 h 1829"/>
                  <a:gd name="T34" fmla="*/ 2147483647 w 2309"/>
                  <a:gd name="T35" fmla="*/ 2147483647 h 1829"/>
                  <a:gd name="T36" fmla="*/ 2147483647 w 2309"/>
                  <a:gd name="T37" fmla="*/ 2147483647 h 1829"/>
                  <a:gd name="T38" fmla="*/ 2147483647 w 2309"/>
                  <a:gd name="T39" fmla="*/ 2147483647 h 1829"/>
                  <a:gd name="T40" fmla="*/ 2147483647 w 2309"/>
                  <a:gd name="T41" fmla="*/ 2147483647 h 1829"/>
                  <a:gd name="T42" fmla="*/ 2147483647 w 2309"/>
                  <a:gd name="T43" fmla="*/ 2147483647 h 1829"/>
                  <a:gd name="T44" fmla="*/ 2147483647 w 2309"/>
                  <a:gd name="T45" fmla="*/ 2147483647 h 1829"/>
                  <a:gd name="T46" fmla="*/ 2147483647 w 2309"/>
                  <a:gd name="T47" fmla="*/ 2147483647 h 1829"/>
                  <a:gd name="T48" fmla="*/ 2147483647 w 2309"/>
                  <a:gd name="T49" fmla="*/ 2147483647 h 1829"/>
                  <a:gd name="T50" fmla="*/ 2147483647 w 2309"/>
                  <a:gd name="T51" fmla="*/ 2147483647 h 1829"/>
                  <a:gd name="T52" fmla="*/ 2147483647 w 2309"/>
                  <a:gd name="T53" fmla="*/ 2147483647 h 1829"/>
                  <a:gd name="T54" fmla="*/ 2147483647 w 2309"/>
                  <a:gd name="T55" fmla="*/ 2147483647 h 1829"/>
                  <a:gd name="T56" fmla="*/ 2147483647 w 2309"/>
                  <a:gd name="T57" fmla="*/ 2147483647 h 1829"/>
                  <a:gd name="T58" fmla="*/ 0 w 2309"/>
                  <a:gd name="T59" fmla="*/ 2147483647 h 182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2309"/>
                  <a:gd name="T91" fmla="*/ 0 h 1829"/>
                  <a:gd name="T92" fmla="*/ 2309 w 2309"/>
                  <a:gd name="T93" fmla="*/ 1829 h 1829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2309" h="1829">
                    <a:moveTo>
                      <a:pt x="0" y="756"/>
                    </a:moveTo>
                    <a:lnTo>
                      <a:pt x="92" y="734"/>
                    </a:lnTo>
                    <a:lnTo>
                      <a:pt x="141" y="727"/>
                    </a:lnTo>
                    <a:lnTo>
                      <a:pt x="141" y="327"/>
                    </a:lnTo>
                    <a:lnTo>
                      <a:pt x="333" y="227"/>
                    </a:lnTo>
                    <a:lnTo>
                      <a:pt x="373" y="235"/>
                    </a:lnTo>
                    <a:lnTo>
                      <a:pt x="373" y="164"/>
                    </a:lnTo>
                    <a:lnTo>
                      <a:pt x="437" y="71"/>
                    </a:lnTo>
                    <a:lnTo>
                      <a:pt x="635" y="0"/>
                    </a:lnTo>
                    <a:lnTo>
                      <a:pt x="798" y="78"/>
                    </a:lnTo>
                    <a:lnTo>
                      <a:pt x="855" y="135"/>
                    </a:lnTo>
                    <a:lnTo>
                      <a:pt x="997" y="171"/>
                    </a:lnTo>
                    <a:lnTo>
                      <a:pt x="1011" y="448"/>
                    </a:lnTo>
                    <a:lnTo>
                      <a:pt x="1096" y="427"/>
                    </a:lnTo>
                    <a:lnTo>
                      <a:pt x="1167" y="457"/>
                    </a:lnTo>
                    <a:lnTo>
                      <a:pt x="1238" y="464"/>
                    </a:lnTo>
                    <a:lnTo>
                      <a:pt x="1450" y="592"/>
                    </a:lnTo>
                    <a:lnTo>
                      <a:pt x="1557" y="520"/>
                    </a:lnTo>
                    <a:lnTo>
                      <a:pt x="1976" y="427"/>
                    </a:lnTo>
                    <a:lnTo>
                      <a:pt x="2309" y="557"/>
                    </a:lnTo>
                    <a:lnTo>
                      <a:pt x="2141" y="1691"/>
                    </a:lnTo>
                    <a:lnTo>
                      <a:pt x="1773" y="1691"/>
                    </a:lnTo>
                    <a:lnTo>
                      <a:pt x="1405" y="1691"/>
                    </a:lnTo>
                    <a:lnTo>
                      <a:pt x="1301" y="1772"/>
                    </a:lnTo>
                    <a:lnTo>
                      <a:pt x="1191" y="1812"/>
                    </a:lnTo>
                    <a:lnTo>
                      <a:pt x="285" y="1829"/>
                    </a:lnTo>
                    <a:lnTo>
                      <a:pt x="279" y="1784"/>
                    </a:lnTo>
                    <a:lnTo>
                      <a:pt x="233" y="1818"/>
                    </a:lnTo>
                    <a:lnTo>
                      <a:pt x="140" y="1824"/>
                    </a:lnTo>
                    <a:lnTo>
                      <a:pt x="0" y="75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50" name="Freeform 23"/>
              <p:cNvSpPr>
                <a:spLocks/>
              </p:cNvSpPr>
              <p:nvPr/>
            </p:nvSpPr>
            <p:spPr bwMode="auto">
              <a:xfrm>
                <a:off x="6621463" y="1449388"/>
                <a:ext cx="869950" cy="544513"/>
              </a:xfrm>
              <a:custGeom>
                <a:avLst/>
                <a:gdLst>
                  <a:gd name="T0" fmla="*/ 2147483647 w 1643"/>
                  <a:gd name="T1" fmla="*/ 0 h 1029"/>
                  <a:gd name="T2" fmla="*/ 2147483647 w 1643"/>
                  <a:gd name="T3" fmla="*/ 2147483647 h 1029"/>
                  <a:gd name="T4" fmla="*/ 2147483647 w 1643"/>
                  <a:gd name="T5" fmla="*/ 2147483647 h 1029"/>
                  <a:gd name="T6" fmla="*/ 2147483647 w 1643"/>
                  <a:gd name="T7" fmla="*/ 2147483647 h 1029"/>
                  <a:gd name="T8" fmla="*/ 2147483647 w 1643"/>
                  <a:gd name="T9" fmla="*/ 2147483647 h 1029"/>
                  <a:gd name="T10" fmla="*/ 2147483647 w 1643"/>
                  <a:gd name="T11" fmla="*/ 2147483647 h 1029"/>
                  <a:gd name="T12" fmla="*/ 0 w 1643"/>
                  <a:gd name="T13" fmla="*/ 2147483647 h 1029"/>
                  <a:gd name="T14" fmla="*/ 2147483647 w 1643"/>
                  <a:gd name="T15" fmla="*/ 2147483647 h 1029"/>
                  <a:gd name="T16" fmla="*/ 2147483647 w 1643"/>
                  <a:gd name="T17" fmla="*/ 2147483647 h 1029"/>
                  <a:gd name="T18" fmla="*/ 2147483647 w 1643"/>
                  <a:gd name="T19" fmla="*/ 0 h 10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643"/>
                  <a:gd name="T31" fmla="*/ 0 h 1029"/>
                  <a:gd name="T32" fmla="*/ 1643 w 1643"/>
                  <a:gd name="T33" fmla="*/ 1029 h 10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643" h="1029">
                    <a:moveTo>
                      <a:pt x="819" y="0"/>
                    </a:moveTo>
                    <a:lnTo>
                      <a:pt x="1636" y="147"/>
                    </a:lnTo>
                    <a:lnTo>
                      <a:pt x="1643" y="1004"/>
                    </a:lnTo>
                    <a:lnTo>
                      <a:pt x="866" y="1022"/>
                    </a:lnTo>
                    <a:lnTo>
                      <a:pt x="604" y="1029"/>
                    </a:lnTo>
                    <a:lnTo>
                      <a:pt x="82" y="1026"/>
                    </a:lnTo>
                    <a:lnTo>
                      <a:pt x="0" y="215"/>
                    </a:lnTo>
                    <a:lnTo>
                      <a:pt x="283" y="112"/>
                    </a:lnTo>
                    <a:lnTo>
                      <a:pt x="524" y="63"/>
                    </a:lnTo>
                    <a:lnTo>
                      <a:pt x="819" y="0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51" name="Freeform 24"/>
              <p:cNvSpPr>
                <a:spLocks/>
              </p:cNvSpPr>
              <p:nvPr/>
            </p:nvSpPr>
            <p:spPr bwMode="auto">
              <a:xfrm>
                <a:off x="6316663" y="1125538"/>
                <a:ext cx="255588" cy="107950"/>
              </a:xfrm>
              <a:custGeom>
                <a:avLst/>
                <a:gdLst>
                  <a:gd name="T0" fmla="*/ 0 w 484"/>
                  <a:gd name="T1" fmla="*/ 2147483647 h 202"/>
                  <a:gd name="T2" fmla="*/ 2147483647 w 484"/>
                  <a:gd name="T3" fmla="*/ 2147483647 h 202"/>
                  <a:gd name="T4" fmla="*/ 2147483647 w 484"/>
                  <a:gd name="T5" fmla="*/ 0 h 202"/>
                  <a:gd name="T6" fmla="*/ 2147483647 w 484"/>
                  <a:gd name="T7" fmla="*/ 2147483647 h 202"/>
                  <a:gd name="T8" fmla="*/ 2147483647 w 484"/>
                  <a:gd name="T9" fmla="*/ 2147483647 h 202"/>
                  <a:gd name="T10" fmla="*/ 2147483647 w 484"/>
                  <a:gd name="T11" fmla="*/ 2147483647 h 202"/>
                  <a:gd name="T12" fmla="*/ 0 w 484"/>
                  <a:gd name="T13" fmla="*/ 2147483647 h 20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84"/>
                  <a:gd name="T22" fmla="*/ 0 h 202"/>
                  <a:gd name="T23" fmla="*/ 484 w 484"/>
                  <a:gd name="T24" fmla="*/ 202 h 20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84" h="202">
                    <a:moveTo>
                      <a:pt x="0" y="140"/>
                    </a:moveTo>
                    <a:lnTo>
                      <a:pt x="82" y="64"/>
                    </a:lnTo>
                    <a:lnTo>
                      <a:pt x="227" y="0"/>
                    </a:lnTo>
                    <a:lnTo>
                      <a:pt x="390" y="70"/>
                    </a:lnTo>
                    <a:lnTo>
                      <a:pt x="484" y="157"/>
                    </a:lnTo>
                    <a:lnTo>
                      <a:pt x="9" y="202"/>
                    </a:lnTo>
                    <a:lnTo>
                      <a:pt x="0" y="140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52" name="Freeform 25"/>
              <p:cNvSpPr>
                <a:spLocks/>
              </p:cNvSpPr>
              <p:nvPr/>
            </p:nvSpPr>
            <p:spPr bwMode="auto">
              <a:xfrm>
                <a:off x="6559551" y="1352550"/>
                <a:ext cx="233363" cy="100013"/>
              </a:xfrm>
              <a:custGeom>
                <a:avLst/>
                <a:gdLst>
                  <a:gd name="T0" fmla="*/ 2147483647 w 439"/>
                  <a:gd name="T1" fmla="*/ 2147483647 h 190"/>
                  <a:gd name="T2" fmla="*/ 2147483647 w 439"/>
                  <a:gd name="T3" fmla="*/ 0 h 190"/>
                  <a:gd name="T4" fmla="*/ 2147483647 w 439"/>
                  <a:gd name="T5" fmla="*/ 2147483647 h 190"/>
                  <a:gd name="T6" fmla="*/ 2147483647 w 439"/>
                  <a:gd name="T7" fmla="*/ 2147483647 h 190"/>
                  <a:gd name="T8" fmla="*/ 0 w 439"/>
                  <a:gd name="T9" fmla="*/ 2147483647 h 190"/>
                  <a:gd name="T10" fmla="*/ 2147483647 w 439"/>
                  <a:gd name="T11" fmla="*/ 2147483647 h 19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39"/>
                  <a:gd name="T19" fmla="*/ 0 h 190"/>
                  <a:gd name="T20" fmla="*/ 439 w 439"/>
                  <a:gd name="T21" fmla="*/ 190 h 19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39" h="190">
                    <a:moveTo>
                      <a:pt x="13" y="92"/>
                    </a:moveTo>
                    <a:lnTo>
                      <a:pt x="253" y="0"/>
                    </a:lnTo>
                    <a:lnTo>
                      <a:pt x="439" y="104"/>
                    </a:lnTo>
                    <a:lnTo>
                      <a:pt x="429" y="190"/>
                    </a:lnTo>
                    <a:lnTo>
                      <a:pt x="0" y="186"/>
                    </a:lnTo>
                    <a:lnTo>
                      <a:pt x="13" y="92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53" name="Freeform 26"/>
              <p:cNvSpPr>
                <a:spLocks/>
              </p:cNvSpPr>
              <p:nvPr/>
            </p:nvSpPr>
            <p:spPr bwMode="auto">
              <a:xfrm>
                <a:off x="6872288" y="1352550"/>
                <a:ext cx="569913" cy="179388"/>
              </a:xfrm>
              <a:custGeom>
                <a:avLst/>
                <a:gdLst>
                  <a:gd name="T0" fmla="*/ 2147483647 w 1076"/>
                  <a:gd name="T1" fmla="*/ 2147483647 h 337"/>
                  <a:gd name="T2" fmla="*/ 2147483647 w 1076"/>
                  <a:gd name="T3" fmla="*/ 0 h 337"/>
                  <a:gd name="T4" fmla="*/ 2147483647 w 1076"/>
                  <a:gd name="T5" fmla="*/ 2147483647 h 337"/>
                  <a:gd name="T6" fmla="*/ 2147483647 w 1076"/>
                  <a:gd name="T7" fmla="*/ 2147483647 h 337"/>
                  <a:gd name="T8" fmla="*/ 0 w 1076"/>
                  <a:gd name="T9" fmla="*/ 2147483647 h 337"/>
                  <a:gd name="T10" fmla="*/ 2147483647 w 1076"/>
                  <a:gd name="T11" fmla="*/ 2147483647 h 337"/>
                  <a:gd name="T12" fmla="*/ 2147483647 w 1076"/>
                  <a:gd name="T13" fmla="*/ 2147483647 h 3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76"/>
                  <a:gd name="T22" fmla="*/ 0 h 337"/>
                  <a:gd name="T23" fmla="*/ 1076 w 1076"/>
                  <a:gd name="T24" fmla="*/ 337 h 33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76" h="337">
                    <a:moveTo>
                      <a:pt x="101" y="112"/>
                    </a:moveTo>
                    <a:lnTo>
                      <a:pt x="531" y="0"/>
                    </a:lnTo>
                    <a:lnTo>
                      <a:pt x="991" y="187"/>
                    </a:lnTo>
                    <a:lnTo>
                      <a:pt x="1076" y="337"/>
                    </a:lnTo>
                    <a:lnTo>
                      <a:pt x="0" y="311"/>
                    </a:lnTo>
                    <a:lnTo>
                      <a:pt x="11" y="188"/>
                    </a:lnTo>
                    <a:lnTo>
                      <a:pt x="101" y="112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54" name="Freeform 27"/>
              <p:cNvSpPr>
                <a:spLocks/>
              </p:cNvSpPr>
              <p:nvPr/>
            </p:nvSpPr>
            <p:spPr bwMode="auto">
              <a:xfrm>
                <a:off x="6024563" y="1157288"/>
                <a:ext cx="854075" cy="862013"/>
              </a:xfrm>
              <a:custGeom>
                <a:avLst/>
                <a:gdLst>
                  <a:gd name="T0" fmla="*/ 2147483647 w 1615"/>
                  <a:gd name="T1" fmla="*/ 2147483647 h 1627"/>
                  <a:gd name="T2" fmla="*/ 2147483647 w 1615"/>
                  <a:gd name="T3" fmla="*/ 0 h 1627"/>
                  <a:gd name="T4" fmla="*/ 2147483647 w 1615"/>
                  <a:gd name="T5" fmla="*/ 2147483647 h 1627"/>
                  <a:gd name="T6" fmla="*/ 2147483647 w 1615"/>
                  <a:gd name="T7" fmla="*/ 2147483647 h 1627"/>
                  <a:gd name="T8" fmla="*/ 2147483647 w 1615"/>
                  <a:gd name="T9" fmla="*/ 2147483647 h 1627"/>
                  <a:gd name="T10" fmla="*/ 2147483647 w 1615"/>
                  <a:gd name="T11" fmla="*/ 2147483647 h 1627"/>
                  <a:gd name="T12" fmla="*/ 2147483647 w 1615"/>
                  <a:gd name="T13" fmla="*/ 2147483647 h 1627"/>
                  <a:gd name="T14" fmla="*/ 2147483647 w 1615"/>
                  <a:gd name="T15" fmla="*/ 2147483647 h 1627"/>
                  <a:gd name="T16" fmla="*/ 2147483647 w 1615"/>
                  <a:gd name="T17" fmla="*/ 2147483647 h 1627"/>
                  <a:gd name="T18" fmla="*/ 2147483647 w 1615"/>
                  <a:gd name="T19" fmla="*/ 2147483647 h 1627"/>
                  <a:gd name="T20" fmla="*/ 2147483647 w 1615"/>
                  <a:gd name="T21" fmla="*/ 2147483647 h 1627"/>
                  <a:gd name="T22" fmla="*/ 2147483647 w 1615"/>
                  <a:gd name="T23" fmla="*/ 2147483647 h 1627"/>
                  <a:gd name="T24" fmla="*/ 2147483647 w 1615"/>
                  <a:gd name="T25" fmla="*/ 2147483647 h 1627"/>
                  <a:gd name="T26" fmla="*/ 0 w 1615"/>
                  <a:gd name="T27" fmla="*/ 2147483647 h 1627"/>
                  <a:gd name="T28" fmla="*/ 2147483647 w 1615"/>
                  <a:gd name="T29" fmla="*/ 2147483647 h 1627"/>
                  <a:gd name="T30" fmla="*/ 2147483647 w 1615"/>
                  <a:gd name="T31" fmla="*/ 2147483647 h 1627"/>
                  <a:gd name="T32" fmla="*/ 2147483647 w 1615"/>
                  <a:gd name="T33" fmla="*/ 2147483647 h 1627"/>
                  <a:gd name="T34" fmla="*/ 2147483647 w 1615"/>
                  <a:gd name="T35" fmla="*/ 2147483647 h 1627"/>
                  <a:gd name="T36" fmla="*/ 2147483647 w 1615"/>
                  <a:gd name="T37" fmla="*/ 2147483647 h 1627"/>
                  <a:gd name="T38" fmla="*/ 2147483647 w 1615"/>
                  <a:gd name="T39" fmla="*/ 2147483647 h 1627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15"/>
                  <a:gd name="T61" fmla="*/ 0 h 1627"/>
                  <a:gd name="T62" fmla="*/ 1615 w 1615"/>
                  <a:gd name="T63" fmla="*/ 1627 h 1627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15" h="1627">
                    <a:moveTo>
                      <a:pt x="561" y="76"/>
                    </a:moveTo>
                    <a:lnTo>
                      <a:pt x="769" y="0"/>
                    </a:lnTo>
                    <a:lnTo>
                      <a:pt x="1139" y="114"/>
                    </a:lnTo>
                    <a:lnTo>
                      <a:pt x="1147" y="508"/>
                    </a:lnTo>
                    <a:lnTo>
                      <a:pt x="1349" y="395"/>
                    </a:lnTo>
                    <a:lnTo>
                      <a:pt x="1615" y="560"/>
                    </a:lnTo>
                    <a:lnTo>
                      <a:pt x="1602" y="1546"/>
                    </a:lnTo>
                    <a:lnTo>
                      <a:pt x="1318" y="1582"/>
                    </a:lnTo>
                    <a:lnTo>
                      <a:pt x="825" y="1574"/>
                    </a:lnTo>
                    <a:lnTo>
                      <a:pt x="765" y="1627"/>
                    </a:lnTo>
                    <a:lnTo>
                      <a:pt x="562" y="1623"/>
                    </a:lnTo>
                    <a:lnTo>
                      <a:pt x="562" y="1581"/>
                    </a:lnTo>
                    <a:lnTo>
                      <a:pt x="44" y="1578"/>
                    </a:lnTo>
                    <a:lnTo>
                      <a:pt x="0" y="760"/>
                    </a:lnTo>
                    <a:lnTo>
                      <a:pt x="266" y="663"/>
                    </a:lnTo>
                    <a:lnTo>
                      <a:pt x="329" y="678"/>
                    </a:lnTo>
                    <a:lnTo>
                      <a:pt x="340" y="253"/>
                    </a:lnTo>
                    <a:lnTo>
                      <a:pt x="500" y="170"/>
                    </a:lnTo>
                    <a:lnTo>
                      <a:pt x="561" y="204"/>
                    </a:lnTo>
                    <a:lnTo>
                      <a:pt x="561" y="76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55" name="Freeform 28"/>
              <p:cNvSpPr>
                <a:spLocks/>
              </p:cNvSpPr>
              <p:nvPr/>
            </p:nvSpPr>
            <p:spPr bwMode="auto">
              <a:xfrm>
                <a:off x="6319838" y="1157288"/>
                <a:ext cx="112713" cy="857250"/>
              </a:xfrm>
              <a:custGeom>
                <a:avLst/>
                <a:gdLst>
                  <a:gd name="T0" fmla="*/ 0 w 215"/>
                  <a:gd name="T1" fmla="*/ 2147483647 h 1620"/>
                  <a:gd name="T2" fmla="*/ 2147483647 w 215"/>
                  <a:gd name="T3" fmla="*/ 2147483647 h 1620"/>
                  <a:gd name="T4" fmla="*/ 2147483647 w 215"/>
                  <a:gd name="T5" fmla="*/ 2147483647 h 1620"/>
                  <a:gd name="T6" fmla="*/ 2147483647 w 215"/>
                  <a:gd name="T7" fmla="*/ 0 h 1620"/>
                  <a:gd name="T8" fmla="*/ 0 w 215"/>
                  <a:gd name="T9" fmla="*/ 2147483647 h 16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5"/>
                  <a:gd name="T16" fmla="*/ 0 h 1620"/>
                  <a:gd name="T17" fmla="*/ 215 w 215"/>
                  <a:gd name="T18" fmla="*/ 1620 h 16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5" h="1620">
                    <a:moveTo>
                      <a:pt x="0" y="86"/>
                    </a:moveTo>
                    <a:lnTo>
                      <a:pt x="16" y="1616"/>
                    </a:lnTo>
                    <a:lnTo>
                      <a:pt x="212" y="1620"/>
                    </a:lnTo>
                    <a:lnTo>
                      <a:pt x="215" y="0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56" name="Freeform 29"/>
              <p:cNvSpPr>
                <a:spLocks/>
              </p:cNvSpPr>
              <p:nvPr/>
            </p:nvSpPr>
            <p:spPr bwMode="auto">
              <a:xfrm>
                <a:off x="6319838" y="1230313"/>
                <a:ext cx="112713" cy="784225"/>
              </a:xfrm>
              <a:custGeom>
                <a:avLst/>
                <a:gdLst>
                  <a:gd name="T0" fmla="*/ 0 w 213"/>
                  <a:gd name="T1" fmla="*/ 2147483647 h 1482"/>
                  <a:gd name="T2" fmla="*/ 2147483647 w 213"/>
                  <a:gd name="T3" fmla="*/ 2147483647 h 1482"/>
                  <a:gd name="T4" fmla="*/ 2147483647 w 213"/>
                  <a:gd name="T5" fmla="*/ 2147483647 h 1482"/>
                  <a:gd name="T6" fmla="*/ 2147483647 w 213"/>
                  <a:gd name="T7" fmla="*/ 2147483647 h 1482"/>
                  <a:gd name="T8" fmla="*/ 2147483647 w 213"/>
                  <a:gd name="T9" fmla="*/ 2147483647 h 1482"/>
                  <a:gd name="T10" fmla="*/ 2147483647 w 213"/>
                  <a:gd name="T11" fmla="*/ 2147483647 h 1482"/>
                  <a:gd name="T12" fmla="*/ 2147483647 w 213"/>
                  <a:gd name="T13" fmla="*/ 2147483647 h 1482"/>
                  <a:gd name="T14" fmla="*/ 2147483647 w 213"/>
                  <a:gd name="T15" fmla="*/ 2147483647 h 1482"/>
                  <a:gd name="T16" fmla="*/ 2147483647 w 213"/>
                  <a:gd name="T17" fmla="*/ 2147483647 h 1482"/>
                  <a:gd name="T18" fmla="*/ 2147483647 w 213"/>
                  <a:gd name="T19" fmla="*/ 2147483647 h 1482"/>
                  <a:gd name="T20" fmla="*/ 2147483647 w 213"/>
                  <a:gd name="T21" fmla="*/ 2147483647 h 1482"/>
                  <a:gd name="T22" fmla="*/ 2147483647 w 213"/>
                  <a:gd name="T23" fmla="*/ 2147483647 h 1482"/>
                  <a:gd name="T24" fmla="*/ 2147483647 w 213"/>
                  <a:gd name="T25" fmla="*/ 2147483647 h 1482"/>
                  <a:gd name="T26" fmla="*/ 2147483647 w 213"/>
                  <a:gd name="T27" fmla="*/ 2147483647 h 1482"/>
                  <a:gd name="T28" fmla="*/ 2147483647 w 213"/>
                  <a:gd name="T29" fmla="*/ 2147483647 h 1482"/>
                  <a:gd name="T30" fmla="*/ 2147483647 w 213"/>
                  <a:gd name="T31" fmla="*/ 2147483647 h 1482"/>
                  <a:gd name="T32" fmla="*/ 2147483647 w 213"/>
                  <a:gd name="T33" fmla="*/ 0 h 1482"/>
                  <a:gd name="T34" fmla="*/ 2147483647 w 213"/>
                  <a:gd name="T35" fmla="*/ 2147483647 h 1482"/>
                  <a:gd name="T36" fmla="*/ 2147483647 w 213"/>
                  <a:gd name="T37" fmla="*/ 2147483647 h 1482"/>
                  <a:gd name="T38" fmla="*/ 2147483647 w 213"/>
                  <a:gd name="T39" fmla="*/ 2147483647 h 1482"/>
                  <a:gd name="T40" fmla="*/ 2147483647 w 213"/>
                  <a:gd name="T41" fmla="*/ 2147483647 h 1482"/>
                  <a:gd name="T42" fmla="*/ 2147483647 w 213"/>
                  <a:gd name="T43" fmla="*/ 2147483647 h 1482"/>
                  <a:gd name="T44" fmla="*/ 2147483647 w 213"/>
                  <a:gd name="T45" fmla="*/ 2147483647 h 1482"/>
                  <a:gd name="T46" fmla="*/ 2147483647 w 213"/>
                  <a:gd name="T47" fmla="*/ 2147483647 h 1482"/>
                  <a:gd name="T48" fmla="*/ 0 w 213"/>
                  <a:gd name="T49" fmla="*/ 2147483647 h 148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13"/>
                  <a:gd name="T76" fmla="*/ 0 h 1482"/>
                  <a:gd name="T77" fmla="*/ 213 w 213"/>
                  <a:gd name="T78" fmla="*/ 1482 h 148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13" h="1482">
                    <a:moveTo>
                      <a:pt x="0" y="79"/>
                    </a:moveTo>
                    <a:lnTo>
                      <a:pt x="5" y="429"/>
                    </a:lnTo>
                    <a:lnTo>
                      <a:pt x="8" y="778"/>
                    </a:lnTo>
                    <a:lnTo>
                      <a:pt x="10" y="1128"/>
                    </a:lnTo>
                    <a:lnTo>
                      <a:pt x="15" y="1478"/>
                    </a:lnTo>
                    <a:lnTo>
                      <a:pt x="38" y="1478"/>
                    </a:lnTo>
                    <a:lnTo>
                      <a:pt x="64" y="1480"/>
                    </a:lnTo>
                    <a:lnTo>
                      <a:pt x="88" y="1480"/>
                    </a:lnTo>
                    <a:lnTo>
                      <a:pt x="113" y="1480"/>
                    </a:lnTo>
                    <a:lnTo>
                      <a:pt x="137" y="1481"/>
                    </a:lnTo>
                    <a:lnTo>
                      <a:pt x="162" y="1481"/>
                    </a:lnTo>
                    <a:lnTo>
                      <a:pt x="186" y="1482"/>
                    </a:lnTo>
                    <a:lnTo>
                      <a:pt x="211" y="1482"/>
                    </a:lnTo>
                    <a:lnTo>
                      <a:pt x="211" y="1112"/>
                    </a:lnTo>
                    <a:lnTo>
                      <a:pt x="213" y="741"/>
                    </a:lnTo>
                    <a:lnTo>
                      <a:pt x="213" y="370"/>
                    </a:lnTo>
                    <a:lnTo>
                      <a:pt x="213" y="0"/>
                    </a:lnTo>
                    <a:lnTo>
                      <a:pt x="186" y="10"/>
                    </a:lnTo>
                    <a:lnTo>
                      <a:pt x="159" y="20"/>
                    </a:lnTo>
                    <a:lnTo>
                      <a:pt x="133" y="30"/>
                    </a:lnTo>
                    <a:lnTo>
                      <a:pt x="107" y="39"/>
                    </a:lnTo>
                    <a:lnTo>
                      <a:pt x="81" y="49"/>
                    </a:lnTo>
                    <a:lnTo>
                      <a:pt x="54" y="59"/>
                    </a:lnTo>
                    <a:lnTo>
                      <a:pt x="27" y="69"/>
                    </a:lnTo>
                    <a:lnTo>
                      <a:pt x="0" y="79"/>
                    </a:lnTo>
                    <a:close/>
                  </a:path>
                </a:pathLst>
              </a:custGeom>
              <a:solidFill>
                <a:srgbClr val="5E66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57" name="Freeform 30"/>
              <p:cNvSpPr>
                <a:spLocks/>
              </p:cNvSpPr>
              <p:nvPr/>
            </p:nvSpPr>
            <p:spPr bwMode="auto">
              <a:xfrm>
                <a:off x="6321426" y="1303338"/>
                <a:ext cx="111125" cy="712788"/>
              </a:xfrm>
              <a:custGeom>
                <a:avLst/>
                <a:gdLst>
                  <a:gd name="T0" fmla="*/ 0 w 211"/>
                  <a:gd name="T1" fmla="*/ 2147483647 h 1346"/>
                  <a:gd name="T2" fmla="*/ 2147483647 w 211"/>
                  <a:gd name="T3" fmla="*/ 2147483647 h 1346"/>
                  <a:gd name="T4" fmla="*/ 2147483647 w 211"/>
                  <a:gd name="T5" fmla="*/ 2147483647 h 1346"/>
                  <a:gd name="T6" fmla="*/ 2147483647 w 211"/>
                  <a:gd name="T7" fmla="*/ 2147483647 h 1346"/>
                  <a:gd name="T8" fmla="*/ 2147483647 w 211"/>
                  <a:gd name="T9" fmla="*/ 2147483647 h 1346"/>
                  <a:gd name="T10" fmla="*/ 2147483647 w 211"/>
                  <a:gd name="T11" fmla="*/ 2147483647 h 1346"/>
                  <a:gd name="T12" fmla="*/ 2147483647 w 211"/>
                  <a:gd name="T13" fmla="*/ 2147483647 h 1346"/>
                  <a:gd name="T14" fmla="*/ 2147483647 w 211"/>
                  <a:gd name="T15" fmla="*/ 2147483647 h 1346"/>
                  <a:gd name="T16" fmla="*/ 2147483647 w 211"/>
                  <a:gd name="T17" fmla="*/ 2147483647 h 1346"/>
                  <a:gd name="T18" fmla="*/ 2147483647 w 211"/>
                  <a:gd name="T19" fmla="*/ 2147483647 h 1346"/>
                  <a:gd name="T20" fmla="*/ 2147483647 w 211"/>
                  <a:gd name="T21" fmla="*/ 2147483647 h 1346"/>
                  <a:gd name="T22" fmla="*/ 2147483647 w 211"/>
                  <a:gd name="T23" fmla="*/ 2147483647 h 1346"/>
                  <a:gd name="T24" fmla="*/ 2147483647 w 211"/>
                  <a:gd name="T25" fmla="*/ 2147483647 h 1346"/>
                  <a:gd name="T26" fmla="*/ 2147483647 w 211"/>
                  <a:gd name="T27" fmla="*/ 2147483647 h 1346"/>
                  <a:gd name="T28" fmla="*/ 2147483647 w 211"/>
                  <a:gd name="T29" fmla="*/ 2147483647 h 1346"/>
                  <a:gd name="T30" fmla="*/ 2147483647 w 211"/>
                  <a:gd name="T31" fmla="*/ 2147483647 h 1346"/>
                  <a:gd name="T32" fmla="*/ 2147483647 w 211"/>
                  <a:gd name="T33" fmla="*/ 0 h 1346"/>
                  <a:gd name="T34" fmla="*/ 2147483647 w 211"/>
                  <a:gd name="T35" fmla="*/ 2147483647 h 1346"/>
                  <a:gd name="T36" fmla="*/ 2147483647 w 211"/>
                  <a:gd name="T37" fmla="*/ 2147483647 h 1346"/>
                  <a:gd name="T38" fmla="*/ 2147483647 w 211"/>
                  <a:gd name="T39" fmla="*/ 2147483647 h 1346"/>
                  <a:gd name="T40" fmla="*/ 2147483647 w 211"/>
                  <a:gd name="T41" fmla="*/ 2147483647 h 1346"/>
                  <a:gd name="T42" fmla="*/ 2147483647 w 211"/>
                  <a:gd name="T43" fmla="*/ 2147483647 h 1346"/>
                  <a:gd name="T44" fmla="*/ 2147483647 w 211"/>
                  <a:gd name="T45" fmla="*/ 2147483647 h 1346"/>
                  <a:gd name="T46" fmla="*/ 2147483647 w 211"/>
                  <a:gd name="T47" fmla="*/ 2147483647 h 1346"/>
                  <a:gd name="T48" fmla="*/ 0 w 211"/>
                  <a:gd name="T49" fmla="*/ 2147483647 h 134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11"/>
                  <a:gd name="T76" fmla="*/ 0 h 1346"/>
                  <a:gd name="T77" fmla="*/ 211 w 211"/>
                  <a:gd name="T78" fmla="*/ 1346 h 134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11" h="1346">
                    <a:moveTo>
                      <a:pt x="0" y="70"/>
                    </a:moveTo>
                    <a:lnTo>
                      <a:pt x="3" y="388"/>
                    </a:lnTo>
                    <a:lnTo>
                      <a:pt x="7" y="704"/>
                    </a:lnTo>
                    <a:lnTo>
                      <a:pt x="10" y="1022"/>
                    </a:lnTo>
                    <a:lnTo>
                      <a:pt x="13" y="1340"/>
                    </a:lnTo>
                    <a:lnTo>
                      <a:pt x="36" y="1342"/>
                    </a:lnTo>
                    <a:lnTo>
                      <a:pt x="62" y="1342"/>
                    </a:lnTo>
                    <a:lnTo>
                      <a:pt x="86" y="1343"/>
                    </a:lnTo>
                    <a:lnTo>
                      <a:pt x="111" y="1343"/>
                    </a:lnTo>
                    <a:lnTo>
                      <a:pt x="135" y="1344"/>
                    </a:lnTo>
                    <a:lnTo>
                      <a:pt x="160" y="1344"/>
                    </a:lnTo>
                    <a:lnTo>
                      <a:pt x="184" y="1346"/>
                    </a:lnTo>
                    <a:lnTo>
                      <a:pt x="209" y="1346"/>
                    </a:lnTo>
                    <a:lnTo>
                      <a:pt x="209" y="1010"/>
                    </a:lnTo>
                    <a:lnTo>
                      <a:pt x="209" y="672"/>
                    </a:lnTo>
                    <a:lnTo>
                      <a:pt x="209" y="336"/>
                    </a:lnTo>
                    <a:lnTo>
                      <a:pt x="211" y="0"/>
                    </a:lnTo>
                    <a:lnTo>
                      <a:pt x="184" y="8"/>
                    </a:lnTo>
                    <a:lnTo>
                      <a:pt x="159" y="17"/>
                    </a:lnTo>
                    <a:lnTo>
                      <a:pt x="132" y="25"/>
                    </a:lnTo>
                    <a:lnTo>
                      <a:pt x="105" y="35"/>
                    </a:lnTo>
                    <a:lnTo>
                      <a:pt x="79" y="43"/>
                    </a:lnTo>
                    <a:lnTo>
                      <a:pt x="53" y="52"/>
                    </a:lnTo>
                    <a:lnTo>
                      <a:pt x="27" y="62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636B8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58" name="Freeform 31"/>
              <p:cNvSpPr>
                <a:spLocks/>
              </p:cNvSpPr>
              <p:nvPr/>
            </p:nvSpPr>
            <p:spPr bwMode="auto">
              <a:xfrm>
                <a:off x="6321426" y="1376363"/>
                <a:ext cx="109538" cy="639763"/>
              </a:xfrm>
              <a:custGeom>
                <a:avLst/>
                <a:gdLst>
                  <a:gd name="T0" fmla="*/ 0 w 208"/>
                  <a:gd name="T1" fmla="*/ 2147483647 h 1208"/>
                  <a:gd name="T2" fmla="*/ 2147483647 w 208"/>
                  <a:gd name="T3" fmla="*/ 2147483647 h 1208"/>
                  <a:gd name="T4" fmla="*/ 2147483647 w 208"/>
                  <a:gd name="T5" fmla="*/ 2147483647 h 1208"/>
                  <a:gd name="T6" fmla="*/ 2147483647 w 208"/>
                  <a:gd name="T7" fmla="*/ 2147483647 h 1208"/>
                  <a:gd name="T8" fmla="*/ 2147483647 w 208"/>
                  <a:gd name="T9" fmla="*/ 2147483647 h 1208"/>
                  <a:gd name="T10" fmla="*/ 2147483647 w 208"/>
                  <a:gd name="T11" fmla="*/ 2147483647 h 1208"/>
                  <a:gd name="T12" fmla="*/ 2147483647 w 208"/>
                  <a:gd name="T13" fmla="*/ 2147483647 h 1208"/>
                  <a:gd name="T14" fmla="*/ 2147483647 w 208"/>
                  <a:gd name="T15" fmla="*/ 2147483647 h 1208"/>
                  <a:gd name="T16" fmla="*/ 2147483647 w 208"/>
                  <a:gd name="T17" fmla="*/ 2147483647 h 1208"/>
                  <a:gd name="T18" fmla="*/ 2147483647 w 208"/>
                  <a:gd name="T19" fmla="*/ 2147483647 h 1208"/>
                  <a:gd name="T20" fmla="*/ 2147483647 w 208"/>
                  <a:gd name="T21" fmla="*/ 2147483647 h 1208"/>
                  <a:gd name="T22" fmla="*/ 2147483647 w 208"/>
                  <a:gd name="T23" fmla="*/ 2147483647 h 1208"/>
                  <a:gd name="T24" fmla="*/ 2147483647 w 208"/>
                  <a:gd name="T25" fmla="*/ 2147483647 h 1208"/>
                  <a:gd name="T26" fmla="*/ 2147483647 w 208"/>
                  <a:gd name="T27" fmla="*/ 2147483647 h 1208"/>
                  <a:gd name="T28" fmla="*/ 2147483647 w 208"/>
                  <a:gd name="T29" fmla="*/ 2147483647 h 1208"/>
                  <a:gd name="T30" fmla="*/ 2147483647 w 208"/>
                  <a:gd name="T31" fmla="*/ 2147483647 h 1208"/>
                  <a:gd name="T32" fmla="*/ 2147483647 w 208"/>
                  <a:gd name="T33" fmla="*/ 0 h 1208"/>
                  <a:gd name="T34" fmla="*/ 2147483647 w 208"/>
                  <a:gd name="T35" fmla="*/ 2147483647 h 1208"/>
                  <a:gd name="T36" fmla="*/ 2147483647 w 208"/>
                  <a:gd name="T37" fmla="*/ 2147483647 h 1208"/>
                  <a:gd name="T38" fmla="*/ 2147483647 w 208"/>
                  <a:gd name="T39" fmla="*/ 2147483647 h 1208"/>
                  <a:gd name="T40" fmla="*/ 2147483647 w 208"/>
                  <a:gd name="T41" fmla="*/ 2147483647 h 1208"/>
                  <a:gd name="T42" fmla="*/ 2147483647 w 208"/>
                  <a:gd name="T43" fmla="*/ 2147483647 h 1208"/>
                  <a:gd name="T44" fmla="*/ 2147483647 w 208"/>
                  <a:gd name="T45" fmla="*/ 2147483647 h 1208"/>
                  <a:gd name="T46" fmla="*/ 2147483647 w 208"/>
                  <a:gd name="T47" fmla="*/ 2147483647 h 1208"/>
                  <a:gd name="T48" fmla="*/ 0 w 208"/>
                  <a:gd name="T49" fmla="*/ 2147483647 h 120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08"/>
                  <a:gd name="T76" fmla="*/ 0 h 1208"/>
                  <a:gd name="T77" fmla="*/ 208 w 208"/>
                  <a:gd name="T78" fmla="*/ 1208 h 120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08" h="1208">
                    <a:moveTo>
                      <a:pt x="0" y="63"/>
                    </a:moveTo>
                    <a:lnTo>
                      <a:pt x="3" y="347"/>
                    </a:lnTo>
                    <a:lnTo>
                      <a:pt x="6" y="633"/>
                    </a:lnTo>
                    <a:lnTo>
                      <a:pt x="9" y="917"/>
                    </a:lnTo>
                    <a:lnTo>
                      <a:pt x="12" y="1202"/>
                    </a:lnTo>
                    <a:lnTo>
                      <a:pt x="35" y="1204"/>
                    </a:lnTo>
                    <a:lnTo>
                      <a:pt x="61" y="1204"/>
                    </a:lnTo>
                    <a:lnTo>
                      <a:pt x="85" y="1205"/>
                    </a:lnTo>
                    <a:lnTo>
                      <a:pt x="109" y="1205"/>
                    </a:lnTo>
                    <a:lnTo>
                      <a:pt x="134" y="1206"/>
                    </a:lnTo>
                    <a:lnTo>
                      <a:pt x="158" y="1206"/>
                    </a:lnTo>
                    <a:lnTo>
                      <a:pt x="183" y="1208"/>
                    </a:lnTo>
                    <a:lnTo>
                      <a:pt x="208" y="1208"/>
                    </a:lnTo>
                    <a:lnTo>
                      <a:pt x="208" y="905"/>
                    </a:lnTo>
                    <a:lnTo>
                      <a:pt x="208" y="603"/>
                    </a:lnTo>
                    <a:lnTo>
                      <a:pt x="208" y="302"/>
                    </a:lnTo>
                    <a:lnTo>
                      <a:pt x="208" y="0"/>
                    </a:lnTo>
                    <a:lnTo>
                      <a:pt x="183" y="8"/>
                    </a:lnTo>
                    <a:lnTo>
                      <a:pt x="156" y="15"/>
                    </a:lnTo>
                    <a:lnTo>
                      <a:pt x="131" y="24"/>
                    </a:lnTo>
                    <a:lnTo>
                      <a:pt x="104" y="31"/>
                    </a:lnTo>
                    <a:lnTo>
                      <a:pt x="79" y="39"/>
                    </a:lnTo>
                    <a:lnTo>
                      <a:pt x="52" y="48"/>
                    </a:lnTo>
                    <a:lnTo>
                      <a:pt x="27" y="55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rgbClr val="6870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59" name="Freeform 32"/>
              <p:cNvSpPr>
                <a:spLocks/>
              </p:cNvSpPr>
              <p:nvPr/>
            </p:nvSpPr>
            <p:spPr bwMode="auto">
              <a:xfrm>
                <a:off x="6323013" y="1449388"/>
                <a:ext cx="107950" cy="566738"/>
              </a:xfrm>
              <a:custGeom>
                <a:avLst/>
                <a:gdLst>
                  <a:gd name="T0" fmla="*/ 0 w 205"/>
                  <a:gd name="T1" fmla="*/ 2147483647 h 1073"/>
                  <a:gd name="T2" fmla="*/ 2147483647 w 205"/>
                  <a:gd name="T3" fmla="*/ 2147483647 h 1073"/>
                  <a:gd name="T4" fmla="*/ 2147483647 w 205"/>
                  <a:gd name="T5" fmla="*/ 2147483647 h 1073"/>
                  <a:gd name="T6" fmla="*/ 2147483647 w 205"/>
                  <a:gd name="T7" fmla="*/ 2147483647 h 1073"/>
                  <a:gd name="T8" fmla="*/ 2147483647 w 205"/>
                  <a:gd name="T9" fmla="*/ 2147483647 h 1073"/>
                  <a:gd name="T10" fmla="*/ 2147483647 w 205"/>
                  <a:gd name="T11" fmla="*/ 2147483647 h 1073"/>
                  <a:gd name="T12" fmla="*/ 2147483647 w 205"/>
                  <a:gd name="T13" fmla="*/ 2147483647 h 1073"/>
                  <a:gd name="T14" fmla="*/ 2147483647 w 205"/>
                  <a:gd name="T15" fmla="*/ 2147483647 h 1073"/>
                  <a:gd name="T16" fmla="*/ 2147483647 w 205"/>
                  <a:gd name="T17" fmla="*/ 2147483647 h 1073"/>
                  <a:gd name="T18" fmla="*/ 2147483647 w 205"/>
                  <a:gd name="T19" fmla="*/ 2147483647 h 1073"/>
                  <a:gd name="T20" fmla="*/ 2147483647 w 205"/>
                  <a:gd name="T21" fmla="*/ 2147483647 h 1073"/>
                  <a:gd name="T22" fmla="*/ 2147483647 w 205"/>
                  <a:gd name="T23" fmla="*/ 2147483647 h 1073"/>
                  <a:gd name="T24" fmla="*/ 2147483647 w 205"/>
                  <a:gd name="T25" fmla="*/ 2147483647 h 1073"/>
                  <a:gd name="T26" fmla="*/ 2147483647 w 205"/>
                  <a:gd name="T27" fmla="*/ 2147483647 h 1073"/>
                  <a:gd name="T28" fmla="*/ 2147483647 w 205"/>
                  <a:gd name="T29" fmla="*/ 2147483647 h 1073"/>
                  <a:gd name="T30" fmla="*/ 2147483647 w 205"/>
                  <a:gd name="T31" fmla="*/ 2147483647 h 1073"/>
                  <a:gd name="T32" fmla="*/ 2147483647 w 205"/>
                  <a:gd name="T33" fmla="*/ 0 h 1073"/>
                  <a:gd name="T34" fmla="*/ 2147483647 w 205"/>
                  <a:gd name="T35" fmla="*/ 2147483647 h 1073"/>
                  <a:gd name="T36" fmla="*/ 2147483647 w 205"/>
                  <a:gd name="T37" fmla="*/ 2147483647 h 1073"/>
                  <a:gd name="T38" fmla="*/ 2147483647 w 205"/>
                  <a:gd name="T39" fmla="*/ 2147483647 h 1073"/>
                  <a:gd name="T40" fmla="*/ 2147483647 w 205"/>
                  <a:gd name="T41" fmla="*/ 2147483647 h 1073"/>
                  <a:gd name="T42" fmla="*/ 2147483647 w 205"/>
                  <a:gd name="T43" fmla="*/ 2147483647 h 1073"/>
                  <a:gd name="T44" fmla="*/ 2147483647 w 205"/>
                  <a:gd name="T45" fmla="*/ 2147483647 h 1073"/>
                  <a:gd name="T46" fmla="*/ 2147483647 w 205"/>
                  <a:gd name="T47" fmla="*/ 2147483647 h 1073"/>
                  <a:gd name="T48" fmla="*/ 0 w 205"/>
                  <a:gd name="T49" fmla="*/ 2147483647 h 107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05"/>
                  <a:gd name="T76" fmla="*/ 0 h 1073"/>
                  <a:gd name="T77" fmla="*/ 205 w 205"/>
                  <a:gd name="T78" fmla="*/ 1073 h 107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05" h="1073">
                    <a:moveTo>
                      <a:pt x="0" y="56"/>
                    </a:moveTo>
                    <a:lnTo>
                      <a:pt x="3" y="310"/>
                    </a:lnTo>
                    <a:lnTo>
                      <a:pt x="4" y="561"/>
                    </a:lnTo>
                    <a:lnTo>
                      <a:pt x="7" y="814"/>
                    </a:lnTo>
                    <a:lnTo>
                      <a:pt x="9" y="1066"/>
                    </a:lnTo>
                    <a:lnTo>
                      <a:pt x="32" y="1068"/>
                    </a:lnTo>
                    <a:lnTo>
                      <a:pt x="58" y="1068"/>
                    </a:lnTo>
                    <a:lnTo>
                      <a:pt x="82" y="1069"/>
                    </a:lnTo>
                    <a:lnTo>
                      <a:pt x="106" y="1069"/>
                    </a:lnTo>
                    <a:lnTo>
                      <a:pt x="129" y="1070"/>
                    </a:lnTo>
                    <a:lnTo>
                      <a:pt x="155" y="1072"/>
                    </a:lnTo>
                    <a:lnTo>
                      <a:pt x="179" y="1072"/>
                    </a:lnTo>
                    <a:lnTo>
                      <a:pt x="204" y="1073"/>
                    </a:lnTo>
                    <a:lnTo>
                      <a:pt x="205" y="805"/>
                    </a:lnTo>
                    <a:lnTo>
                      <a:pt x="205" y="537"/>
                    </a:lnTo>
                    <a:lnTo>
                      <a:pt x="205" y="269"/>
                    </a:lnTo>
                    <a:lnTo>
                      <a:pt x="205" y="0"/>
                    </a:lnTo>
                    <a:lnTo>
                      <a:pt x="180" y="7"/>
                    </a:lnTo>
                    <a:lnTo>
                      <a:pt x="153" y="14"/>
                    </a:lnTo>
                    <a:lnTo>
                      <a:pt x="128" y="21"/>
                    </a:lnTo>
                    <a:lnTo>
                      <a:pt x="103" y="28"/>
                    </a:lnTo>
                    <a:lnTo>
                      <a:pt x="76" y="35"/>
                    </a:lnTo>
                    <a:lnTo>
                      <a:pt x="51" y="42"/>
                    </a:lnTo>
                    <a:lnTo>
                      <a:pt x="25" y="49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6B72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60" name="Freeform 33"/>
              <p:cNvSpPr>
                <a:spLocks/>
              </p:cNvSpPr>
              <p:nvPr/>
            </p:nvSpPr>
            <p:spPr bwMode="auto">
              <a:xfrm>
                <a:off x="6324601" y="1522413"/>
                <a:ext cx="106363" cy="493713"/>
              </a:xfrm>
              <a:custGeom>
                <a:avLst/>
                <a:gdLst>
                  <a:gd name="T0" fmla="*/ 0 w 203"/>
                  <a:gd name="T1" fmla="*/ 2147483647 h 935"/>
                  <a:gd name="T2" fmla="*/ 2147483647 w 203"/>
                  <a:gd name="T3" fmla="*/ 2147483647 h 935"/>
                  <a:gd name="T4" fmla="*/ 2147483647 w 203"/>
                  <a:gd name="T5" fmla="*/ 2147483647 h 935"/>
                  <a:gd name="T6" fmla="*/ 2147483647 w 203"/>
                  <a:gd name="T7" fmla="*/ 2147483647 h 935"/>
                  <a:gd name="T8" fmla="*/ 2147483647 w 203"/>
                  <a:gd name="T9" fmla="*/ 2147483647 h 935"/>
                  <a:gd name="T10" fmla="*/ 2147483647 w 203"/>
                  <a:gd name="T11" fmla="*/ 2147483647 h 935"/>
                  <a:gd name="T12" fmla="*/ 2147483647 w 203"/>
                  <a:gd name="T13" fmla="*/ 2147483647 h 935"/>
                  <a:gd name="T14" fmla="*/ 2147483647 w 203"/>
                  <a:gd name="T15" fmla="*/ 2147483647 h 935"/>
                  <a:gd name="T16" fmla="*/ 2147483647 w 203"/>
                  <a:gd name="T17" fmla="*/ 2147483647 h 935"/>
                  <a:gd name="T18" fmla="*/ 2147483647 w 203"/>
                  <a:gd name="T19" fmla="*/ 2147483647 h 935"/>
                  <a:gd name="T20" fmla="*/ 2147483647 w 203"/>
                  <a:gd name="T21" fmla="*/ 2147483647 h 935"/>
                  <a:gd name="T22" fmla="*/ 2147483647 w 203"/>
                  <a:gd name="T23" fmla="*/ 2147483647 h 935"/>
                  <a:gd name="T24" fmla="*/ 2147483647 w 203"/>
                  <a:gd name="T25" fmla="*/ 2147483647 h 935"/>
                  <a:gd name="T26" fmla="*/ 2147483647 w 203"/>
                  <a:gd name="T27" fmla="*/ 2147483647 h 935"/>
                  <a:gd name="T28" fmla="*/ 2147483647 w 203"/>
                  <a:gd name="T29" fmla="*/ 2147483647 h 935"/>
                  <a:gd name="T30" fmla="*/ 2147483647 w 203"/>
                  <a:gd name="T31" fmla="*/ 2147483647 h 935"/>
                  <a:gd name="T32" fmla="*/ 2147483647 w 203"/>
                  <a:gd name="T33" fmla="*/ 0 h 935"/>
                  <a:gd name="T34" fmla="*/ 2147483647 w 203"/>
                  <a:gd name="T35" fmla="*/ 2147483647 h 935"/>
                  <a:gd name="T36" fmla="*/ 2147483647 w 203"/>
                  <a:gd name="T37" fmla="*/ 2147483647 h 935"/>
                  <a:gd name="T38" fmla="*/ 2147483647 w 203"/>
                  <a:gd name="T39" fmla="*/ 2147483647 h 935"/>
                  <a:gd name="T40" fmla="*/ 2147483647 w 203"/>
                  <a:gd name="T41" fmla="*/ 2147483647 h 935"/>
                  <a:gd name="T42" fmla="*/ 2147483647 w 203"/>
                  <a:gd name="T43" fmla="*/ 2147483647 h 935"/>
                  <a:gd name="T44" fmla="*/ 2147483647 w 203"/>
                  <a:gd name="T45" fmla="*/ 2147483647 h 935"/>
                  <a:gd name="T46" fmla="*/ 2147483647 w 203"/>
                  <a:gd name="T47" fmla="*/ 2147483647 h 935"/>
                  <a:gd name="T48" fmla="*/ 0 w 203"/>
                  <a:gd name="T49" fmla="*/ 2147483647 h 93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03"/>
                  <a:gd name="T76" fmla="*/ 0 h 935"/>
                  <a:gd name="T77" fmla="*/ 203 w 203"/>
                  <a:gd name="T78" fmla="*/ 935 h 93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03" h="935">
                    <a:moveTo>
                      <a:pt x="0" y="49"/>
                    </a:moveTo>
                    <a:lnTo>
                      <a:pt x="1" y="269"/>
                    </a:lnTo>
                    <a:lnTo>
                      <a:pt x="2" y="488"/>
                    </a:lnTo>
                    <a:lnTo>
                      <a:pt x="5" y="709"/>
                    </a:lnTo>
                    <a:lnTo>
                      <a:pt x="7" y="928"/>
                    </a:lnTo>
                    <a:lnTo>
                      <a:pt x="30" y="930"/>
                    </a:lnTo>
                    <a:lnTo>
                      <a:pt x="56" y="930"/>
                    </a:lnTo>
                    <a:lnTo>
                      <a:pt x="80" y="931"/>
                    </a:lnTo>
                    <a:lnTo>
                      <a:pt x="104" y="932"/>
                    </a:lnTo>
                    <a:lnTo>
                      <a:pt x="127" y="934"/>
                    </a:lnTo>
                    <a:lnTo>
                      <a:pt x="153" y="934"/>
                    </a:lnTo>
                    <a:lnTo>
                      <a:pt x="177" y="935"/>
                    </a:lnTo>
                    <a:lnTo>
                      <a:pt x="202" y="935"/>
                    </a:lnTo>
                    <a:lnTo>
                      <a:pt x="202" y="702"/>
                    </a:lnTo>
                    <a:lnTo>
                      <a:pt x="202" y="467"/>
                    </a:lnTo>
                    <a:lnTo>
                      <a:pt x="202" y="233"/>
                    </a:lnTo>
                    <a:lnTo>
                      <a:pt x="203" y="0"/>
                    </a:lnTo>
                    <a:lnTo>
                      <a:pt x="178" y="6"/>
                    </a:lnTo>
                    <a:lnTo>
                      <a:pt x="151" y="11"/>
                    </a:lnTo>
                    <a:lnTo>
                      <a:pt x="126" y="18"/>
                    </a:lnTo>
                    <a:lnTo>
                      <a:pt x="101" y="24"/>
                    </a:lnTo>
                    <a:lnTo>
                      <a:pt x="75" y="31"/>
                    </a:lnTo>
                    <a:lnTo>
                      <a:pt x="50" y="37"/>
                    </a:lnTo>
                    <a:lnTo>
                      <a:pt x="25" y="44"/>
                    </a:lnTo>
                    <a:lnTo>
                      <a:pt x="0" y="49"/>
                    </a:lnTo>
                    <a:close/>
                  </a:path>
                </a:pathLst>
              </a:custGeom>
              <a:solidFill>
                <a:srgbClr val="7075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61" name="Freeform 34"/>
              <p:cNvSpPr>
                <a:spLocks/>
              </p:cNvSpPr>
              <p:nvPr/>
            </p:nvSpPr>
            <p:spPr bwMode="auto">
              <a:xfrm>
                <a:off x="6324601" y="1595438"/>
                <a:ext cx="106363" cy="422275"/>
              </a:xfrm>
              <a:custGeom>
                <a:avLst/>
                <a:gdLst>
                  <a:gd name="T0" fmla="*/ 0 w 201"/>
                  <a:gd name="T1" fmla="*/ 2147483647 h 799"/>
                  <a:gd name="T2" fmla="*/ 2147483647 w 201"/>
                  <a:gd name="T3" fmla="*/ 2147483647 h 799"/>
                  <a:gd name="T4" fmla="*/ 2147483647 w 201"/>
                  <a:gd name="T5" fmla="*/ 2147483647 h 799"/>
                  <a:gd name="T6" fmla="*/ 2147483647 w 201"/>
                  <a:gd name="T7" fmla="*/ 2147483647 h 799"/>
                  <a:gd name="T8" fmla="*/ 2147483647 w 201"/>
                  <a:gd name="T9" fmla="*/ 2147483647 h 799"/>
                  <a:gd name="T10" fmla="*/ 2147483647 w 201"/>
                  <a:gd name="T11" fmla="*/ 2147483647 h 799"/>
                  <a:gd name="T12" fmla="*/ 2147483647 w 201"/>
                  <a:gd name="T13" fmla="*/ 2147483647 h 799"/>
                  <a:gd name="T14" fmla="*/ 2147483647 w 201"/>
                  <a:gd name="T15" fmla="*/ 2147483647 h 799"/>
                  <a:gd name="T16" fmla="*/ 2147483647 w 201"/>
                  <a:gd name="T17" fmla="*/ 2147483647 h 799"/>
                  <a:gd name="T18" fmla="*/ 2147483647 w 201"/>
                  <a:gd name="T19" fmla="*/ 2147483647 h 799"/>
                  <a:gd name="T20" fmla="*/ 2147483647 w 201"/>
                  <a:gd name="T21" fmla="*/ 2147483647 h 799"/>
                  <a:gd name="T22" fmla="*/ 2147483647 w 201"/>
                  <a:gd name="T23" fmla="*/ 2147483647 h 799"/>
                  <a:gd name="T24" fmla="*/ 2147483647 w 201"/>
                  <a:gd name="T25" fmla="*/ 2147483647 h 799"/>
                  <a:gd name="T26" fmla="*/ 2147483647 w 201"/>
                  <a:gd name="T27" fmla="*/ 2147483647 h 799"/>
                  <a:gd name="T28" fmla="*/ 2147483647 w 201"/>
                  <a:gd name="T29" fmla="*/ 2147483647 h 799"/>
                  <a:gd name="T30" fmla="*/ 2147483647 w 201"/>
                  <a:gd name="T31" fmla="*/ 2147483647 h 799"/>
                  <a:gd name="T32" fmla="*/ 2147483647 w 201"/>
                  <a:gd name="T33" fmla="*/ 0 h 799"/>
                  <a:gd name="T34" fmla="*/ 2147483647 w 201"/>
                  <a:gd name="T35" fmla="*/ 2147483647 h 799"/>
                  <a:gd name="T36" fmla="*/ 2147483647 w 201"/>
                  <a:gd name="T37" fmla="*/ 2147483647 h 799"/>
                  <a:gd name="T38" fmla="*/ 2147483647 w 201"/>
                  <a:gd name="T39" fmla="*/ 2147483647 h 799"/>
                  <a:gd name="T40" fmla="*/ 2147483647 w 201"/>
                  <a:gd name="T41" fmla="*/ 2147483647 h 799"/>
                  <a:gd name="T42" fmla="*/ 2147483647 w 201"/>
                  <a:gd name="T43" fmla="*/ 2147483647 h 799"/>
                  <a:gd name="T44" fmla="*/ 2147483647 w 201"/>
                  <a:gd name="T45" fmla="*/ 2147483647 h 799"/>
                  <a:gd name="T46" fmla="*/ 2147483647 w 201"/>
                  <a:gd name="T47" fmla="*/ 2147483647 h 799"/>
                  <a:gd name="T48" fmla="*/ 0 w 201"/>
                  <a:gd name="T49" fmla="*/ 2147483647 h 79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01"/>
                  <a:gd name="T76" fmla="*/ 0 h 799"/>
                  <a:gd name="T77" fmla="*/ 201 w 201"/>
                  <a:gd name="T78" fmla="*/ 799 h 79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01" h="799">
                    <a:moveTo>
                      <a:pt x="0" y="41"/>
                    </a:moveTo>
                    <a:lnTo>
                      <a:pt x="1" y="228"/>
                    </a:lnTo>
                    <a:lnTo>
                      <a:pt x="3" y="416"/>
                    </a:lnTo>
                    <a:lnTo>
                      <a:pt x="4" y="603"/>
                    </a:lnTo>
                    <a:lnTo>
                      <a:pt x="6" y="790"/>
                    </a:lnTo>
                    <a:lnTo>
                      <a:pt x="29" y="792"/>
                    </a:lnTo>
                    <a:lnTo>
                      <a:pt x="53" y="792"/>
                    </a:lnTo>
                    <a:lnTo>
                      <a:pt x="77" y="793"/>
                    </a:lnTo>
                    <a:lnTo>
                      <a:pt x="103" y="794"/>
                    </a:lnTo>
                    <a:lnTo>
                      <a:pt x="126" y="796"/>
                    </a:lnTo>
                    <a:lnTo>
                      <a:pt x="150" y="796"/>
                    </a:lnTo>
                    <a:lnTo>
                      <a:pt x="174" y="797"/>
                    </a:lnTo>
                    <a:lnTo>
                      <a:pt x="198" y="799"/>
                    </a:lnTo>
                    <a:lnTo>
                      <a:pt x="199" y="599"/>
                    </a:lnTo>
                    <a:lnTo>
                      <a:pt x="201" y="399"/>
                    </a:lnTo>
                    <a:lnTo>
                      <a:pt x="201" y="199"/>
                    </a:lnTo>
                    <a:lnTo>
                      <a:pt x="201" y="0"/>
                    </a:lnTo>
                    <a:lnTo>
                      <a:pt x="176" y="5"/>
                    </a:lnTo>
                    <a:lnTo>
                      <a:pt x="150" y="10"/>
                    </a:lnTo>
                    <a:lnTo>
                      <a:pt x="125" y="15"/>
                    </a:lnTo>
                    <a:lnTo>
                      <a:pt x="100" y="19"/>
                    </a:lnTo>
                    <a:lnTo>
                      <a:pt x="74" y="25"/>
                    </a:lnTo>
                    <a:lnTo>
                      <a:pt x="49" y="31"/>
                    </a:lnTo>
                    <a:lnTo>
                      <a:pt x="25" y="35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777A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62" name="Freeform 35"/>
              <p:cNvSpPr>
                <a:spLocks/>
              </p:cNvSpPr>
              <p:nvPr/>
            </p:nvSpPr>
            <p:spPr bwMode="auto">
              <a:xfrm>
                <a:off x="6324601" y="1668463"/>
                <a:ext cx="104775" cy="349250"/>
              </a:xfrm>
              <a:custGeom>
                <a:avLst/>
                <a:gdLst>
                  <a:gd name="T0" fmla="*/ 0 w 197"/>
                  <a:gd name="T1" fmla="*/ 2147483647 h 661"/>
                  <a:gd name="T2" fmla="*/ 2147483647 w 197"/>
                  <a:gd name="T3" fmla="*/ 2147483647 h 661"/>
                  <a:gd name="T4" fmla="*/ 2147483647 w 197"/>
                  <a:gd name="T5" fmla="*/ 2147483647 h 661"/>
                  <a:gd name="T6" fmla="*/ 2147483647 w 197"/>
                  <a:gd name="T7" fmla="*/ 2147483647 h 661"/>
                  <a:gd name="T8" fmla="*/ 2147483647 w 197"/>
                  <a:gd name="T9" fmla="*/ 2147483647 h 661"/>
                  <a:gd name="T10" fmla="*/ 2147483647 w 197"/>
                  <a:gd name="T11" fmla="*/ 2147483647 h 661"/>
                  <a:gd name="T12" fmla="*/ 2147483647 w 197"/>
                  <a:gd name="T13" fmla="*/ 2147483647 h 661"/>
                  <a:gd name="T14" fmla="*/ 2147483647 w 197"/>
                  <a:gd name="T15" fmla="*/ 2147483647 h 661"/>
                  <a:gd name="T16" fmla="*/ 2147483647 w 197"/>
                  <a:gd name="T17" fmla="*/ 2147483647 h 661"/>
                  <a:gd name="T18" fmla="*/ 2147483647 w 197"/>
                  <a:gd name="T19" fmla="*/ 2147483647 h 661"/>
                  <a:gd name="T20" fmla="*/ 2147483647 w 197"/>
                  <a:gd name="T21" fmla="*/ 2147483647 h 661"/>
                  <a:gd name="T22" fmla="*/ 2147483647 w 197"/>
                  <a:gd name="T23" fmla="*/ 2147483647 h 661"/>
                  <a:gd name="T24" fmla="*/ 2147483647 w 197"/>
                  <a:gd name="T25" fmla="*/ 2147483647 h 661"/>
                  <a:gd name="T26" fmla="*/ 2147483647 w 197"/>
                  <a:gd name="T27" fmla="*/ 2147483647 h 661"/>
                  <a:gd name="T28" fmla="*/ 2147483647 w 197"/>
                  <a:gd name="T29" fmla="*/ 2147483647 h 661"/>
                  <a:gd name="T30" fmla="*/ 2147483647 w 197"/>
                  <a:gd name="T31" fmla="*/ 2147483647 h 661"/>
                  <a:gd name="T32" fmla="*/ 2147483647 w 197"/>
                  <a:gd name="T33" fmla="*/ 0 h 661"/>
                  <a:gd name="T34" fmla="*/ 2147483647 w 197"/>
                  <a:gd name="T35" fmla="*/ 2147483647 h 661"/>
                  <a:gd name="T36" fmla="*/ 2147483647 w 197"/>
                  <a:gd name="T37" fmla="*/ 2147483647 h 661"/>
                  <a:gd name="T38" fmla="*/ 2147483647 w 197"/>
                  <a:gd name="T39" fmla="*/ 2147483647 h 661"/>
                  <a:gd name="T40" fmla="*/ 2147483647 w 197"/>
                  <a:gd name="T41" fmla="*/ 2147483647 h 661"/>
                  <a:gd name="T42" fmla="*/ 2147483647 w 197"/>
                  <a:gd name="T43" fmla="*/ 2147483647 h 661"/>
                  <a:gd name="T44" fmla="*/ 2147483647 w 197"/>
                  <a:gd name="T45" fmla="*/ 2147483647 h 661"/>
                  <a:gd name="T46" fmla="*/ 2147483647 w 197"/>
                  <a:gd name="T47" fmla="*/ 2147483647 h 661"/>
                  <a:gd name="T48" fmla="*/ 0 w 197"/>
                  <a:gd name="T49" fmla="*/ 2147483647 h 66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97"/>
                  <a:gd name="T76" fmla="*/ 0 h 661"/>
                  <a:gd name="T77" fmla="*/ 197 w 197"/>
                  <a:gd name="T78" fmla="*/ 661 h 66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97" h="661">
                    <a:moveTo>
                      <a:pt x="0" y="31"/>
                    </a:moveTo>
                    <a:lnTo>
                      <a:pt x="2" y="187"/>
                    </a:lnTo>
                    <a:lnTo>
                      <a:pt x="3" y="341"/>
                    </a:lnTo>
                    <a:lnTo>
                      <a:pt x="3" y="497"/>
                    </a:lnTo>
                    <a:lnTo>
                      <a:pt x="5" y="652"/>
                    </a:lnTo>
                    <a:lnTo>
                      <a:pt x="28" y="654"/>
                    </a:lnTo>
                    <a:lnTo>
                      <a:pt x="52" y="654"/>
                    </a:lnTo>
                    <a:lnTo>
                      <a:pt x="76" y="655"/>
                    </a:lnTo>
                    <a:lnTo>
                      <a:pt x="100" y="656"/>
                    </a:lnTo>
                    <a:lnTo>
                      <a:pt x="124" y="658"/>
                    </a:lnTo>
                    <a:lnTo>
                      <a:pt x="149" y="658"/>
                    </a:lnTo>
                    <a:lnTo>
                      <a:pt x="173" y="659"/>
                    </a:lnTo>
                    <a:lnTo>
                      <a:pt x="197" y="661"/>
                    </a:lnTo>
                    <a:lnTo>
                      <a:pt x="197" y="496"/>
                    </a:lnTo>
                    <a:lnTo>
                      <a:pt x="197" y="330"/>
                    </a:lnTo>
                    <a:lnTo>
                      <a:pt x="197" y="166"/>
                    </a:lnTo>
                    <a:lnTo>
                      <a:pt x="197" y="0"/>
                    </a:lnTo>
                    <a:lnTo>
                      <a:pt x="173" y="4"/>
                    </a:lnTo>
                    <a:lnTo>
                      <a:pt x="148" y="8"/>
                    </a:lnTo>
                    <a:lnTo>
                      <a:pt x="124" y="12"/>
                    </a:lnTo>
                    <a:lnTo>
                      <a:pt x="99" y="16"/>
                    </a:lnTo>
                    <a:lnTo>
                      <a:pt x="75" y="21"/>
                    </a:lnTo>
                    <a:lnTo>
                      <a:pt x="50" y="24"/>
                    </a:lnTo>
                    <a:lnTo>
                      <a:pt x="26" y="28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7A7C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63" name="Freeform 36"/>
              <p:cNvSpPr>
                <a:spLocks/>
              </p:cNvSpPr>
              <p:nvPr/>
            </p:nvSpPr>
            <p:spPr bwMode="auto">
              <a:xfrm>
                <a:off x="6326188" y="1739900"/>
                <a:ext cx="103188" cy="277813"/>
              </a:xfrm>
              <a:custGeom>
                <a:avLst/>
                <a:gdLst>
                  <a:gd name="T0" fmla="*/ 0 w 195"/>
                  <a:gd name="T1" fmla="*/ 2147483647 h 525"/>
                  <a:gd name="T2" fmla="*/ 2147483647 w 195"/>
                  <a:gd name="T3" fmla="*/ 2147483647 h 525"/>
                  <a:gd name="T4" fmla="*/ 2147483647 w 195"/>
                  <a:gd name="T5" fmla="*/ 2147483647 h 525"/>
                  <a:gd name="T6" fmla="*/ 2147483647 w 195"/>
                  <a:gd name="T7" fmla="*/ 2147483647 h 525"/>
                  <a:gd name="T8" fmla="*/ 2147483647 w 195"/>
                  <a:gd name="T9" fmla="*/ 2147483647 h 525"/>
                  <a:gd name="T10" fmla="*/ 2147483647 w 195"/>
                  <a:gd name="T11" fmla="*/ 2147483647 h 525"/>
                  <a:gd name="T12" fmla="*/ 2147483647 w 195"/>
                  <a:gd name="T13" fmla="*/ 2147483647 h 525"/>
                  <a:gd name="T14" fmla="*/ 2147483647 w 195"/>
                  <a:gd name="T15" fmla="*/ 2147483647 h 525"/>
                  <a:gd name="T16" fmla="*/ 2147483647 w 195"/>
                  <a:gd name="T17" fmla="*/ 2147483647 h 525"/>
                  <a:gd name="T18" fmla="*/ 2147483647 w 195"/>
                  <a:gd name="T19" fmla="*/ 2147483647 h 525"/>
                  <a:gd name="T20" fmla="*/ 2147483647 w 195"/>
                  <a:gd name="T21" fmla="*/ 2147483647 h 525"/>
                  <a:gd name="T22" fmla="*/ 2147483647 w 195"/>
                  <a:gd name="T23" fmla="*/ 2147483647 h 525"/>
                  <a:gd name="T24" fmla="*/ 2147483647 w 195"/>
                  <a:gd name="T25" fmla="*/ 2147483647 h 525"/>
                  <a:gd name="T26" fmla="*/ 2147483647 w 195"/>
                  <a:gd name="T27" fmla="*/ 2147483647 h 525"/>
                  <a:gd name="T28" fmla="*/ 2147483647 w 195"/>
                  <a:gd name="T29" fmla="*/ 2147483647 h 525"/>
                  <a:gd name="T30" fmla="*/ 2147483647 w 195"/>
                  <a:gd name="T31" fmla="*/ 2147483647 h 525"/>
                  <a:gd name="T32" fmla="*/ 2147483647 w 195"/>
                  <a:gd name="T33" fmla="*/ 0 h 525"/>
                  <a:gd name="T34" fmla="*/ 2147483647 w 195"/>
                  <a:gd name="T35" fmla="*/ 2147483647 h 525"/>
                  <a:gd name="T36" fmla="*/ 2147483647 w 195"/>
                  <a:gd name="T37" fmla="*/ 2147483647 h 525"/>
                  <a:gd name="T38" fmla="*/ 2147483647 w 195"/>
                  <a:gd name="T39" fmla="*/ 2147483647 h 525"/>
                  <a:gd name="T40" fmla="*/ 2147483647 w 195"/>
                  <a:gd name="T41" fmla="*/ 2147483647 h 525"/>
                  <a:gd name="T42" fmla="*/ 2147483647 w 195"/>
                  <a:gd name="T43" fmla="*/ 2147483647 h 525"/>
                  <a:gd name="T44" fmla="*/ 2147483647 w 195"/>
                  <a:gd name="T45" fmla="*/ 2147483647 h 525"/>
                  <a:gd name="T46" fmla="*/ 2147483647 w 195"/>
                  <a:gd name="T47" fmla="*/ 2147483647 h 525"/>
                  <a:gd name="T48" fmla="*/ 0 w 195"/>
                  <a:gd name="T49" fmla="*/ 2147483647 h 52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95"/>
                  <a:gd name="T76" fmla="*/ 0 h 525"/>
                  <a:gd name="T77" fmla="*/ 195 w 195"/>
                  <a:gd name="T78" fmla="*/ 525 h 52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95" h="525">
                    <a:moveTo>
                      <a:pt x="0" y="26"/>
                    </a:moveTo>
                    <a:lnTo>
                      <a:pt x="1" y="148"/>
                    </a:lnTo>
                    <a:lnTo>
                      <a:pt x="1" y="270"/>
                    </a:lnTo>
                    <a:lnTo>
                      <a:pt x="1" y="393"/>
                    </a:lnTo>
                    <a:lnTo>
                      <a:pt x="3" y="515"/>
                    </a:lnTo>
                    <a:lnTo>
                      <a:pt x="26" y="517"/>
                    </a:lnTo>
                    <a:lnTo>
                      <a:pt x="50" y="518"/>
                    </a:lnTo>
                    <a:lnTo>
                      <a:pt x="74" y="519"/>
                    </a:lnTo>
                    <a:lnTo>
                      <a:pt x="98" y="521"/>
                    </a:lnTo>
                    <a:lnTo>
                      <a:pt x="122" y="522"/>
                    </a:lnTo>
                    <a:lnTo>
                      <a:pt x="146" y="522"/>
                    </a:lnTo>
                    <a:lnTo>
                      <a:pt x="170" y="524"/>
                    </a:lnTo>
                    <a:lnTo>
                      <a:pt x="194" y="525"/>
                    </a:lnTo>
                    <a:lnTo>
                      <a:pt x="195" y="394"/>
                    </a:lnTo>
                    <a:lnTo>
                      <a:pt x="195" y="262"/>
                    </a:lnTo>
                    <a:lnTo>
                      <a:pt x="195" y="131"/>
                    </a:lnTo>
                    <a:lnTo>
                      <a:pt x="195" y="0"/>
                    </a:lnTo>
                    <a:lnTo>
                      <a:pt x="171" y="3"/>
                    </a:lnTo>
                    <a:lnTo>
                      <a:pt x="146" y="6"/>
                    </a:lnTo>
                    <a:lnTo>
                      <a:pt x="122" y="10"/>
                    </a:lnTo>
                    <a:lnTo>
                      <a:pt x="98" y="13"/>
                    </a:lnTo>
                    <a:lnTo>
                      <a:pt x="73" y="16"/>
                    </a:lnTo>
                    <a:lnTo>
                      <a:pt x="49" y="19"/>
                    </a:lnTo>
                    <a:lnTo>
                      <a:pt x="24" y="23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7F82A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64" name="Freeform 37"/>
              <p:cNvSpPr>
                <a:spLocks/>
              </p:cNvSpPr>
              <p:nvPr/>
            </p:nvSpPr>
            <p:spPr bwMode="auto">
              <a:xfrm>
                <a:off x="6326188" y="1812925"/>
                <a:ext cx="103188" cy="204788"/>
              </a:xfrm>
              <a:custGeom>
                <a:avLst/>
                <a:gdLst>
                  <a:gd name="T0" fmla="*/ 0 w 193"/>
                  <a:gd name="T1" fmla="*/ 2147483647 h 387"/>
                  <a:gd name="T2" fmla="*/ 0 w 193"/>
                  <a:gd name="T3" fmla="*/ 2147483647 h 387"/>
                  <a:gd name="T4" fmla="*/ 0 w 193"/>
                  <a:gd name="T5" fmla="*/ 2147483647 h 387"/>
                  <a:gd name="T6" fmla="*/ 0 w 193"/>
                  <a:gd name="T7" fmla="*/ 2147483647 h 387"/>
                  <a:gd name="T8" fmla="*/ 2147483647 w 193"/>
                  <a:gd name="T9" fmla="*/ 2147483647 h 387"/>
                  <a:gd name="T10" fmla="*/ 2147483647 w 193"/>
                  <a:gd name="T11" fmla="*/ 2147483647 h 387"/>
                  <a:gd name="T12" fmla="*/ 2147483647 w 193"/>
                  <a:gd name="T13" fmla="*/ 2147483647 h 387"/>
                  <a:gd name="T14" fmla="*/ 2147483647 w 193"/>
                  <a:gd name="T15" fmla="*/ 2147483647 h 387"/>
                  <a:gd name="T16" fmla="*/ 2147483647 w 193"/>
                  <a:gd name="T17" fmla="*/ 2147483647 h 387"/>
                  <a:gd name="T18" fmla="*/ 2147483647 w 193"/>
                  <a:gd name="T19" fmla="*/ 2147483647 h 387"/>
                  <a:gd name="T20" fmla="*/ 2147483647 w 193"/>
                  <a:gd name="T21" fmla="*/ 2147483647 h 387"/>
                  <a:gd name="T22" fmla="*/ 2147483647 w 193"/>
                  <a:gd name="T23" fmla="*/ 2147483647 h 387"/>
                  <a:gd name="T24" fmla="*/ 2147483647 w 193"/>
                  <a:gd name="T25" fmla="*/ 2147483647 h 387"/>
                  <a:gd name="T26" fmla="*/ 2147483647 w 193"/>
                  <a:gd name="T27" fmla="*/ 2147483647 h 387"/>
                  <a:gd name="T28" fmla="*/ 2147483647 w 193"/>
                  <a:gd name="T29" fmla="*/ 2147483647 h 387"/>
                  <a:gd name="T30" fmla="*/ 2147483647 w 193"/>
                  <a:gd name="T31" fmla="*/ 2147483647 h 387"/>
                  <a:gd name="T32" fmla="*/ 2147483647 w 193"/>
                  <a:gd name="T33" fmla="*/ 0 h 387"/>
                  <a:gd name="T34" fmla="*/ 2147483647 w 193"/>
                  <a:gd name="T35" fmla="*/ 2147483647 h 387"/>
                  <a:gd name="T36" fmla="*/ 2147483647 w 193"/>
                  <a:gd name="T37" fmla="*/ 2147483647 h 387"/>
                  <a:gd name="T38" fmla="*/ 2147483647 w 193"/>
                  <a:gd name="T39" fmla="*/ 2147483647 h 387"/>
                  <a:gd name="T40" fmla="*/ 2147483647 w 193"/>
                  <a:gd name="T41" fmla="*/ 2147483647 h 387"/>
                  <a:gd name="T42" fmla="*/ 2147483647 w 193"/>
                  <a:gd name="T43" fmla="*/ 2147483647 h 387"/>
                  <a:gd name="T44" fmla="*/ 2147483647 w 193"/>
                  <a:gd name="T45" fmla="*/ 2147483647 h 387"/>
                  <a:gd name="T46" fmla="*/ 2147483647 w 193"/>
                  <a:gd name="T47" fmla="*/ 2147483647 h 387"/>
                  <a:gd name="T48" fmla="*/ 0 w 193"/>
                  <a:gd name="T49" fmla="*/ 2147483647 h 3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93"/>
                  <a:gd name="T76" fmla="*/ 0 h 387"/>
                  <a:gd name="T77" fmla="*/ 193 w 193"/>
                  <a:gd name="T78" fmla="*/ 387 h 38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93" h="387">
                    <a:moveTo>
                      <a:pt x="0" y="17"/>
                    </a:moveTo>
                    <a:lnTo>
                      <a:pt x="0" y="107"/>
                    </a:lnTo>
                    <a:lnTo>
                      <a:pt x="0" y="197"/>
                    </a:lnTo>
                    <a:lnTo>
                      <a:pt x="0" y="287"/>
                    </a:lnTo>
                    <a:lnTo>
                      <a:pt x="2" y="377"/>
                    </a:lnTo>
                    <a:lnTo>
                      <a:pt x="25" y="379"/>
                    </a:lnTo>
                    <a:lnTo>
                      <a:pt x="49" y="380"/>
                    </a:lnTo>
                    <a:lnTo>
                      <a:pt x="73" y="381"/>
                    </a:lnTo>
                    <a:lnTo>
                      <a:pt x="97" y="383"/>
                    </a:lnTo>
                    <a:lnTo>
                      <a:pt x="121" y="384"/>
                    </a:lnTo>
                    <a:lnTo>
                      <a:pt x="145" y="384"/>
                    </a:lnTo>
                    <a:lnTo>
                      <a:pt x="169" y="386"/>
                    </a:lnTo>
                    <a:lnTo>
                      <a:pt x="193" y="387"/>
                    </a:lnTo>
                    <a:lnTo>
                      <a:pt x="193" y="290"/>
                    </a:lnTo>
                    <a:lnTo>
                      <a:pt x="193" y="193"/>
                    </a:lnTo>
                    <a:lnTo>
                      <a:pt x="193" y="97"/>
                    </a:lnTo>
                    <a:lnTo>
                      <a:pt x="193" y="0"/>
                    </a:lnTo>
                    <a:lnTo>
                      <a:pt x="169" y="2"/>
                    </a:lnTo>
                    <a:lnTo>
                      <a:pt x="145" y="4"/>
                    </a:lnTo>
                    <a:lnTo>
                      <a:pt x="121" y="6"/>
                    </a:lnTo>
                    <a:lnTo>
                      <a:pt x="97" y="9"/>
                    </a:lnTo>
                    <a:lnTo>
                      <a:pt x="73" y="10"/>
                    </a:lnTo>
                    <a:lnTo>
                      <a:pt x="48" y="13"/>
                    </a:lnTo>
                    <a:lnTo>
                      <a:pt x="24" y="14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8487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65" name="Freeform 38"/>
              <p:cNvSpPr>
                <a:spLocks/>
              </p:cNvSpPr>
              <p:nvPr/>
            </p:nvSpPr>
            <p:spPr bwMode="auto">
              <a:xfrm>
                <a:off x="6327776" y="1885950"/>
                <a:ext cx="101600" cy="133350"/>
              </a:xfrm>
              <a:custGeom>
                <a:avLst/>
                <a:gdLst>
                  <a:gd name="T0" fmla="*/ 2147483647 w 191"/>
                  <a:gd name="T1" fmla="*/ 2147483647 h 250"/>
                  <a:gd name="T2" fmla="*/ 0 w 191"/>
                  <a:gd name="T3" fmla="*/ 2147483647 h 250"/>
                  <a:gd name="T4" fmla="*/ 2147483647 w 191"/>
                  <a:gd name="T5" fmla="*/ 2147483647 h 250"/>
                  <a:gd name="T6" fmla="*/ 2147483647 w 191"/>
                  <a:gd name="T7" fmla="*/ 0 h 250"/>
                  <a:gd name="T8" fmla="*/ 2147483647 w 191"/>
                  <a:gd name="T9" fmla="*/ 2147483647 h 2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50"/>
                  <a:gd name="T17" fmla="*/ 191 w 191"/>
                  <a:gd name="T18" fmla="*/ 250 h 2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50">
                    <a:moveTo>
                      <a:pt x="1" y="10"/>
                    </a:moveTo>
                    <a:lnTo>
                      <a:pt x="0" y="239"/>
                    </a:lnTo>
                    <a:lnTo>
                      <a:pt x="191" y="250"/>
                    </a:lnTo>
                    <a:lnTo>
                      <a:pt x="191" y="0"/>
                    </a:lnTo>
                    <a:lnTo>
                      <a:pt x="1" y="10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66" name="Freeform 39"/>
              <p:cNvSpPr>
                <a:spLocks/>
              </p:cNvSpPr>
              <p:nvPr/>
            </p:nvSpPr>
            <p:spPr bwMode="auto">
              <a:xfrm>
                <a:off x="6459538" y="1366838"/>
                <a:ext cx="279400" cy="623888"/>
              </a:xfrm>
              <a:custGeom>
                <a:avLst/>
                <a:gdLst>
                  <a:gd name="T0" fmla="*/ 2147483647 w 529"/>
                  <a:gd name="T1" fmla="*/ 2147483647 h 1179"/>
                  <a:gd name="T2" fmla="*/ 0 w 529"/>
                  <a:gd name="T3" fmla="*/ 2147483647 h 1179"/>
                  <a:gd name="T4" fmla="*/ 2147483647 w 529"/>
                  <a:gd name="T5" fmla="*/ 2147483647 h 1179"/>
                  <a:gd name="T6" fmla="*/ 2147483647 w 529"/>
                  <a:gd name="T7" fmla="*/ 0 h 1179"/>
                  <a:gd name="T8" fmla="*/ 2147483647 w 529"/>
                  <a:gd name="T9" fmla="*/ 2147483647 h 1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9"/>
                  <a:gd name="T16" fmla="*/ 0 h 1179"/>
                  <a:gd name="T17" fmla="*/ 529 w 529"/>
                  <a:gd name="T18" fmla="*/ 1179 h 11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9" h="1179">
                    <a:moveTo>
                      <a:pt x="7" y="165"/>
                    </a:moveTo>
                    <a:lnTo>
                      <a:pt x="0" y="1172"/>
                    </a:lnTo>
                    <a:lnTo>
                      <a:pt x="523" y="1179"/>
                    </a:lnTo>
                    <a:lnTo>
                      <a:pt x="529" y="0"/>
                    </a:lnTo>
                    <a:lnTo>
                      <a:pt x="7" y="165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67" name="Freeform 40"/>
              <p:cNvSpPr>
                <a:spLocks/>
              </p:cNvSpPr>
              <p:nvPr/>
            </p:nvSpPr>
            <p:spPr bwMode="auto">
              <a:xfrm>
                <a:off x="6459538" y="1425575"/>
                <a:ext cx="277813" cy="565150"/>
              </a:xfrm>
              <a:custGeom>
                <a:avLst/>
                <a:gdLst>
                  <a:gd name="T0" fmla="*/ 2147483647 w 524"/>
                  <a:gd name="T1" fmla="*/ 2147483647 h 1067"/>
                  <a:gd name="T2" fmla="*/ 2147483647 w 524"/>
                  <a:gd name="T3" fmla="*/ 2147483647 h 1067"/>
                  <a:gd name="T4" fmla="*/ 2147483647 w 524"/>
                  <a:gd name="T5" fmla="*/ 2147483647 h 1067"/>
                  <a:gd name="T6" fmla="*/ 2147483647 w 524"/>
                  <a:gd name="T7" fmla="*/ 2147483647 h 1067"/>
                  <a:gd name="T8" fmla="*/ 0 w 524"/>
                  <a:gd name="T9" fmla="*/ 2147483647 h 1067"/>
                  <a:gd name="T10" fmla="*/ 2147483647 w 524"/>
                  <a:gd name="T11" fmla="*/ 2147483647 h 1067"/>
                  <a:gd name="T12" fmla="*/ 2147483647 w 524"/>
                  <a:gd name="T13" fmla="*/ 2147483647 h 1067"/>
                  <a:gd name="T14" fmla="*/ 2147483647 w 524"/>
                  <a:gd name="T15" fmla="*/ 2147483647 h 1067"/>
                  <a:gd name="T16" fmla="*/ 2147483647 w 524"/>
                  <a:gd name="T17" fmla="*/ 2147483647 h 1067"/>
                  <a:gd name="T18" fmla="*/ 2147483647 w 524"/>
                  <a:gd name="T19" fmla="*/ 2147483647 h 1067"/>
                  <a:gd name="T20" fmla="*/ 2147483647 w 524"/>
                  <a:gd name="T21" fmla="*/ 2147483647 h 1067"/>
                  <a:gd name="T22" fmla="*/ 2147483647 w 524"/>
                  <a:gd name="T23" fmla="*/ 2147483647 h 1067"/>
                  <a:gd name="T24" fmla="*/ 2147483647 w 524"/>
                  <a:gd name="T25" fmla="*/ 2147483647 h 1067"/>
                  <a:gd name="T26" fmla="*/ 2147483647 w 524"/>
                  <a:gd name="T27" fmla="*/ 2147483647 h 1067"/>
                  <a:gd name="T28" fmla="*/ 2147483647 w 524"/>
                  <a:gd name="T29" fmla="*/ 2147483647 h 1067"/>
                  <a:gd name="T30" fmla="*/ 2147483647 w 524"/>
                  <a:gd name="T31" fmla="*/ 2147483647 h 1067"/>
                  <a:gd name="T32" fmla="*/ 2147483647 w 524"/>
                  <a:gd name="T33" fmla="*/ 2147483647 h 1067"/>
                  <a:gd name="T34" fmla="*/ 2147483647 w 524"/>
                  <a:gd name="T35" fmla="*/ 2147483647 h 1067"/>
                  <a:gd name="T36" fmla="*/ 2147483647 w 524"/>
                  <a:gd name="T37" fmla="*/ 2147483647 h 1067"/>
                  <a:gd name="T38" fmla="*/ 2147483647 w 524"/>
                  <a:gd name="T39" fmla="*/ 2147483647 h 1067"/>
                  <a:gd name="T40" fmla="*/ 2147483647 w 524"/>
                  <a:gd name="T41" fmla="*/ 2147483647 h 1067"/>
                  <a:gd name="T42" fmla="*/ 2147483647 w 524"/>
                  <a:gd name="T43" fmla="*/ 2147483647 h 1067"/>
                  <a:gd name="T44" fmla="*/ 2147483647 w 524"/>
                  <a:gd name="T45" fmla="*/ 2147483647 h 1067"/>
                  <a:gd name="T46" fmla="*/ 2147483647 w 524"/>
                  <a:gd name="T47" fmla="*/ 2147483647 h 1067"/>
                  <a:gd name="T48" fmla="*/ 2147483647 w 524"/>
                  <a:gd name="T49" fmla="*/ 0 h 1067"/>
                  <a:gd name="T50" fmla="*/ 2147483647 w 524"/>
                  <a:gd name="T51" fmla="*/ 2147483647 h 1067"/>
                  <a:gd name="T52" fmla="*/ 2147483647 w 524"/>
                  <a:gd name="T53" fmla="*/ 2147483647 h 1067"/>
                  <a:gd name="T54" fmla="*/ 2147483647 w 524"/>
                  <a:gd name="T55" fmla="*/ 2147483647 h 1067"/>
                  <a:gd name="T56" fmla="*/ 2147483647 w 524"/>
                  <a:gd name="T57" fmla="*/ 2147483647 h 1067"/>
                  <a:gd name="T58" fmla="*/ 2147483647 w 524"/>
                  <a:gd name="T59" fmla="*/ 2147483647 h 1067"/>
                  <a:gd name="T60" fmla="*/ 2147483647 w 524"/>
                  <a:gd name="T61" fmla="*/ 2147483647 h 1067"/>
                  <a:gd name="T62" fmla="*/ 2147483647 w 524"/>
                  <a:gd name="T63" fmla="*/ 2147483647 h 1067"/>
                  <a:gd name="T64" fmla="*/ 2147483647 w 524"/>
                  <a:gd name="T65" fmla="*/ 2147483647 h 1067"/>
                  <a:gd name="T66" fmla="*/ 2147483647 w 524"/>
                  <a:gd name="T67" fmla="*/ 2147483647 h 1067"/>
                  <a:gd name="T68" fmla="*/ 2147483647 w 524"/>
                  <a:gd name="T69" fmla="*/ 2147483647 h 1067"/>
                  <a:gd name="T70" fmla="*/ 2147483647 w 524"/>
                  <a:gd name="T71" fmla="*/ 2147483647 h 1067"/>
                  <a:gd name="T72" fmla="*/ 2147483647 w 524"/>
                  <a:gd name="T73" fmla="*/ 2147483647 h 1067"/>
                  <a:gd name="T74" fmla="*/ 2147483647 w 524"/>
                  <a:gd name="T75" fmla="*/ 2147483647 h 1067"/>
                  <a:gd name="T76" fmla="*/ 2147483647 w 524"/>
                  <a:gd name="T77" fmla="*/ 2147483647 h 1067"/>
                  <a:gd name="T78" fmla="*/ 2147483647 w 524"/>
                  <a:gd name="T79" fmla="*/ 2147483647 h 1067"/>
                  <a:gd name="T80" fmla="*/ 2147483647 w 524"/>
                  <a:gd name="T81" fmla="*/ 2147483647 h 106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24"/>
                  <a:gd name="T124" fmla="*/ 0 h 1067"/>
                  <a:gd name="T125" fmla="*/ 524 w 524"/>
                  <a:gd name="T126" fmla="*/ 1067 h 106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24" h="1067">
                    <a:moveTo>
                      <a:pt x="8" y="147"/>
                    </a:moveTo>
                    <a:lnTo>
                      <a:pt x="7" y="376"/>
                    </a:lnTo>
                    <a:lnTo>
                      <a:pt x="4" y="604"/>
                    </a:lnTo>
                    <a:lnTo>
                      <a:pt x="3" y="832"/>
                    </a:lnTo>
                    <a:lnTo>
                      <a:pt x="0" y="1060"/>
                    </a:lnTo>
                    <a:lnTo>
                      <a:pt x="32" y="1060"/>
                    </a:lnTo>
                    <a:lnTo>
                      <a:pt x="64" y="1061"/>
                    </a:lnTo>
                    <a:lnTo>
                      <a:pt x="98" y="1061"/>
                    </a:lnTo>
                    <a:lnTo>
                      <a:pt x="130" y="1061"/>
                    </a:lnTo>
                    <a:lnTo>
                      <a:pt x="163" y="1063"/>
                    </a:lnTo>
                    <a:lnTo>
                      <a:pt x="195" y="1063"/>
                    </a:lnTo>
                    <a:lnTo>
                      <a:pt x="227" y="1063"/>
                    </a:lnTo>
                    <a:lnTo>
                      <a:pt x="261" y="1063"/>
                    </a:lnTo>
                    <a:lnTo>
                      <a:pt x="293" y="1064"/>
                    </a:lnTo>
                    <a:lnTo>
                      <a:pt x="326" y="1064"/>
                    </a:lnTo>
                    <a:lnTo>
                      <a:pt x="358" y="1064"/>
                    </a:lnTo>
                    <a:lnTo>
                      <a:pt x="390" y="1066"/>
                    </a:lnTo>
                    <a:lnTo>
                      <a:pt x="423" y="1066"/>
                    </a:lnTo>
                    <a:lnTo>
                      <a:pt x="456" y="1066"/>
                    </a:lnTo>
                    <a:lnTo>
                      <a:pt x="489" y="1067"/>
                    </a:lnTo>
                    <a:lnTo>
                      <a:pt x="521" y="1067"/>
                    </a:lnTo>
                    <a:lnTo>
                      <a:pt x="523" y="800"/>
                    </a:lnTo>
                    <a:lnTo>
                      <a:pt x="523" y="533"/>
                    </a:lnTo>
                    <a:lnTo>
                      <a:pt x="524" y="267"/>
                    </a:lnTo>
                    <a:lnTo>
                      <a:pt x="524" y="0"/>
                    </a:lnTo>
                    <a:lnTo>
                      <a:pt x="492" y="9"/>
                    </a:lnTo>
                    <a:lnTo>
                      <a:pt x="459" y="18"/>
                    </a:lnTo>
                    <a:lnTo>
                      <a:pt x="427" y="28"/>
                    </a:lnTo>
                    <a:lnTo>
                      <a:pt x="395" y="36"/>
                    </a:lnTo>
                    <a:lnTo>
                      <a:pt x="364" y="46"/>
                    </a:lnTo>
                    <a:lnTo>
                      <a:pt x="331" y="54"/>
                    </a:lnTo>
                    <a:lnTo>
                      <a:pt x="299" y="64"/>
                    </a:lnTo>
                    <a:lnTo>
                      <a:pt x="267" y="73"/>
                    </a:lnTo>
                    <a:lnTo>
                      <a:pt x="234" y="83"/>
                    </a:lnTo>
                    <a:lnTo>
                      <a:pt x="202" y="92"/>
                    </a:lnTo>
                    <a:lnTo>
                      <a:pt x="170" y="101"/>
                    </a:lnTo>
                    <a:lnTo>
                      <a:pt x="137" y="111"/>
                    </a:lnTo>
                    <a:lnTo>
                      <a:pt x="105" y="119"/>
                    </a:lnTo>
                    <a:lnTo>
                      <a:pt x="73" y="129"/>
                    </a:lnTo>
                    <a:lnTo>
                      <a:pt x="40" y="137"/>
                    </a:lnTo>
                    <a:lnTo>
                      <a:pt x="8" y="147"/>
                    </a:lnTo>
                    <a:close/>
                  </a:path>
                </a:pathLst>
              </a:custGeom>
              <a:solidFill>
                <a:srgbClr val="5E66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68" name="Freeform 41"/>
              <p:cNvSpPr>
                <a:spLocks/>
              </p:cNvSpPr>
              <p:nvPr/>
            </p:nvSpPr>
            <p:spPr bwMode="auto">
              <a:xfrm>
                <a:off x="6461126" y="1484313"/>
                <a:ext cx="276225" cy="506413"/>
              </a:xfrm>
              <a:custGeom>
                <a:avLst/>
                <a:gdLst>
                  <a:gd name="T0" fmla="*/ 2147483647 w 522"/>
                  <a:gd name="T1" fmla="*/ 2147483647 h 956"/>
                  <a:gd name="T2" fmla="*/ 2147483647 w 522"/>
                  <a:gd name="T3" fmla="*/ 2147483647 h 956"/>
                  <a:gd name="T4" fmla="*/ 2147483647 w 522"/>
                  <a:gd name="T5" fmla="*/ 2147483647 h 956"/>
                  <a:gd name="T6" fmla="*/ 2147483647 w 522"/>
                  <a:gd name="T7" fmla="*/ 2147483647 h 956"/>
                  <a:gd name="T8" fmla="*/ 0 w 522"/>
                  <a:gd name="T9" fmla="*/ 2147483647 h 956"/>
                  <a:gd name="T10" fmla="*/ 2147483647 w 522"/>
                  <a:gd name="T11" fmla="*/ 2147483647 h 956"/>
                  <a:gd name="T12" fmla="*/ 2147483647 w 522"/>
                  <a:gd name="T13" fmla="*/ 2147483647 h 956"/>
                  <a:gd name="T14" fmla="*/ 2147483647 w 522"/>
                  <a:gd name="T15" fmla="*/ 2147483647 h 956"/>
                  <a:gd name="T16" fmla="*/ 2147483647 w 522"/>
                  <a:gd name="T17" fmla="*/ 2147483647 h 956"/>
                  <a:gd name="T18" fmla="*/ 2147483647 w 522"/>
                  <a:gd name="T19" fmla="*/ 2147483647 h 956"/>
                  <a:gd name="T20" fmla="*/ 2147483647 w 522"/>
                  <a:gd name="T21" fmla="*/ 2147483647 h 956"/>
                  <a:gd name="T22" fmla="*/ 2147483647 w 522"/>
                  <a:gd name="T23" fmla="*/ 2147483647 h 956"/>
                  <a:gd name="T24" fmla="*/ 2147483647 w 522"/>
                  <a:gd name="T25" fmla="*/ 2147483647 h 956"/>
                  <a:gd name="T26" fmla="*/ 2147483647 w 522"/>
                  <a:gd name="T27" fmla="*/ 2147483647 h 956"/>
                  <a:gd name="T28" fmla="*/ 2147483647 w 522"/>
                  <a:gd name="T29" fmla="*/ 2147483647 h 956"/>
                  <a:gd name="T30" fmla="*/ 2147483647 w 522"/>
                  <a:gd name="T31" fmla="*/ 2147483647 h 956"/>
                  <a:gd name="T32" fmla="*/ 2147483647 w 522"/>
                  <a:gd name="T33" fmla="*/ 2147483647 h 956"/>
                  <a:gd name="T34" fmla="*/ 2147483647 w 522"/>
                  <a:gd name="T35" fmla="*/ 2147483647 h 956"/>
                  <a:gd name="T36" fmla="*/ 2147483647 w 522"/>
                  <a:gd name="T37" fmla="*/ 2147483647 h 956"/>
                  <a:gd name="T38" fmla="*/ 2147483647 w 522"/>
                  <a:gd name="T39" fmla="*/ 2147483647 h 956"/>
                  <a:gd name="T40" fmla="*/ 2147483647 w 522"/>
                  <a:gd name="T41" fmla="*/ 2147483647 h 956"/>
                  <a:gd name="T42" fmla="*/ 2147483647 w 522"/>
                  <a:gd name="T43" fmla="*/ 2147483647 h 956"/>
                  <a:gd name="T44" fmla="*/ 2147483647 w 522"/>
                  <a:gd name="T45" fmla="*/ 2147483647 h 956"/>
                  <a:gd name="T46" fmla="*/ 2147483647 w 522"/>
                  <a:gd name="T47" fmla="*/ 2147483647 h 956"/>
                  <a:gd name="T48" fmla="*/ 2147483647 w 522"/>
                  <a:gd name="T49" fmla="*/ 0 h 956"/>
                  <a:gd name="T50" fmla="*/ 2147483647 w 522"/>
                  <a:gd name="T51" fmla="*/ 2147483647 h 956"/>
                  <a:gd name="T52" fmla="*/ 2147483647 w 522"/>
                  <a:gd name="T53" fmla="*/ 2147483647 h 956"/>
                  <a:gd name="T54" fmla="*/ 2147483647 w 522"/>
                  <a:gd name="T55" fmla="*/ 2147483647 h 956"/>
                  <a:gd name="T56" fmla="*/ 2147483647 w 522"/>
                  <a:gd name="T57" fmla="*/ 2147483647 h 956"/>
                  <a:gd name="T58" fmla="*/ 2147483647 w 522"/>
                  <a:gd name="T59" fmla="*/ 2147483647 h 956"/>
                  <a:gd name="T60" fmla="*/ 2147483647 w 522"/>
                  <a:gd name="T61" fmla="*/ 2147483647 h 956"/>
                  <a:gd name="T62" fmla="*/ 2147483647 w 522"/>
                  <a:gd name="T63" fmla="*/ 2147483647 h 956"/>
                  <a:gd name="T64" fmla="*/ 2147483647 w 522"/>
                  <a:gd name="T65" fmla="*/ 2147483647 h 956"/>
                  <a:gd name="T66" fmla="*/ 2147483647 w 522"/>
                  <a:gd name="T67" fmla="*/ 2147483647 h 956"/>
                  <a:gd name="T68" fmla="*/ 2147483647 w 522"/>
                  <a:gd name="T69" fmla="*/ 2147483647 h 956"/>
                  <a:gd name="T70" fmla="*/ 2147483647 w 522"/>
                  <a:gd name="T71" fmla="*/ 2147483647 h 956"/>
                  <a:gd name="T72" fmla="*/ 2147483647 w 522"/>
                  <a:gd name="T73" fmla="*/ 2147483647 h 956"/>
                  <a:gd name="T74" fmla="*/ 2147483647 w 522"/>
                  <a:gd name="T75" fmla="*/ 2147483647 h 956"/>
                  <a:gd name="T76" fmla="*/ 2147483647 w 522"/>
                  <a:gd name="T77" fmla="*/ 2147483647 h 956"/>
                  <a:gd name="T78" fmla="*/ 2147483647 w 522"/>
                  <a:gd name="T79" fmla="*/ 2147483647 h 956"/>
                  <a:gd name="T80" fmla="*/ 2147483647 w 522"/>
                  <a:gd name="T81" fmla="*/ 2147483647 h 95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22"/>
                  <a:gd name="T124" fmla="*/ 0 h 956"/>
                  <a:gd name="T125" fmla="*/ 522 w 522"/>
                  <a:gd name="T126" fmla="*/ 956 h 95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22" h="956">
                    <a:moveTo>
                      <a:pt x="11" y="130"/>
                    </a:moveTo>
                    <a:lnTo>
                      <a:pt x="9" y="336"/>
                    </a:lnTo>
                    <a:lnTo>
                      <a:pt x="6" y="541"/>
                    </a:lnTo>
                    <a:lnTo>
                      <a:pt x="3" y="745"/>
                    </a:lnTo>
                    <a:lnTo>
                      <a:pt x="0" y="950"/>
                    </a:lnTo>
                    <a:lnTo>
                      <a:pt x="32" y="950"/>
                    </a:lnTo>
                    <a:lnTo>
                      <a:pt x="65" y="950"/>
                    </a:lnTo>
                    <a:lnTo>
                      <a:pt x="97" y="952"/>
                    </a:lnTo>
                    <a:lnTo>
                      <a:pt x="129" y="952"/>
                    </a:lnTo>
                    <a:lnTo>
                      <a:pt x="162" y="952"/>
                    </a:lnTo>
                    <a:lnTo>
                      <a:pt x="194" y="952"/>
                    </a:lnTo>
                    <a:lnTo>
                      <a:pt x="228" y="953"/>
                    </a:lnTo>
                    <a:lnTo>
                      <a:pt x="260" y="953"/>
                    </a:lnTo>
                    <a:lnTo>
                      <a:pt x="292" y="953"/>
                    </a:lnTo>
                    <a:lnTo>
                      <a:pt x="325" y="955"/>
                    </a:lnTo>
                    <a:lnTo>
                      <a:pt x="357" y="955"/>
                    </a:lnTo>
                    <a:lnTo>
                      <a:pt x="389" y="955"/>
                    </a:lnTo>
                    <a:lnTo>
                      <a:pt x="422" y="955"/>
                    </a:lnTo>
                    <a:lnTo>
                      <a:pt x="455" y="956"/>
                    </a:lnTo>
                    <a:lnTo>
                      <a:pt x="488" y="956"/>
                    </a:lnTo>
                    <a:lnTo>
                      <a:pt x="520" y="956"/>
                    </a:lnTo>
                    <a:lnTo>
                      <a:pt x="520" y="717"/>
                    </a:lnTo>
                    <a:lnTo>
                      <a:pt x="520" y="478"/>
                    </a:lnTo>
                    <a:lnTo>
                      <a:pt x="520" y="239"/>
                    </a:lnTo>
                    <a:lnTo>
                      <a:pt x="522" y="0"/>
                    </a:lnTo>
                    <a:lnTo>
                      <a:pt x="489" y="8"/>
                    </a:lnTo>
                    <a:lnTo>
                      <a:pt x="458" y="17"/>
                    </a:lnTo>
                    <a:lnTo>
                      <a:pt x="426" y="24"/>
                    </a:lnTo>
                    <a:lnTo>
                      <a:pt x="394" y="32"/>
                    </a:lnTo>
                    <a:lnTo>
                      <a:pt x="363" y="40"/>
                    </a:lnTo>
                    <a:lnTo>
                      <a:pt x="330" y="49"/>
                    </a:lnTo>
                    <a:lnTo>
                      <a:pt x="298" y="56"/>
                    </a:lnTo>
                    <a:lnTo>
                      <a:pt x="267" y="64"/>
                    </a:lnTo>
                    <a:lnTo>
                      <a:pt x="235" y="73"/>
                    </a:lnTo>
                    <a:lnTo>
                      <a:pt x="202" y="81"/>
                    </a:lnTo>
                    <a:lnTo>
                      <a:pt x="170" y="88"/>
                    </a:lnTo>
                    <a:lnTo>
                      <a:pt x="139" y="97"/>
                    </a:lnTo>
                    <a:lnTo>
                      <a:pt x="107" y="105"/>
                    </a:lnTo>
                    <a:lnTo>
                      <a:pt x="75" y="114"/>
                    </a:lnTo>
                    <a:lnTo>
                      <a:pt x="44" y="122"/>
                    </a:lnTo>
                    <a:lnTo>
                      <a:pt x="11" y="130"/>
                    </a:lnTo>
                    <a:close/>
                  </a:path>
                </a:pathLst>
              </a:custGeom>
              <a:solidFill>
                <a:srgbClr val="636B8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69" name="Freeform 42"/>
              <p:cNvSpPr>
                <a:spLocks/>
              </p:cNvSpPr>
              <p:nvPr/>
            </p:nvSpPr>
            <p:spPr bwMode="auto">
              <a:xfrm>
                <a:off x="6461126" y="1543050"/>
                <a:ext cx="274638" cy="447675"/>
              </a:xfrm>
              <a:custGeom>
                <a:avLst/>
                <a:gdLst>
                  <a:gd name="T0" fmla="*/ 2147483647 w 518"/>
                  <a:gd name="T1" fmla="*/ 2147483647 h 845"/>
                  <a:gd name="T2" fmla="*/ 2147483647 w 518"/>
                  <a:gd name="T3" fmla="*/ 2147483647 h 845"/>
                  <a:gd name="T4" fmla="*/ 2147483647 w 518"/>
                  <a:gd name="T5" fmla="*/ 2147483647 h 845"/>
                  <a:gd name="T6" fmla="*/ 2147483647 w 518"/>
                  <a:gd name="T7" fmla="*/ 2147483647 h 845"/>
                  <a:gd name="T8" fmla="*/ 0 w 518"/>
                  <a:gd name="T9" fmla="*/ 2147483647 h 845"/>
                  <a:gd name="T10" fmla="*/ 2147483647 w 518"/>
                  <a:gd name="T11" fmla="*/ 2147483647 h 845"/>
                  <a:gd name="T12" fmla="*/ 2147483647 w 518"/>
                  <a:gd name="T13" fmla="*/ 2147483647 h 845"/>
                  <a:gd name="T14" fmla="*/ 2147483647 w 518"/>
                  <a:gd name="T15" fmla="*/ 2147483647 h 845"/>
                  <a:gd name="T16" fmla="*/ 2147483647 w 518"/>
                  <a:gd name="T17" fmla="*/ 2147483647 h 845"/>
                  <a:gd name="T18" fmla="*/ 2147483647 w 518"/>
                  <a:gd name="T19" fmla="*/ 2147483647 h 845"/>
                  <a:gd name="T20" fmla="*/ 2147483647 w 518"/>
                  <a:gd name="T21" fmla="*/ 2147483647 h 845"/>
                  <a:gd name="T22" fmla="*/ 2147483647 w 518"/>
                  <a:gd name="T23" fmla="*/ 2147483647 h 845"/>
                  <a:gd name="T24" fmla="*/ 2147483647 w 518"/>
                  <a:gd name="T25" fmla="*/ 2147483647 h 845"/>
                  <a:gd name="T26" fmla="*/ 2147483647 w 518"/>
                  <a:gd name="T27" fmla="*/ 2147483647 h 845"/>
                  <a:gd name="T28" fmla="*/ 2147483647 w 518"/>
                  <a:gd name="T29" fmla="*/ 2147483647 h 845"/>
                  <a:gd name="T30" fmla="*/ 2147483647 w 518"/>
                  <a:gd name="T31" fmla="*/ 2147483647 h 845"/>
                  <a:gd name="T32" fmla="*/ 2147483647 w 518"/>
                  <a:gd name="T33" fmla="*/ 2147483647 h 845"/>
                  <a:gd name="T34" fmla="*/ 2147483647 w 518"/>
                  <a:gd name="T35" fmla="*/ 2147483647 h 845"/>
                  <a:gd name="T36" fmla="*/ 2147483647 w 518"/>
                  <a:gd name="T37" fmla="*/ 2147483647 h 845"/>
                  <a:gd name="T38" fmla="*/ 2147483647 w 518"/>
                  <a:gd name="T39" fmla="*/ 2147483647 h 845"/>
                  <a:gd name="T40" fmla="*/ 2147483647 w 518"/>
                  <a:gd name="T41" fmla="*/ 2147483647 h 845"/>
                  <a:gd name="T42" fmla="*/ 2147483647 w 518"/>
                  <a:gd name="T43" fmla="*/ 2147483647 h 845"/>
                  <a:gd name="T44" fmla="*/ 2147483647 w 518"/>
                  <a:gd name="T45" fmla="*/ 2147483647 h 845"/>
                  <a:gd name="T46" fmla="*/ 2147483647 w 518"/>
                  <a:gd name="T47" fmla="*/ 2147483647 h 845"/>
                  <a:gd name="T48" fmla="*/ 2147483647 w 518"/>
                  <a:gd name="T49" fmla="*/ 0 h 845"/>
                  <a:gd name="T50" fmla="*/ 2147483647 w 518"/>
                  <a:gd name="T51" fmla="*/ 2147483647 h 845"/>
                  <a:gd name="T52" fmla="*/ 2147483647 w 518"/>
                  <a:gd name="T53" fmla="*/ 2147483647 h 845"/>
                  <a:gd name="T54" fmla="*/ 2147483647 w 518"/>
                  <a:gd name="T55" fmla="*/ 2147483647 h 845"/>
                  <a:gd name="T56" fmla="*/ 2147483647 w 518"/>
                  <a:gd name="T57" fmla="*/ 2147483647 h 845"/>
                  <a:gd name="T58" fmla="*/ 2147483647 w 518"/>
                  <a:gd name="T59" fmla="*/ 2147483647 h 845"/>
                  <a:gd name="T60" fmla="*/ 2147483647 w 518"/>
                  <a:gd name="T61" fmla="*/ 2147483647 h 845"/>
                  <a:gd name="T62" fmla="*/ 2147483647 w 518"/>
                  <a:gd name="T63" fmla="*/ 2147483647 h 845"/>
                  <a:gd name="T64" fmla="*/ 2147483647 w 518"/>
                  <a:gd name="T65" fmla="*/ 2147483647 h 845"/>
                  <a:gd name="T66" fmla="*/ 2147483647 w 518"/>
                  <a:gd name="T67" fmla="*/ 2147483647 h 845"/>
                  <a:gd name="T68" fmla="*/ 2147483647 w 518"/>
                  <a:gd name="T69" fmla="*/ 2147483647 h 845"/>
                  <a:gd name="T70" fmla="*/ 2147483647 w 518"/>
                  <a:gd name="T71" fmla="*/ 2147483647 h 845"/>
                  <a:gd name="T72" fmla="*/ 2147483647 w 518"/>
                  <a:gd name="T73" fmla="*/ 2147483647 h 845"/>
                  <a:gd name="T74" fmla="*/ 2147483647 w 518"/>
                  <a:gd name="T75" fmla="*/ 2147483647 h 845"/>
                  <a:gd name="T76" fmla="*/ 2147483647 w 518"/>
                  <a:gd name="T77" fmla="*/ 2147483647 h 845"/>
                  <a:gd name="T78" fmla="*/ 2147483647 w 518"/>
                  <a:gd name="T79" fmla="*/ 2147483647 h 845"/>
                  <a:gd name="T80" fmla="*/ 2147483647 w 518"/>
                  <a:gd name="T81" fmla="*/ 2147483647 h 845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18"/>
                  <a:gd name="T124" fmla="*/ 0 h 845"/>
                  <a:gd name="T125" fmla="*/ 518 w 518"/>
                  <a:gd name="T126" fmla="*/ 845 h 845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18" h="845">
                    <a:moveTo>
                      <a:pt x="14" y="115"/>
                    </a:moveTo>
                    <a:lnTo>
                      <a:pt x="11" y="296"/>
                    </a:lnTo>
                    <a:lnTo>
                      <a:pt x="7" y="478"/>
                    </a:lnTo>
                    <a:lnTo>
                      <a:pt x="2" y="659"/>
                    </a:lnTo>
                    <a:lnTo>
                      <a:pt x="0" y="841"/>
                    </a:lnTo>
                    <a:lnTo>
                      <a:pt x="32" y="841"/>
                    </a:lnTo>
                    <a:lnTo>
                      <a:pt x="64" y="841"/>
                    </a:lnTo>
                    <a:lnTo>
                      <a:pt x="96" y="842"/>
                    </a:lnTo>
                    <a:lnTo>
                      <a:pt x="129" y="842"/>
                    </a:lnTo>
                    <a:lnTo>
                      <a:pt x="161" y="842"/>
                    </a:lnTo>
                    <a:lnTo>
                      <a:pt x="193" y="842"/>
                    </a:lnTo>
                    <a:lnTo>
                      <a:pt x="226" y="842"/>
                    </a:lnTo>
                    <a:lnTo>
                      <a:pt x="260" y="842"/>
                    </a:lnTo>
                    <a:lnTo>
                      <a:pt x="292" y="844"/>
                    </a:lnTo>
                    <a:lnTo>
                      <a:pt x="324" y="844"/>
                    </a:lnTo>
                    <a:lnTo>
                      <a:pt x="356" y="844"/>
                    </a:lnTo>
                    <a:lnTo>
                      <a:pt x="389" y="844"/>
                    </a:lnTo>
                    <a:lnTo>
                      <a:pt x="421" y="844"/>
                    </a:lnTo>
                    <a:lnTo>
                      <a:pt x="453" y="845"/>
                    </a:lnTo>
                    <a:lnTo>
                      <a:pt x="486" y="845"/>
                    </a:lnTo>
                    <a:lnTo>
                      <a:pt x="518" y="845"/>
                    </a:lnTo>
                    <a:lnTo>
                      <a:pt x="517" y="634"/>
                    </a:lnTo>
                    <a:lnTo>
                      <a:pt x="517" y="422"/>
                    </a:lnTo>
                    <a:lnTo>
                      <a:pt x="517" y="211"/>
                    </a:lnTo>
                    <a:lnTo>
                      <a:pt x="517" y="0"/>
                    </a:lnTo>
                    <a:lnTo>
                      <a:pt x="486" y="7"/>
                    </a:lnTo>
                    <a:lnTo>
                      <a:pt x="453" y="14"/>
                    </a:lnTo>
                    <a:lnTo>
                      <a:pt x="423" y="22"/>
                    </a:lnTo>
                    <a:lnTo>
                      <a:pt x="392" y="29"/>
                    </a:lnTo>
                    <a:lnTo>
                      <a:pt x="359" y="36"/>
                    </a:lnTo>
                    <a:lnTo>
                      <a:pt x="328" y="43"/>
                    </a:lnTo>
                    <a:lnTo>
                      <a:pt x="297" y="50"/>
                    </a:lnTo>
                    <a:lnTo>
                      <a:pt x="265" y="57"/>
                    </a:lnTo>
                    <a:lnTo>
                      <a:pt x="234" y="64"/>
                    </a:lnTo>
                    <a:lnTo>
                      <a:pt x="203" y="73"/>
                    </a:lnTo>
                    <a:lnTo>
                      <a:pt x="171" y="80"/>
                    </a:lnTo>
                    <a:lnTo>
                      <a:pt x="140" y="87"/>
                    </a:lnTo>
                    <a:lnTo>
                      <a:pt x="108" y="94"/>
                    </a:lnTo>
                    <a:lnTo>
                      <a:pt x="77" y="101"/>
                    </a:lnTo>
                    <a:lnTo>
                      <a:pt x="44" y="108"/>
                    </a:lnTo>
                    <a:lnTo>
                      <a:pt x="14" y="115"/>
                    </a:lnTo>
                    <a:close/>
                  </a:path>
                </a:pathLst>
              </a:custGeom>
              <a:solidFill>
                <a:srgbClr val="6870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70" name="Freeform 43"/>
              <p:cNvSpPr>
                <a:spLocks/>
              </p:cNvSpPr>
              <p:nvPr/>
            </p:nvSpPr>
            <p:spPr bwMode="auto">
              <a:xfrm>
                <a:off x="6462713" y="1603375"/>
                <a:ext cx="273050" cy="387350"/>
              </a:xfrm>
              <a:custGeom>
                <a:avLst/>
                <a:gdLst>
                  <a:gd name="T0" fmla="*/ 2147483647 w 516"/>
                  <a:gd name="T1" fmla="*/ 2147483647 h 733"/>
                  <a:gd name="T2" fmla="*/ 2147483647 w 516"/>
                  <a:gd name="T3" fmla="*/ 2147483647 h 733"/>
                  <a:gd name="T4" fmla="*/ 2147483647 w 516"/>
                  <a:gd name="T5" fmla="*/ 2147483647 h 733"/>
                  <a:gd name="T6" fmla="*/ 2147483647 w 516"/>
                  <a:gd name="T7" fmla="*/ 2147483647 h 733"/>
                  <a:gd name="T8" fmla="*/ 0 w 516"/>
                  <a:gd name="T9" fmla="*/ 2147483647 h 733"/>
                  <a:gd name="T10" fmla="*/ 2147483647 w 516"/>
                  <a:gd name="T11" fmla="*/ 2147483647 h 733"/>
                  <a:gd name="T12" fmla="*/ 2147483647 w 516"/>
                  <a:gd name="T13" fmla="*/ 2147483647 h 733"/>
                  <a:gd name="T14" fmla="*/ 2147483647 w 516"/>
                  <a:gd name="T15" fmla="*/ 2147483647 h 733"/>
                  <a:gd name="T16" fmla="*/ 2147483647 w 516"/>
                  <a:gd name="T17" fmla="*/ 2147483647 h 733"/>
                  <a:gd name="T18" fmla="*/ 2147483647 w 516"/>
                  <a:gd name="T19" fmla="*/ 2147483647 h 733"/>
                  <a:gd name="T20" fmla="*/ 2147483647 w 516"/>
                  <a:gd name="T21" fmla="*/ 2147483647 h 733"/>
                  <a:gd name="T22" fmla="*/ 2147483647 w 516"/>
                  <a:gd name="T23" fmla="*/ 2147483647 h 733"/>
                  <a:gd name="T24" fmla="*/ 2147483647 w 516"/>
                  <a:gd name="T25" fmla="*/ 2147483647 h 733"/>
                  <a:gd name="T26" fmla="*/ 2147483647 w 516"/>
                  <a:gd name="T27" fmla="*/ 2147483647 h 733"/>
                  <a:gd name="T28" fmla="*/ 2147483647 w 516"/>
                  <a:gd name="T29" fmla="*/ 2147483647 h 733"/>
                  <a:gd name="T30" fmla="*/ 2147483647 w 516"/>
                  <a:gd name="T31" fmla="*/ 2147483647 h 733"/>
                  <a:gd name="T32" fmla="*/ 2147483647 w 516"/>
                  <a:gd name="T33" fmla="*/ 2147483647 h 733"/>
                  <a:gd name="T34" fmla="*/ 2147483647 w 516"/>
                  <a:gd name="T35" fmla="*/ 2147483647 h 733"/>
                  <a:gd name="T36" fmla="*/ 2147483647 w 516"/>
                  <a:gd name="T37" fmla="*/ 2147483647 h 733"/>
                  <a:gd name="T38" fmla="*/ 2147483647 w 516"/>
                  <a:gd name="T39" fmla="*/ 2147483647 h 733"/>
                  <a:gd name="T40" fmla="*/ 2147483647 w 516"/>
                  <a:gd name="T41" fmla="*/ 2147483647 h 733"/>
                  <a:gd name="T42" fmla="*/ 2147483647 w 516"/>
                  <a:gd name="T43" fmla="*/ 2147483647 h 733"/>
                  <a:gd name="T44" fmla="*/ 2147483647 w 516"/>
                  <a:gd name="T45" fmla="*/ 2147483647 h 733"/>
                  <a:gd name="T46" fmla="*/ 2147483647 w 516"/>
                  <a:gd name="T47" fmla="*/ 2147483647 h 733"/>
                  <a:gd name="T48" fmla="*/ 2147483647 w 516"/>
                  <a:gd name="T49" fmla="*/ 0 h 733"/>
                  <a:gd name="T50" fmla="*/ 2147483647 w 516"/>
                  <a:gd name="T51" fmla="*/ 2147483647 h 733"/>
                  <a:gd name="T52" fmla="*/ 2147483647 w 516"/>
                  <a:gd name="T53" fmla="*/ 2147483647 h 733"/>
                  <a:gd name="T54" fmla="*/ 2147483647 w 516"/>
                  <a:gd name="T55" fmla="*/ 2147483647 h 733"/>
                  <a:gd name="T56" fmla="*/ 2147483647 w 516"/>
                  <a:gd name="T57" fmla="*/ 2147483647 h 733"/>
                  <a:gd name="T58" fmla="*/ 2147483647 w 516"/>
                  <a:gd name="T59" fmla="*/ 2147483647 h 733"/>
                  <a:gd name="T60" fmla="*/ 2147483647 w 516"/>
                  <a:gd name="T61" fmla="*/ 2147483647 h 733"/>
                  <a:gd name="T62" fmla="*/ 2147483647 w 516"/>
                  <a:gd name="T63" fmla="*/ 2147483647 h 733"/>
                  <a:gd name="T64" fmla="*/ 2147483647 w 516"/>
                  <a:gd name="T65" fmla="*/ 2147483647 h 733"/>
                  <a:gd name="T66" fmla="*/ 2147483647 w 516"/>
                  <a:gd name="T67" fmla="*/ 2147483647 h 733"/>
                  <a:gd name="T68" fmla="*/ 2147483647 w 516"/>
                  <a:gd name="T69" fmla="*/ 2147483647 h 733"/>
                  <a:gd name="T70" fmla="*/ 2147483647 w 516"/>
                  <a:gd name="T71" fmla="*/ 2147483647 h 733"/>
                  <a:gd name="T72" fmla="*/ 2147483647 w 516"/>
                  <a:gd name="T73" fmla="*/ 2147483647 h 733"/>
                  <a:gd name="T74" fmla="*/ 2147483647 w 516"/>
                  <a:gd name="T75" fmla="*/ 2147483647 h 733"/>
                  <a:gd name="T76" fmla="*/ 2147483647 w 516"/>
                  <a:gd name="T77" fmla="*/ 2147483647 h 733"/>
                  <a:gd name="T78" fmla="*/ 2147483647 w 516"/>
                  <a:gd name="T79" fmla="*/ 2147483647 h 733"/>
                  <a:gd name="T80" fmla="*/ 2147483647 w 516"/>
                  <a:gd name="T81" fmla="*/ 2147483647 h 73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16"/>
                  <a:gd name="T124" fmla="*/ 0 h 733"/>
                  <a:gd name="T125" fmla="*/ 516 w 516"/>
                  <a:gd name="T126" fmla="*/ 733 h 73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16" h="733">
                    <a:moveTo>
                      <a:pt x="17" y="97"/>
                    </a:moveTo>
                    <a:lnTo>
                      <a:pt x="13" y="255"/>
                    </a:lnTo>
                    <a:lnTo>
                      <a:pt x="8" y="414"/>
                    </a:lnTo>
                    <a:lnTo>
                      <a:pt x="4" y="571"/>
                    </a:lnTo>
                    <a:lnTo>
                      <a:pt x="0" y="730"/>
                    </a:lnTo>
                    <a:lnTo>
                      <a:pt x="32" y="730"/>
                    </a:lnTo>
                    <a:lnTo>
                      <a:pt x="65" y="730"/>
                    </a:lnTo>
                    <a:lnTo>
                      <a:pt x="97" y="730"/>
                    </a:lnTo>
                    <a:lnTo>
                      <a:pt x="129" y="732"/>
                    </a:lnTo>
                    <a:lnTo>
                      <a:pt x="162" y="732"/>
                    </a:lnTo>
                    <a:lnTo>
                      <a:pt x="194" y="732"/>
                    </a:lnTo>
                    <a:lnTo>
                      <a:pt x="226" y="732"/>
                    </a:lnTo>
                    <a:lnTo>
                      <a:pt x="259" y="732"/>
                    </a:lnTo>
                    <a:lnTo>
                      <a:pt x="289" y="732"/>
                    </a:lnTo>
                    <a:lnTo>
                      <a:pt x="322" y="732"/>
                    </a:lnTo>
                    <a:lnTo>
                      <a:pt x="354" y="732"/>
                    </a:lnTo>
                    <a:lnTo>
                      <a:pt x="386" y="732"/>
                    </a:lnTo>
                    <a:lnTo>
                      <a:pt x="419" y="733"/>
                    </a:lnTo>
                    <a:lnTo>
                      <a:pt x="451" y="733"/>
                    </a:lnTo>
                    <a:lnTo>
                      <a:pt x="483" y="733"/>
                    </a:lnTo>
                    <a:lnTo>
                      <a:pt x="516" y="733"/>
                    </a:lnTo>
                    <a:lnTo>
                      <a:pt x="516" y="550"/>
                    </a:lnTo>
                    <a:lnTo>
                      <a:pt x="516" y="366"/>
                    </a:lnTo>
                    <a:lnTo>
                      <a:pt x="514" y="183"/>
                    </a:lnTo>
                    <a:lnTo>
                      <a:pt x="514" y="0"/>
                    </a:lnTo>
                    <a:lnTo>
                      <a:pt x="483" y="6"/>
                    </a:lnTo>
                    <a:lnTo>
                      <a:pt x="452" y="13"/>
                    </a:lnTo>
                    <a:lnTo>
                      <a:pt x="422" y="19"/>
                    </a:lnTo>
                    <a:lnTo>
                      <a:pt x="391" y="24"/>
                    </a:lnTo>
                    <a:lnTo>
                      <a:pt x="358" y="31"/>
                    </a:lnTo>
                    <a:lnTo>
                      <a:pt x="327" y="37"/>
                    </a:lnTo>
                    <a:lnTo>
                      <a:pt x="296" y="42"/>
                    </a:lnTo>
                    <a:lnTo>
                      <a:pt x="266" y="48"/>
                    </a:lnTo>
                    <a:lnTo>
                      <a:pt x="235" y="55"/>
                    </a:lnTo>
                    <a:lnTo>
                      <a:pt x="204" y="61"/>
                    </a:lnTo>
                    <a:lnTo>
                      <a:pt x="173" y="66"/>
                    </a:lnTo>
                    <a:lnTo>
                      <a:pt x="142" y="73"/>
                    </a:lnTo>
                    <a:lnTo>
                      <a:pt x="110" y="79"/>
                    </a:lnTo>
                    <a:lnTo>
                      <a:pt x="79" y="85"/>
                    </a:lnTo>
                    <a:lnTo>
                      <a:pt x="48" y="92"/>
                    </a:lnTo>
                    <a:lnTo>
                      <a:pt x="17" y="97"/>
                    </a:lnTo>
                    <a:close/>
                  </a:path>
                </a:pathLst>
              </a:custGeom>
              <a:solidFill>
                <a:srgbClr val="6B72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71" name="Freeform 44"/>
              <p:cNvSpPr>
                <a:spLocks/>
              </p:cNvSpPr>
              <p:nvPr/>
            </p:nvSpPr>
            <p:spPr bwMode="auto">
              <a:xfrm>
                <a:off x="6462713" y="1662113"/>
                <a:ext cx="273050" cy="328613"/>
              </a:xfrm>
              <a:custGeom>
                <a:avLst/>
                <a:gdLst>
                  <a:gd name="T0" fmla="*/ 2147483647 w 515"/>
                  <a:gd name="T1" fmla="*/ 2147483647 h 622"/>
                  <a:gd name="T2" fmla="*/ 2147483647 w 515"/>
                  <a:gd name="T3" fmla="*/ 2147483647 h 622"/>
                  <a:gd name="T4" fmla="*/ 2147483647 w 515"/>
                  <a:gd name="T5" fmla="*/ 2147483647 h 622"/>
                  <a:gd name="T6" fmla="*/ 2147483647 w 515"/>
                  <a:gd name="T7" fmla="*/ 2147483647 h 622"/>
                  <a:gd name="T8" fmla="*/ 0 w 515"/>
                  <a:gd name="T9" fmla="*/ 2147483647 h 622"/>
                  <a:gd name="T10" fmla="*/ 2147483647 w 515"/>
                  <a:gd name="T11" fmla="*/ 2147483647 h 622"/>
                  <a:gd name="T12" fmla="*/ 2147483647 w 515"/>
                  <a:gd name="T13" fmla="*/ 2147483647 h 622"/>
                  <a:gd name="T14" fmla="*/ 2147483647 w 515"/>
                  <a:gd name="T15" fmla="*/ 2147483647 h 622"/>
                  <a:gd name="T16" fmla="*/ 2147483647 w 515"/>
                  <a:gd name="T17" fmla="*/ 2147483647 h 622"/>
                  <a:gd name="T18" fmla="*/ 2147483647 w 515"/>
                  <a:gd name="T19" fmla="*/ 2147483647 h 622"/>
                  <a:gd name="T20" fmla="*/ 2147483647 w 515"/>
                  <a:gd name="T21" fmla="*/ 2147483647 h 622"/>
                  <a:gd name="T22" fmla="*/ 2147483647 w 515"/>
                  <a:gd name="T23" fmla="*/ 2147483647 h 622"/>
                  <a:gd name="T24" fmla="*/ 2147483647 w 515"/>
                  <a:gd name="T25" fmla="*/ 2147483647 h 622"/>
                  <a:gd name="T26" fmla="*/ 2147483647 w 515"/>
                  <a:gd name="T27" fmla="*/ 2147483647 h 622"/>
                  <a:gd name="T28" fmla="*/ 2147483647 w 515"/>
                  <a:gd name="T29" fmla="*/ 2147483647 h 622"/>
                  <a:gd name="T30" fmla="*/ 2147483647 w 515"/>
                  <a:gd name="T31" fmla="*/ 2147483647 h 622"/>
                  <a:gd name="T32" fmla="*/ 2147483647 w 515"/>
                  <a:gd name="T33" fmla="*/ 2147483647 h 622"/>
                  <a:gd name="T34" fmla="*/ 2147483647 w 515"/>
                  <a:gd name="T35" fmla="*/ 2147483647 h 622"/>
                  <a:gd name="T36" fmla="*/ 2147483647 w 515"/>
                  <a:gd name="T37" fmla="*/ 2147483647 h 622"/>
                  <a:gd name="T38" fmla="*/ 2147483647 w 515"/>
                  <a:gd name="T39" fmla="*/ 2147483647 h 622"/>
                  <a:gd name="T40" fmla="*/ 2147483647 w 515"/>
                  <a:gd name="T41" fmla="*/ 2147483647 h 622"/>
                  <a:gd name="T42" fmla="*/ 2147483647 w 515"/>
                  <a:gd name="T43" fmla="*/ 2147483647 h 622"/>
                  <a:gd name="T44" fmla="*/ 2147483647 w 515"/>
                  <a:gd name="T45" fmla="*/ 2147483647 h 622"/>
                  <a:gd name="T46" fmla="*/ 2147483647 w 515"/>
                  <a:gd name="T47" fmla="*/ 2147483647 h 622"/>
                  <a:gd name="T48" fmla="*/ 2147483647 w 515"/>
                  <a:gd name="T49" fmla="*/ 0 h 622"/>
                  <a:gd name="T50" fmla="*/ 2147483647 w 515"/>
                  <a:gd name="T51" fmla="*/ 2147483647 h 622"/>
                  <a:gd name="T52" fmla="*/ 2147483647 w 515"/>
                  <a:gd name="T53" fmla="*/ 2147483647 h 622"/>
                  <a:gd name="T54" fmla="*/ 2147483647 w 515"/>
                  <a:gd name="T55" fmla="*/ 2147483647 h 622"/>
                  <a:gd name="T56" fmla="*/ 2147483647 w 515"/>
                  <a:gd name="T57" fmla="*/ 2147483647 h 622"/>
                  <a:gd name="T58" fmla="*/ 2147483647 w 515"/>
                  <a:gd name="T59" fmla="*/ 2147483647 h 622"/>
                  <a:gd name="T60" fmla="*/ 2147483647 w 515"/>
                  <a:gd name="T61" fmla="*/ 2147483647 h 622"/>
                  <a:gd name="T62" fmla="*/ 2147483647 w 515"/>
                  <a:gd name="T63" fmla="*/ 2147483647 h 622"/>
                  <a:gd name="T64" fmla="*/ 2147483647 w 515"/>
                  <a:gd name="T65" fmla="*/ 2147483647 h 622"/>
                  <a:gd name="T66" fmla="*/ 2147483647 w 515"/>
                  <a:gd name="T67" fmla="*/ 2147483647 h 622"/>
                  <a:gd name="T68" fmla="*/ 2147483647 w 515"/>
                  <a:gd name="T69" fmla="*/ 2147483647 h 622"/>
                  <a:gd name="T70" fmla="*/ 2147483647 w 515"/>
                  <a:gd name="T71" fmla="*/ 2147483647 h 622"/>
                  <a:gd name="T72" fmla="*/ 2147483647 w 515"/>
                  <a:gd name="T73" fmla="*/ 2147483647 h 622"/>
                  <a:gd name="T74" fmla="*/ 2147483647 w 515"/>
                  <a:gd name="T75" fmla="*/ 2147483647 h 622"/>
                  <a:gd name="T76" fmla="*/ 2147483647 w 515"/>
                  <a:gd name="T77" fmla="*/ 2147483647 h 622"/>
                  <a:gd name="T78" fmla="*/ 2147483647 w 515"/>
                  <a:gd name="T79" fmla="*/ 2147483647 h 622"/>
                  <a:gd name="T80" fmla="*/ 2147483647 w 515"/>
                  <a:gd name="T81" fmla="*/ 2147483647 h 62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15"/>
                  <a:gd name="T124" fmla="*/ 0 h 622"/>
                  <a:gd name="T125" fmla="*/ 515 w 515"/>
                  <a:gd name="T126" fmla="*/ 622 h 62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15" h="622">
                    <a:moveTo>
                      <a:pt x="20" y="81"/>
                    </a:moveTo>
                    <a:lnTo>
                      <a:pt x="14" y="216"/>
                    </a:lnTo>
                    <a:lnTo>
                      <a:pt x="10" y="351"/>
                    </a:lnTo>
                    <a:lnTo>
                      <a:pt x="5" y="486"/>
                    </a:lnTo>
                    <a:lnTo>
                      <a:pt x="0" y="621"/>
                    </a:lnTo>
                    <a:lnTo>
                      <a:pt x="33" y="621"/>
                    </a:lnTo>
                    <a:lnTo>
                      <a:pt x="65" y="621"/>
                    </a:lnTo>
                    <a:lnTo>
                      <a:pt x="97" y="621"/>
                    </a:lnTo>
                    <a:lnTo>
                      <a:pt x="130" y="621"/>
                    </a:lnTo>
                    <a:lnTo>
                      <a:pt x="161" y="621"/>
                    </a:lnTo>
                    <a:lnTo>
                      <a:pt x="193" y="621"/>
                    </a:lnTo>
                    <a:lnTo>
                      <a:pt x="225" y="621"/>
                    </a:lnTo>
                    <a:lnTo>
                      <a:pt x="258" y="621"/>
                    </a:lnTo>
                    <a:lnTo>
                      <a:pt x="290" y="621"/>
                    </a:lnTo>
                    <a:lnTo>
                      <a:pt x="322" y="621"/>
                    </a:lnTo>
                    <a:lnTo>
                      <a:pt x="354" y="621"/>
                    </a:lnTo>
                    <a:lnTo>
                      <a:pt x="387" y="621"/>
                    </a:lnTo>
                    <a:lnTo>
                      <a:pt x="418" y="622"/>
                    </a:lnTo>
                    <a:lnTo>
                      <a:pt x="450" y="622"/>
                    </a:lnTo>
                    <a:lnTo>
                      <a:pt x="482" y="622"/>
                    </a:lnTo>
                    <a:lnTo>
                      <a:pt x="515" y="622"/>
                    </a:lnTo>
                    <a:lnTo>
                      <a:pt x="513" y="466"/>
                    </a:lnTo>
                    <a:lnTo>
                      <a:pt x="513" y="311"/>
                    </a:lnTo>
                    <a:lnTo>
                      <a:pt x="512" y="155"/>
                    </a:lnTo>
                    <a:lnTo>
                      <a:pt x="510" y="0"/>
                    </a:lnTo>
                    <a:lnTo>
                      <a:pt x="480" y="6"/>
                    </a:lnTo>
                    <a:lnTo>
                      <a:pt x="449" y="10"/>
                    </a:lnTo>
                    <a:lnTo>
                      <a:pt x="419" y="16"/>
                    </a:lnTo>
                    <a:lnTo>
                      <a:pt x="388" y="20"/>
                    </a:lnTo>
                    <a:lnTo>
                      <a:pt x="357" y="26"/>
                    </a:lnTo>
                    <a:lnTo>
                      <a:pt x="326" y="30"/>
                    </a:lnTo>
                    <a:lnTo>
                      <a:pt x="295" y="36"/>
                    </a:lnTo>
                    <a:lnTo>
                      <a:pt x="266" y="40"/>
                    </a:lnTo>
                    <a:lnTo>
                      <a:pt x="235" y="45"/>
                    </a:lnTo>
                    <a:lnTo>
                      <a:pt x="204" y="51"/>
                    </a:lnTo>
                    <a:lnTo>
                      <a:pt x="173" y="55"/>
                    </a:lnTo>
                    <a:lnTo>
                      <a:pt x="142" y="61"/>
                    </a:lnTo>
                    <a:lnTo>
                      <a:pt x="111" y="65"/>
                    </a:lnTo>
                    <a:lnTo>
                      <a:pt x="82" y="71"/>
                    </a:lnTo>
                    <a:lnTo>
                      <a:pt x="51" y="75"/>
                    </a:lnTo>
                    <a:lnTo>
                      <a:pt x="20" y="81"/>
                    </a:lnTo>
                    <a:close/>
                  </a:path>
                </a:pathLst>
              </a:custGeom>
              <a:solidFill>
                <a:srgbClr val="7075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72" name="Freeform 45"/>
              <p:cNvSpPr>
                <a:spLocks/>
              </p:cNvSpPr>
              <p:nvPr/>
            </p:nvSpPr>
            <p:spPr bwMode="auto">
              <a:xfrm>
                <a:off x="6464301" y="1720850"/>
                <a:ext cx="271463" cy="269875"/>
              </a:xfrm>
              <a:custGeom>
                <a:avLst/>
                <a:gdLst>
                  <a:gd name="T0" fmla="*/ 2147483647 w 513"/>
                  <a:gd name="T1" fmla="*/ 2147483647 h 511"/>
                  <a:gd name="T2" fmla="*/ 2147483647 w 513"/>
                  <a:gd name="T3" fmla="*/ 2147483647 h 511"/>
                  <a:gd name="T4" fmla="*/ 2147483647 w 513"/>
                  <a:gd name="T5" fmla="*/ 2147483647 h 511"/>
                  <a:gd name="T6" fmla="*/ 2147483647 w 513"/>
                  <a:gd name="T7" fmla="*/ 2147483647 h 511"/>
                  <a:gd name="T8" fmla="*/ 0 w 513"/>
                  <a:gd name="T9" fmla="*/ 2147483647 h 511"/>
                  <a:gd name="T10" fmla="*/ 2147483647 w 513"/>
                  <a:gd name="T11" fmla="*/ 2147483647 h 511"/>
                  <a:gd name="T12" fmla="*/ 2147483647 w 513"/>
                  <a:gd name="T13" fmla="*/ 2147483647 h 511"/>
                  <a:gd name="T14" fmla="*/ 2147483647 w 513"/>
                  <a:gd name="T15" fmla="*/ 2147483647 h 511"/>
                  <a:gd name="T16" fmla="*/ 2147483647 w 513"/>
                  <a:gd name="T17" fmla="*/ 2147483647 h 511"/>
                  <a:gd name="T18" fmla="*/ 2147483647 w 513"/>
                  <a:gd name="T19" fmla="*/ 2147483647 h 511"/>
                  <a:gd name="T20" fmla="*/ 2147483647 w 513"/>
                  <a:gd name="T21" fmla="*/ 2147483647 h 511"/>
                  <a:gd name="T22" fmla="*/ 2147483647 w 513"/>
                  <a:gd name="T23" fmla="*/ 2147483647 h 511"/>
                  <a:gd name="T24" fmla="*/ 2147483647 w 513"/>
                  <a:gd name="T25" fmla="*/ 2147483647 h 511"/>
                  <a:gd name="T26" fmla="*/ 2147483647 w 513"/>
                  <a:gd name="T27" fmla="*/ 2147483647 h 511"/>
                  <a:gd name="T28" fmla="*/ 2147483647 w 513"/>
                  <a:gd name="T29" fmla="*/ 2147483647 h 511"/>
                  <a:gd name="T30" fmla="*/ 2147483647 w 513"/>
                  <a:gd name="T31" fmla="*/ 2147483647 h 511"/>
                  <a:gd name="T32" fmla="*/ 2147483647 w 513"/>
                  <a:gd name="T33" fmla="*/ 2147483647 h 511"/>
                  <a:gd name="T34" fmla="*/ 2147483647 w 513"/>
                  <a:gd name="T35" fmla="*/ 2147483647 h 511"/>
                  <a:gd name="T36" fmla="*/ 2147483647 w 513"/>
                  <a:gd name="T37" fmla="*/ 2147483647 h 511"/>
                  <a:gd name="T38" fmla="*/ 2147483647 w 513"/>
                  <a:gd name="T39" fmla="*/ 2147483647 h 511"/>
                  <a:gd name="T40" fmla="*/ 2147483647 w 513"/>
                  <a:gd name="T41" fmla="*/ 2147483647 h 511"/>
                  <a:gd name="T42" fmla="*/ 2147483647 w 513"/>
                  <a:gd name="T43" fmla="*/ 2147483647 h 511"/>
                  <a:gd name="T44" fmla="*/ 2147483647 w 513"/>
                  <a:gd name="T45" fmla="*/ 2147483647 h 511"/>
                  <a:gd name="T46" fmla="*/ 2147483647 w 513"/>
                  <a:gd name="T47" fmla="*/ 2147483647 h 511"/>
                  <a:gd name="T48" fmla="*/ 2147483647 w 513"/>
                  <a:gd name="T49" fmla="*/ 0 h 511"/>
                  <a:gd name="T50" fmla="*/ 2147483647 w 513"/>
                  <a:gd name="T51" fmla="*/ 2147483647 h 511"/>
                  <a:gd name="T52" fmla="*/ 2147483647 w 513"/>
                  <a:gd name="T53" fmla="*/ 2147483647 h 511"/>
                  <a:gd name="T54" fmla="*/ 2147483647 w 513"/>
                  <a:gd name="T55" fmla="*/ 2147483647 h 511"/>
                  <a:gd name="T56" fmla="*/ 2147483647 w 513"/>
                  <a:gd name="T57" fmla="*/ 2147483647 h 511"/>
                  <a:gd name="T58" fmla="*/ 2147483647 w 513"/>
                  <a:gd name="T59" fmla="*/ 2147483647 h 511"/>
                  <a:gd name="T60" fmla="*/ 2147483647 w 513"/>
                  <a:gd name="T61" fmla="*/ 2147483647 h 511"/>
                  <a:gd name="T62" fmla="*/ 2147483647 w 513"/>
                  <a:gd name="T63" fmla="*/ 2147483647 h 511"/>
                  <a:gd name="T64" fmla="*/ 2147483647 w 513"/>
                  <a:gd name="T65" fmla="*/ 2147483647 h 511"/>
                  <a:gd name="T66" fmla="*/ 2147483647 w 513"/>
                  <a:gd name="T67" fmla="*/ 2147483647 h 511"/>
                  <a:gd name="T68" fmla="*/ 2147483647 w 513"/>
                  <a:gd name="T69" fmla="*/ 2147483647 h 511"/>
                  <a:gd name="T70" fmla="*/ 2147483647 w 513"/>
                  <a:gd name="T71" fmla="*/ 2147483647 h 511"/>
                  <a:gd name="T72" fmla="*/ 2147483647 w 513"/>
                  <a:gd name="T73" fmla="*/ 2147483647 h 511"/>
                  <a:gd name="T74" fmla="*/ 2147483647 w 513"/>
                  <a:gd name="T75" fmla="*/ 2147483647 h 511"/>
                  <a:gd name="T76" fmla="*/ 2147483647 w 513"/>
                  <a:gd name="T77" fmla="*/ 2147483647 h 511"/>
                  <a:gd name="T78" fmla="*/ 2147483647 w 513"/>
                  <a:gd name="T79" fmla="*/ 2147483647 h 511"/>
                  <a:gd name="T80" fmla="*/ 2147483647 w 513"/>
                  <a:gd name="T81" fmla="*/ 2147483647 h 51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13"/>
                  <a:gd name="T124" fmla="*/ 0 h 511"/>
                  <a:gd name="T125" fmla="*/ 513 w 513"/>
                  <a:gd name="T126" fmla="*/ 511 h 51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13" h="511">
                    <a:moveTo>
                      <a:pt x="22" y="65"/>
                    </a:moveTo>
                    <a:lnTo>
                      <a:pt x="17" y="176"/>
                    </a:lnTo>
                    <a:lnTo>
                      <a:pt x="11" y="287"/>
                    </a:lnTo>
                    <a:lnTo>
                      <a:pt x="5" y="400"/>
                    </a:lnTo>
                    <a:lnTo>
                      <a:pt x="0" y="511"/>
                    </a:lnTo>
                    <a:lnTo>
                      <a:pt x="32" y="511"/>
                    </a:lnTo>
                    <a:lnTo>
                      <a:pt x="63" y="511"/>
                    </a:lnTo>
                    <a:lnTo>
                      <a:pt x="95" y="511"/>
                    </a:lnTo>
                    <a:lnTo>
                      <a:pt x="128" y="511"/>
                    </a:lnTo>
                    <a:lnTo>
                      <a:pt x="160" y="511"/>
                    </a:lnTo>
                    <a:lnTo>
                      <a:pt x="191" y="511"/>
                    </a:lnTo>
                    <a:lnTo>
                      <a:pt x="223" y="511"/>
                    </a:lnTo>
                    <a:lnTo>
                      <a:pt x="256" y="511"/>
                    </a:lnTo>
                    <a:lnTo>
                      <a:pt x="288" y="511"/>
                    </a:lnTo>
                    <a:lnTo>
                      <a:pt x="320" y="511"/>
                    </a:lnTo>
                    <a:lnTo>
                      <a:pt x="352" y="511"/>
                    </a:lnTo>
                    <a:lnTo>
                      <a:pt x="385" y="511"/>
                    </a:lnTo>
                    <a:lnTo>
                      <a:pt x="416" y="511"/>
                    </a:lnTo>
                    <a:lnTo>
                      <a:pt x="448" y="511"/>
                    </a:lnTo>
                    <a:lnTo>
                      <a:pt x="480" y="511"/>
                    </a:lnTo>
                    <a:lnTo>
                      <a:pt x="513" y="511"/>
                    </a:lnTo>
                    <a:lnTo>
                      <a:pt x="511" y="383"/>
                    </a:lnTo>
                    <a:lnTo>
                      <a:pt x="510" y="255"/>
                    </a:lnTo>
                    <a:lnTo>
                      <a:pt x="507" y="128"/>
                    </a:lnTo>
                    <a:lnTo>
                      <a:pt x="506" y="0"/>
                    </a:lnTo>
                    <a:lnTo>
                      <a:pt x="476" y="5"/>
                    </a:lnTo>
                    <a:lnTo>
                      <a:pt x="445" y="9"/>
                    </a:lnTo>
                    <a:lnTo>
                      <a:pt x="416" y="12"/>
                    </a:lnTo>
                    <a:lnTo>
                      <a:pt x="385" y="16"/>
                    </a:lnTo>
                    <a:lnTo>
                      <a:pt x="355" y="20"/>
                    </a:lnTo>
                    <a:lnTo>
                      <a:pt x="324" y="24"/>
                    </a:lnTo>
                    <a:lnTo>
                      <a:pt x="295" y="29"/>
                    </a:lnTo>
                    <a:lnTo>
                      <a:pt x="264" y="33"/>
                    </a:lnTo>
                    <a:lnTo>
                      <a:pt x="234" y="36"/>
                    </a:lnTo>
                    <a:lnTo>
                      <a:pt x="204" y="40"/>
                    </a:lnTo>
                    <a:lnTo>
                      <a:pt x="174" y="44"/>
                    </a:lnTo>
                    <a:lnTo>
                      <a:pt x="143" y="48"/>
                    </a:lnTo>
                    <a:lnTo>
                      <a:pt x="114" y="52"/>
                    </a:lnTo>
                    <a:lnTo>
                      <a:pt x="83" y="57"/>
                    </a:lnTo>
                    <a:lnTo>
                      <a:pt x="53" y="61"/>
                    </a:lnTo>
                    <a:lnTo>
                      <a:pt x="22" y="65"/>
                    </a:lnTo>
                    <a:close/>
                  </a:path>
                </a:pathLst>
              </a:custGeom>
              <a:solidFill>
                <a:srgbClr val="777A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73" name="Freeform 46"/>
              <p:cNvSpPr>
                <a:spLocks/>
              </p:cNvSpPr>
              <p:nvPr/>
            </p:nvSpPr>
            <p:spPr bwMode="auto">
              <a:xfrm>
                <a:off x="6464301" y="1778000"/>
                <a:ext cx="269875" cy="212725"/>
              </a:xfrm>
              <a:custGeom>
                <a:avLst/>
                <a:gdLst>
                  <a:gd name="T0" fmla="*/ 2147483647 w 510"/>
                  <a:gd name="T1" fmla="*/ 2147483647 h 402"/>
                  <a:gd name="T2" fmla="*/ 2147483647 w 510"/>
                  <a:gd name="T3" fmla="*/ 2147483647 h 402"/>
                  <a:gd name="T4" fmla="*/ 2147483647 w 510"/>
                  <a:gd name="T5" fmla="*/ 2147483647 h 402"/>
                  <a:gd name="T6" fmla="*/ 2147483647 w 510"/>
                  <a:gd name="T7" fmla="*/ 2147483647 h 402"/>
                  <a:gd name="T8" fmla="*/ 0 w 510"/>
                  <a:gd name="T9" fmla="*/ 2147483647 h 402"/>
                  <a:gd name="T10" fmla="*/ 2147483647 w 510"/>
                  <a:gd name="T11" fmla="*/ 2147483647 h 402"/>
                  <a:gd name="T12" fmla="*/ 2147483647 w 510"/>
                  <a:gd name="T13" fmla="*/ 2147483647 h 402"/>
                  <a:gd name="T14" fmla="*/ 2147483647 w 510"/>
                  <a:gd name="T15" fmla="*/ 2147483647 h 402"/>
                  <a:gd name="T16" fmla="*/ 2147483647 w 510"/>
                  <a:gd name="T17" fmla="*/ 2147483647 h 402"/>
                  <a:gd name="T18" fmla="*/ 2147483647 w 510"/>
                  <a:gd name="T19" fmla="*/ 2147483647 h 402"/>
                  <a:gd name="T20" fmla="*/ 2147483647 w 510"/>
                  <a:gd name="T21" fmla="*/ 2147483647 h 402"/>
                  <a:gd name="T22" fmla="*/ 2147483647 w 510"/>
                  <a:gd name="T23" fmla="*/ 2147483647 h 402"/>
                  <a:gd name="T24" fmla="*/ 2147483647 w 510"/>
                  <a:gd name="T25" fmla="*/ 2147483647 h 402"/>
                  <a:gd name="T26" fmla="*/ 2147483647 w 510"/>
                  <a:gd name="T27" fmla="*/ 2147483647 h 402"/>
                  <a:gd name="T28" fmla="*/ 2147483647 w 510"/>
                  <a:gd name="T29" fmla="*/ 2147483647 h 402"/>
                  <a:gd name="T30" fmla="*/ 2147483647 w 510"/>
                  <a:gd name="T31" fmla="*/ 2147483647 h 402"/>
                  <a:gd name="T32" fmla="*/ 2147483647 w 510"/>
                  <a:gd name="T33" fmla="*/ 2147483647 h 402"/>
                  <a:gd name="T34" fmla="*/ 2147483647 w 510"/>
                  <a:gd name="T35" fmla="*/ 2147483647 h 402"/>
                  <a:gd name="T36" fmla="*/ 2147483647 w 510"/>
                  <a:gd name="T37" fmla="*/ 2147483647 h 402"/>
                  <a:gd name="T38" fmla="*/ 2147483647 w 510"/>
                  <a:gd name="T39" fmla="*/ 2147483647 h 402"/>
                  <a:gd name="T40" fmla="*/ 2147483647 w 510"/>
                  <a:gd name="T41" fmla="*/ 2147483647 h 402"/>
                  <a:gd name="T42" fmla="*/ 2147483647 w 510"/>
                  <a:gd name="T43" fmla="*/ 2147483647 h 402"/>
                  <a:gd name="T44" fmla="*/ 2147483647 w 510"/>
                  <a:gd name="T45" fmla="*/ 2147483647 h 402"/>
                  <a:gd name="T46" fmla="*/ 2147483647 w 510"/>
                  <a:gd name="T47" fmla="*/ 2147483647 h 402"/>
                  <a:gd name="T48" fmla="*/ 2147483647 w 510"/>
                  <a:gd name="T49" fmla="*/ 0 h 402"/>
                  <a:gd name="T50" fmla="*/ 2147483647 w 510"/>
                  <a:gd name="T51" fmla="*/ 2147483647 h 402"/>
                  <a:gd name="T52" fmla="*/ 2147483647 w 510"/>
                  <a:gd name="T53" fmla="*/ 2147483647 h 402"/>
                  <a:gd name="T54" fmla="*/ 2147483647 w 510"/>
                  <a:gd name="T55" fmla="*/ 2147483647 h 402"/>
                  <a:gd name="T56" fmla="*/ 2147483647 w 510"/>
                  <a:gd name="T57" fmla="*/ 2147483647 h 402"/>
                  <a:gd name="T58" fmla="*/ 2147483647 w 510"/>
                  <a:gd name="T59" fmla="*/ 2147483647 h 402"/>
                  <a:gd name="T60" fmla="*/ 2147483647 w 510"/>
                  <a:gd name="T61" fmla="*/ 2147483647 h 402"/>
                  <a:gd name="T62" fmla="*/ 2147483647 w 510"/>
                  <a:gd name="T63" fmla="*/ 2147483647 h 402"/>
                  <a:gd name="T64" fmla="*/ 2147483647 w 510"/>
                  <a:gd name="T65" fmla="*/ 2147483647 h 402"/>
                  <a:gd name="T66" fmla="*/ 2147483647 w 510"/>
                  <a:gd name="T67" fmla="*/ 2147483647 h 402"/>
                  <a:gd name="T68" fmla="*/ 2147483647 w 510"/>
                  <a:gd name="T69" fmla="*/ 2147483647 h 402"/>
                  <a:gd name="T70" fmla="*/ 2147483647 w 510"/>
                  <a:gd name="T71" fmla="*/ 2147483647 h 402"/>
                  <a:gd name="T72" fmla="*/ 2147483647 w 510"/>
                  <a:gd name="T73" fmla="*/ 2147483647 h 402"/>
                  <a:gd name="T74" fmla="*/ 2147483647 w 510"/>
                  <a:gd name="T75" fmla="*/ 2147483647 h 402"/>
                  <a:gd name="T76" fmla="*/ 2147483647 w 510"/>
                  <a:gd name="T77" fmla="*/ 2147483647 h 402"/>
                  <a:gd name="T78" fmla="*/ 2147483647 w 510"/>
                  <a:gd name="T79" fmla="*/ 2147483647 h 402"/>
                  <a:gd name="T80" fmla="*/ 2147483647 w 510"/>
                  <a:gd name="T81" fmla="*/ 2147483647 h 40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10"/>
                  <a:gd name="T124" fmla="*/ 0 h 402"/>
                  <a:gd name="T125" fmla="*/ 510 w 510"/>
                  <a:gd name="T126" fmla="*/ 402 h 40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10" h="402">
                    <a:moveTo>
                      <a:pt x="25" y="49"/>
                    </a:moveTo>
                    <a:lnTo>
                      <a:pt x="20" y="138"/>
                    </a:lnTo>
                    <a:lnTo>
                      <a:pt x="13" y="225"/>
                    </a:lnTo>
                    <a:lnTo>
                      <a:pt x="7" y="314"/>
                    </a:lnTo>
                    <a:lnTo>
                      <a:pt x="0" y="402"/>
                    </a:lnTo>
                    <a:lnTo>
                      <a:pt x="32" y="402"/>
                    </a:lnTo>
                    <a:lnTo>
                      <a:pt x="63" y="402"/>
                    </a:lnTo>
                    <a:lnTo>
                      <a:pt x="96" y="402"/>
                    </a:lnTo>
                    <a:lnTo>
                      <a:pt x="128" y="401"/>
                    </a:lnTo>
                    <a:lnTo>
                      <a:pt x="159" y="401"/>
                    </a:lnTo>
                    <a:lnTo>
                      <a:pt x="191" y="401"/>
                    </a:lnTo>
                    <a:lnTo>
                      <a:pt x="224" y="401"/>
                    </a:lnTo>
                    <a:lnTo>
                      <a:pt x="256" y="401"/>
                    </a:lnTo>
                    <a:lnTo>
                      <a:pt x="287" y="401"/>
                    </a:lnTo>
                    <a:lnTo>
                      <a:pt x="319" y="401"/>
                    </a:lnTo>
                    <a:lnTo>
                      <a:pt x="351" y="401"/>
                    </a:lnTo>
                    <a:lnTo>
                      <a:pt x="382" y="401"/>
                    </a:lnTo>
                    <a:lnTo>
                      <a:pt x="415" y="401"/>
                    </a:lnTo>
                    <a:lnTo>
                      <a:pt x="447" y="401"/>
                    </a:lnTo>
                    <a:lnTo>
                      <a:pt x="478" y="401"/>
                    </a:lnTo>
                    <a:lnTo>
                      <a:pt x="510" y="401"/>
                    </a:lnTo>
                    <a:lnTo>
                      <a:pt x="509" y="301"/>
                    </a:lnTo>
                    <a:lnTo>
                      <a:pt x="507" y="200"/>
                    </a:lnTo>
                    <a:lnTo>
                      <a:pt x="505" y="100"/>
                    </a:lnTo>
                    <a:lnTo>
                      <a:pt x="503" y="0"/>
                    </a:lnTo>
                    <a:lnTo>
                      <a:pt x="474" y="3"/>
                    </a:lnTo>
                    <a:lnTo>
                      <a:pt x="444" y="6"/>
                    </a:lnTo>
                    <a:lnTo>
                      <a:pt x="413" y="10"/>
                    </a:lnTo>
                    <a:lnTo>
                      <a:pt x="384" y="13"/>
                    </a:lnTo>
                    <a:lnTo>
                      <a:pt x="354" y="16"/>
                    </a:lnTo>
                    <a:lnTo>
                      <a:pt x="325" y="18"/>
                    </a:lnTo>
                    <a:lnTo>
                      <a:pt x="294" y="23"/>
                    </a:lnTo>
                    <a:lnTo>
                      <a:pt x="264" y="25"/>
                    </a:lnTo>
                    <a:lnTo>
                      <a:pt x="235" y="28"/>
                    </a:lnTo>
                    <a:lnTo>
                      <a:pt x="204" y="31"/>
                    </a:lnTo>
                    <a:lnTo>
                      <a:pt x="174" y="34"/>
                    </a:lnTo>
                    <a:lnTo>
                      <a:pt x="145" y="38"/>
                    </a:lnTo>
                    <a:lnTo>
                      <a:pt x="115" y="41"/>
                    </a:lnTo>
                    <a:lnTo>
                      <a:pt x="84" y="44"/>
                    </a:lnTo>
                    <a:lnTo>
                      <a:pt x="55" y="47"/>
                    </a:lnTo>
                    <a:lnTo>
                      <a:pt x="25" y="49"/>
                    </a:lnTo>
                    <a:close/>
                  </a:path>
                </a:pathLst>
              </a:custGeom>
              <a:solidFill>
                <a:srgbClr val="7A7C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74" name="Freeform 47"/>
              <p:cNvSpPr>
                <a:spLocks/>
              </p:cNvSpPr>
              <p:nvPr/>
            </p:nvSpPr>
            <p:spPr bwMode="auto">
              <a:xfrm>
                <a:off x="6465888" y="1838325"/>
                <a:ext cx="268288" cy="152400"/>
              </a:xfrm>
              <a:custGeom>
                <a:avLst/>
                <a:gdLst>
                  <a:gd name="T0" fmla="*/ 2147483647 w 508"/>
                  <a:gd name="T1" fmla="*/ 2147483647 h 289"/>
                  <a:gd name="T2" fmla="*/ 2147483647 w 508"/>
                  <a:gd name="T3" fmla="*/ 2147483647 h 289"/>
                  <a:gd name="T4" fmla="*/ 2147483647 w 508"/>
                  <a:gd name="T5" fmla="*/ 2147483647 h 289"/>
                  <a:gd name="T6" fmla="*/ 2147483647 w 508"/>
                  <a:gd name="T7" fmla="*/ 2147483647 h 289"/>
                  <a:gd name="T8" fmla="*/ 0 w 508"/>
                  <a:gd name="T9" fmla="*/ 2147483647 h 289"/>
                  <a:gd name="T10" fmla="*/ 2147483647 w 508"/>
                  <a:gd name="T11" fmla="*/ 2147483647 h 289"/>
                  <a:gd name="T12" fmla="*/ 2147483647 w 508"/>
                  <a:gd name="T13" fmla="*/ 2147483647 h 289"/>
                  <a:gd name="T14" fmla="*/ 2147483647 w 508"/>
                  <a:gd name="T15" fmla="*/ 2147483647 h 289"/>
                  <a:gd name="T16" fmla="*/ 2147483647 w 508"/>
                  <a:gd name="T17" fmla="*/ 2147483647 h 289"/>
                  <a:gd name="T18" fmla="*/ 2147483647 w 508"/>
                  <a:gd name="T19" fmla="*/ 2147483647 h 289"/>
                  <a:gd name="T20" fmla="*/ 2147483647 w 508"/>
                  <a:gd name="T21" fmla="*/ 2147483647 h 289"/>
                  <a:gd name="T22" fmla="*/ 2147483647 w 508"/>
                  <a:gd name="T23" fmla="*/ 2147483647 h 289"/>
                  <a:gd name="T24" fmla="*/ 2147483647 w 508"/>
                  <a:gd name="T25" fmla="*/ 2147483647 h 289"/>
                  <a:gd name="T26" fmla="*/ 2147483647 w 508"/>
                  <a:gd name="T27" fmla="*/ 2147483647 h 289"/>
                  <a:gd name="T28" fmla="*/ 2147483647 w 508"/>
                  <a:gd name="T29" fmla="*/ 2147483647 h 289"/>
                  <a:gd name="T30" fmla="*/ 2147483647 w 508"/>
                  <a:gd name="T31" fmla="*/ 2147483647 h 289"/>
                  <a:gd name="T32" fmla="*/ 2147483647 w 508"/>
                  <a:gd name="T33" fmla="*/ 2147483647 h 289"/>
                  <a:gd name="T34" fmla="*/ 2147483647 w 508"/>
                  <a:gd name="T35" fmla="*/ 2147483647 h 289"/>
                  <a:gd name="T36" fmla="*/ 2147483647 w 508"/>
                  <a:gd name="T37" fmla="*/ 2147483647 h 289"/>
                  <a:gd name="T38" fmla="*/ 2147483647 w 508"/>
                  <a:gd name="T39" fmla="*/ 2147483647 h 289"/>
                  <a:gd name="T40" fmla="*/ 2147483647 w 508"/>
                  <a:gd name="T41" fmla="*/ 2147483647 h 289"/>
                  <a:gd name="T42" fmla="*/ 2147483647 w 508"/>
                  <a:gd name="T43" fmla="*/ 2147483647 h 289"/>
                  <a:gd name="T44" fmla="*/ 2147483647 w 508"/>
                  <a:gd name="T45" fmla="*/ 2147483647 h 289"/>
                  <a:gd name="T46" fmla="*/ 2147483647 w 508"/>
                  <a:gd name="T47" fmla="*/ 2147483647 h 289"/>
                  <a:gd name="T48" fmla="*/ 2147483647 w 508"/>
                  <a:gd name="T49" fmla="*/ 0 h 289"/>
                  <a:gd name="T50" fmla="*/ 2147483647 w 508"/>
                  <a:gd name="T51" fmla="*/ 2147483647 h 289"/>
                  <a:gd name="T52" fmla="*/ 2147483647 w 508"/>
                  <a:gd name="T53" fmla="*/ 2147483647 h 289"/>
                  <a:gd name="T54" fmla="*/ 2147483647 w 508"/>
                  <a:gd name="T55" fmla="*/ 2147483647 h 289"/>
                  <a:gd name="T56" fmla="*/ 2147483647 w 508"/>
                  <a:gd name="T57" fmla="*/ 2147483647 h 289"/>
                  <a:gd name="T58" fmla="*/ 2147483647 w 508"/>
                  <a:gd name="T59" fmla="*/ 2147483647 h 289"/>
                  <a:gd name="T60" fmla="*/ 2147483647 w 508"/>
                  <a:gd name="T61" fmla="*/ 2147483647 h 289"/>
                  <a:gd name="T62" fmla="*/ 2147483647 w 508"/>
                  <a:gd name="T63" fmla="*/ 2147483647 h 289"/>
                  <a:gd name="T64" fmla="*/ 2147483647 w 508"/>
                  <a:gd name="T65" fmla="*/ 2147483647 h 289"/>
                  <a:gd name="T66" fmla="*/ 2147483647 w 508"/>
                  <a:gd name="T67" fmla="*/ 2147483647 h 289"/>
                  <a:gd name="T68" fmla="*/ 2147483647 w 508"/>
                  <a:gd name="T69" fmla="*/ 2147483647 h 289"/>
                  <a:gd name="T70" fmla="*/ 2147483647 w 508"/>
                  <a:gd name="T71" fmla="*/ 2147483647 h 289"/>
                  <a:gd name="T72" fmla="*/ 2147483647 w 508"/>
                  <a:gd name="T73" fmla="*/ 2147483647 h 289"/>
                  <a:gd name="T74" fmla="*/ 2147483647 w 508"/>
                  <a:gd name="T75" fmla="*/ 2147483647 h 289"/>
                  <a:gd name="T76" fmla="*/ 2147483647 w 508"/>
                  <a:gd name="T77" fmla="*/ 2147483647 h 289"/>
                  <a:gd name="T78" fmla="*/ 2147483647 w 508"/>
                  <a:gd name="T79" fmla="*/ 2147483647 h 289"/>
                  <a:gd name="T80" fmla="*/ 2147483647 w 508"/>
                  <a:gd name="T81" fmla="*/ 2147483647 h 289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08"/>
                  <a:gd name="T124" fmla="*/ 0 h 289"/>
                  <a:gd name="T125" fmla="*/ 508 w 508"/>
                  <a:gd name="T126" fmla="*/ 289 h 289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08" h="289">
                    <a:moveTo>
                      <a:pt x="28" y="31"/>
                    </a:moveTo>
                    <a:lnTo>
                      <a:pt x="21" y="95"/>
                    </a:lnTo>
                    <a:lnTo>
                      <a:pt x="14" y="160"/>
                    </a:lnTo>
                    <a:lnTo>
                      <a:pt x="7" y="225"/>
                    </a:lnTo>
                    <a:lnTo>
                      <a:pt x="0" y="289"/>
                    </a:lnTo>
                    <a:lnTo>
                      <a:pt x="32" y="289"/>
                    </a:lnTo>
                    <a:lnTo>
                      <a:pt x="63" y="289"/>
                    </a:lnTo>
                    <a:lnTo>
                      <a:pt x="95" y="289"/>
                    </a:lnTo>
                    <a:lnTo>
                      <a:pt x="126" y="289"/>
                    </a:lnTo>
                    <a:lnTo>
                      <a:pt x="158" y="289"/>
                    </a:lnTo>
                    <a:lnTo>
                      <a:pt x="189" y="289"/>
                    </a:lnTo>
                    <a:lnTo>
                      <a:pt x="222" y="289"/>
                    </a:lnTo>
                    <a:lnTo>
                      <a:pt x="254" y="288"/>
                    </a:lnTo>
                    <a:lnTo>
                      <a:pt x="285" y="288"/>
                    </a:lnTo>
                    <a:lnTo>
                      <a:pt x="317" y="288"/>
                    </a:lnTo>
                    <a:lnTo>
                      <a:pt x="349" y="288"/>
                    </a:lnTo>
                    <a:lnTo>
                      <a:pt x="380" y="288"/>
                    </a:lnTo>
                    <a:lnTo>
                      <a:pt x="413" y="288"/>
                    </a:lnTo>
                    <a:lnTo>
                      <a:pt x="445" y="288"/>
                    </a:lnTo>
                    <a:lnTo>
                      <a:pt x="476" y="288"/>
                    </a:lnTo>
                    <a:lnTo>
                      <a:pt x="508" y="288"/>
                    </a:lnTo>
                    <a:lnTo>
                      <a:pt x="505" y="215"/>
                    </a:lnTo>
                    <a:lnTo>
                      <a:pt x="504" y="143"/>
                    </a:lnTo>
                    <a:lnTo>
                      <a:pt x="501" y="71"/>
                    </a:lnTo>
                    <a:lnTo>
                      <a:pt x="498" y="0"/>
                    </a:lnTo>
                    <a:lnTo>
                      <a:pt x="469" y="1"/>
                    </a:lnTo>
                    <a:lnTo>
                      <a:pt x="439" y="4"/>
                    </a:lnTo>
                    <a:lnTo>
                      <a:pt x="410" y="5"/>
                    </a:lnTo>
                    <a:lnTo>
                      <a:pt x="380" y="7"/>
                    </a:lnTo>
                    <a:lnTo>
                      <a:pt x="351" y="9"/>
                    </a:lnTo>
                    <a:lnTo>
                      <a:pt x="321" y="11"/>
                    </a:lnTo>
                    <a:lnTo>
                      <a:pt x="292" y="14"/>
                    </a:lnTo>
                    <a:lnTo>
                      <a:pt x="264" y="15"/>
                    </a:lnTo>
                    <a:lnTo>
                      <a:pt x="234" y="17"/>
                    </a:lnTo>
                    <a:lnTo>
                      <a:pt x="205" y="19"/>
                    </a:lnTo>
                    <a:lnTo>
                      <a:pt x="175" y="21"/>
                    </a:lnTo>
                    <a:lnTo>
                      <a:pt x="146" y="24"/>
                    </a:lnTo>
                    <a:lnTo>
                      <a:pt x="116" y="25"/>
                    </a:lnTo>
                    <a:lnTo>
                      <a:pt x="87" y="26"/>
                    </a:lnTo>
                    <a:lnTo>
                      <a:pt x="57" y="29"/>
                    </a:lnTo>
                    <a:lnTo>
                      <a:pt x="28" y="31"/>
                    </a:lnTo>
                    <a:close/>
                  </a:path>
                </a:pathLst>
              </a:custGeom>
              <a:solidFill>
                <a:srgbClr val="7F82A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75" name="Freeform 48"/>
              <p:cNvSpPr>
                <a:spLocks/>
              </p:cNvSpPr>
              <p:nvPr/>
            </p:nvSpPr>
            <p:spPr bwMode="auto">
              <a:xfrm>
                <a:off x="6465888" y="1897063"/>
                <a:ext cx="268288" cy="95250"/>
              </a:xfrm>
              <a:custGeom>
                <a:avLst/>
                <a:gdLst>
                  <a:gd name="T0" fmla="*/ 2147483647 w 507"/>
                  <a:gd name="T1" fmla="*/ 2147483647 h 180"/>
                  <a:gd name="T2" fmla="*/ 2147483647 w 507"/>
                  <a:gd name="T3" fmla="*/ 2147483647 h 180"/>
                  <a:gd name="T4" fmla="*/ 2147483647 w 507"/>
                  <a:gd name="T5" fmla="*/ 2147483647 h 180"/>
                  <a:gd name="T6" fmla="*/ 2147483647 w 507"/>
                  <a:gd name="T7" fmla="*/ 2147483647 h 180"/>
                  <a:gd name="T8" fmla="*/ 0 w 507"/>
                  <a:gd name="T9" fmla="*/ 2147483647 h 180"/>
                  <a:gd name="T10" fmla="*/ 2147483647 w 507"/>
                  <a:gd name="T11" fmla="*/ 2147483647 h 180"/>
                  <a:gd name="T12" fmla="*/ 2147483647 w 507"/>
                  <a:gd name="T13" fmla="*/ 2147483647 h 180"/>
                  <a:gd name="T14" fmla="*/ 2147483647 w 507"/>
                  <a:gd name="T15" fmla="*/ 2147483647 h 180"/>
                  <a:gd name="T16" fmla="*/ 2147483647 w 507"/>
                  <a:gd name="T17" fmla="*/ 2147483647 h 180"/>
                  <a:gd name="T18" fmla="*/ 2147483647 w 507"/>
                  <a:gd name="T19" fmla="*/ 2147483647 h 180"/>
                  <a:gd name="T20" fmla="*/ 2147483647 w 507"/>
                  <a:gd name="T21" fmla="*/ 2147483647 h 180"/>
                  <a:gd name="T22" fmla="*/ 2147483647 w 507"/>
                  <a:gd name="T23" fmla="*/ 2147483647 h 180"/>
                  <a:gd name="T24" fmla="*/ 2147483647 w 507"/>
                  <a:gd name="T25" fmla="*/ 2147483647 h 180"/>
                  <a:gd name="T26" fmla="*/ 2147483647 w 507"/>
                  <a:gd name="T27" fmla="*/ 2147483647 h 180"/>
                  <a:gd name="T28" fmla="*/ 2147483647 w 507"/>
                  <a:gd name="T29" fmla="*/ 2147483647 h 180"/>
                  <a:gd name="T30" fmla="*/ 2147483647 w 507"/>
                  <a:gd name="T31" fmla="*/ 2147483647 h 180"/>
                  <a:gd name="T32" fmla="*/ 2147483647 w 507"/>
                  <a:gd name="T33" fmla="*/ 2147483647 h 180"/>
                  <a:gd name="T34" fmla="*/ 2147483647 w 507"/>
                  <a:gd name="T35" fmla="*/ 2147483647 h 180"/>
                  <a:gd name="T36" fmla="*/ 2147483647 w 507"/>
                  <a:gd name="T37" fmla="*/ 2147483647 h 180"/>
                  <a:gd name="T38" fmla="*/ 2147483647 w 507"/>
                  <a:gd name="T39" fmla="*/ 2147483647 h 180"/>
                  <a:gd name="T40" fmla="*/ 2147483647 w 507"/>
                  <a:gd name="T41" fmla="*/ 2147483647 h 180"/>
                  <a:gd name="T42" fmla="*/ 2147483647 w 507"/>
                  <a:gd name="T43" fmla="*/ 2147483647 h 180"/>
                  <a:gd name="T44" fmla="*/ 2147483647 w 507"/>
                  <a:gd name="T45" fmla="*/ 2147483647 h 180"/>
                  <a:gd name="T46" fmla="*/ 2147483647 w 507"/>
                  <a:gd name="T47" fmla="*/ 2147483647 h 180"/>
                  <a:gd name="T48" fmla="*/ 2147483647 w 507"/>
                  <a:gd name="T49" fmla="*/ 0 h 180"/>
                  <a:gd name="T50" fmla="*/ 2147483647 w 507"/>
                  <a:gd name="T51" fmla="*/ 2147483647 h 180"/>
                  <a:gd name="T52" fmla="*/ 2147483647 w 507"/>
                  <a:gd name="T53" fmla="*/ 2147483647 h 180"/>
                  <a:gd name="T54" fmla="*/ 2147483647 w 507"/>
                  <a:gd name="T55" fmla="*/ 2147483647 h 180"/>
                  <a:gd name="T56" fmla="*/ 2147483647 w 507"/>
                  <a:gd name="T57" fmla="*/ 2147483647 h 180"/>
                  <a:gd name="T58" fmla="*/ 2147483647 w 507"/>
                  <a:gd name="T59" fmla="*/ 2147483647 h 180"/>
                  <a:gd name="T60" fmla="*/ 2147483647 w 507"/>
                  <a:gd name="T61" fmla="*/ 2147483647 h 180"/>
                  <a:gd name="T62" fmla="*/ 2147483647 w 507"/>
                  <a:gd name="T63" fmla="*/ 2147483647 h 180"/>
                  <a:gd name="T64" fmla="*/ 2147483647 w 507"/>
                  <a:gd name="T65" fmla="*/ 2147483647 h 180"/>
                  <a:gd name="T66" fmla="*/ 2147483647 w 507"/>
                  <a:gd name="T67" fmla="*/ 2147483647 h 180"/>
                  <a:gd name="T68" fmla="*/ 2147483647 w 507"/>
                  <a:gd name="T69" fmla="*/ 2147483647 h 180"/>
                  <a:gd name="T70" fmla="*/ 2147483647 w 507"/>
                  <a:gd name="T71" fmla="*/ 2147483647 h 180"/>
                  <a:gd name="T72" fmla="*/ 2147483647 w 507"/>
                  <a:gd name="T73" fmla="*/ 2147483647 h 180"/>
                  <a:gd name="T74" fmla="*/ 2147483647 w 507"/>
                  <a:gd name="T75" fmla="*/ 2147483647 h 180"/>
                  <a:gd name="T76" fmla="*/ 2147483647 w 507"/>
                  <a:gd name="T77" fmla="*/ 2147483647 h 180"/>
                  <a:gd name="T78" fmla="*/ 2147483647 w 507"/>
                  <a:gd name="T79" fmla="*/ 2147483647 h 180"/>
                  <a:gd name="T80" fmla="*/ 2147483647 w 507"/>
                  <a:gd name="T81" fmla="*/ 2147483647 h 18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07"/>
                  <a:gd name="T124" fmla="*/ 0 h 180"/>
                  <a:gd name="T125" fmla="*/ 507 w 507"/>
                  <a:gd name="T126" fmla="*/ 180 h 18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07" h="180">
                    <a:moveTo>
                      <a:pt x="29" y="14"/>
                    </a:moveTo>
                    <a:lnTo>
                      <a:pt x="22" y="55"/>
                    </a:lnTo>
                    <a:lnTo>
                      <a:pt x="15" y="97"/>
                    </a:lnTo>
                    <a:lnTo>
                      <a:pt x="7" y="139"/>
                    </a:lnTo>
                    <a:lnTo>
                      <a:pt x="0" y="180"/>
                    </a:lnTo>
                    <a:lnTo>
                      <a:pt x="32" y="180"/>
                    </a:lnTo>
                    <a:lnTo>
                      <a:pt x="63" y="180"/>
                    </a:lnTo>
                    <a:lnTo>
                      <a:pt x="96" y="178"/>
                    </a:lnTo>
                    <a:lnTo>
                      <a:pt x="126" y="178"/>
                    </a:lnTo>
                    <a:lnTo>
                      <a:pt x="159" y="178"/>
                    </a:lnTo>
                    <a:lnTo>
                      <a:pt x="190" y="178"/>
                    </a:lnTo>
                    <a:lnTo>
                      <a:pt x="222" y="178"/>
                    </a:lnTo>
                    <a:lnTo>
                      <a:pt x="253" y="178"/>
                    </a:lnTo>
                    <a:lnTo>
                      <a:pt x="285" y="177"/>
                    </a:lnTo>
                    <a:lnTo>
                      <a:pt x="316" y="177"/>
                    </a:lnTo>
                    <a:lnTo>
                      <a:pt x="348" y="177"/>
                    </a:lnTo>
                    <a:lnTo>
                      <a:pt x="379" y="177"/>
                    </a:lnTo>
                    <a:lnTo>
                      <a:pt x="412" y="177"/>
                    </a:lnTo>
                    <a:lnTo>
                      <a:pt x="444" y="177"/>
                    </a:lnTo>
                    <a:lnTo>
                      <a:pt x="475" y="177"/>
                    </a:lnTo>
                    <a:lnTo>
                      <a:pt x="507" y="177"/>
                    </a:lnTo>
                    <a:lnTo>
                      <a:pt x="504" y="132"/>
                    </a:lnTo>
                    <a:lnTo>
                      <a:pt x="502" y="88"/>
                    </a:lnTo>
                    <a:lnTo>
                      <a:pt x="499" y="43"/>
                    </a:lnTo>
                    <a:lnTo>
                      <a:pt x="496" y="0"/>
                    </a:lnTo>
                    <a:lnTo>
                      <a:pt x="467" y="1"/>
                    </a:lnTo>
                    <a:lnTo>
                      <a:pt x="437" y="1"/>
                    </a:lnTo>
                    <a:lnTo>
                      <a:pt x="409" y="3"/>
                    </a:lnTo>
                    <a:lnTo>
                      <a:pt x="379" y="4"/>
                    </a:lnTo>
                    <a:lnTo>
                      <a:pt x="350" y="4"/>
                    </a:lnTo>
                    <a:lnTo>
                      <a:pt x="320" y="5"/>
                    </a:lnTo>
                    <a:lnTo>
                      <a:pt x="292" y="5"/>
                    </a:lnTo>
                    <a:lnTo>
                      <a:pt x="263" y="7"/>
                    </a:lnTo>
                    <a:lnTo>
                      <a:pt x="233" y="8"/>
                    </a:lnTo>
                    <a:lnTo>
                      <a:pt x="205" y="8"/>
                    </a:lnTo>
                    <a:lnTo>
                      <a:pt x="176" y="10"/>
                    </a:lnTo>
                    <a:lnTo>
                      <a:pt x="146" y="10"/>
                    </a:lnTo>
                    <a:lnTo>
                      <a:pt x="117" y="11"/>
                    </a:lnTo>
                    <a:lnTo>
                      <a:pt x="88" y="12"/>
                    </a:lnTo>
                    <a:lnTo>
                      <a:pt x="59" y="12"/>
                    </a:lnTo>
                    <a:lnTo>
                      <a:pt x="29" y="14"/>
                    </a:lnTo>
                    <a:close/>
                  </a:path>
                </a:pathLst>
              </a:custGeom>
              <a:solidFill>
                <a:srgbClr val="8487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76" name="Freeform 49"/>
              <p:cNvSpPr>
                <a:spLocks/>
              </p:cNvSpPr>
              <p:nvPr/>
            </p:nvSpPr>
            <p:spPr bwMode="auto">
              <a:xfrm>
                <a:off x="6465888" y="1954213"/>
                <a:ext cx="268288" cy="38100"/>
              </a:xfrm>
              <a:custGeom>
                <a:avLst/>
                <a:gdLst>
                  <a:gd name="T0" fmla="*/ 2147483647 w 506"/>
                  <a:gd name="T1" fmla="*/ 0 h 72"/>
                  <a:gd name="T2" fmla="*/ 0 w 506"/>
                  <a:gd name="T3" fmla="*/ 2147483647 h 72"/>
                  <a:gd name="T4" fmla="*/ 2147483647 w 506"/>
                  <a:gd name="T5" fmla="*/ 2147483647 h 72"/>
                  <a:gd name="T6" fmla="*/ 2147483647 w 506"/>
                  <a:gd name="T7" fmla="*/ 2147483647 h 72"/>
                  <a:gd name="T8" fmla="*/ 2147483647 w 506"/>
                  <a:gd name="T9" fmla="*/ 0 h 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06"/>
                  <a:gd name="T16" fmla="*/ 0 h 72"/>
                  <a:gd name="T17" fmla="*/ 506 w 506"/>
                  <a:gd name="T18" fmla="*/ 72 h 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06" h="72">
                    <a:moveTo>
                      <a:pt x="34" y="0"/>
                    </a:moveTo>
                    <a:lnTo>
                      <a:pt x="0" y="72"/>
                    </a:lnTo>
                    <a:lnTo>
                      <a:pt x="506" y="68"/>
                    </a:lnTo>
                    <a:lnTo>
                      <a:pt x="493" y="2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77" name="Freeform 50"/>
              <p:cNvSpPr>
                <a:spLocks/>
              </p:cNvSpPr>
              <p:nvPr/>
            </p:nvSpPr>
            <p:spPr bwMode="auto">
              <a:xfrm>
                <a:off x="6772276" y="1444625"/>
                <a:ext cx="279400" cy="541338"/>
              </a:xfrm>
              <a:custGeom>
                <a:avLst/>
                <a:gdLst>
                  <a:gd name="T0" fmla="*/ 2147483647 w 529"/>
                  <a:gd name="T1" fmla="*/ 2147483647 h 1021"/>
                  <a:gd name="T2" fmla="*/ 0 w 529"/>
                  <a:gd name="T3" fmla="*/ 2147483647 h 1021"/>
                  <a:gd name="T4" fmla="*/ 2147483647 w 529"/>
                  <a:gd name="T5" fmla="*/ 2147483647 h 1021"/>
                  <a:gd name="T6" fmla="*/ 2147483647 w 529"/>
                  <a:gd name="T7" fmla="*/ 0 h 1021"/>
                  <a:gd name="T8" fmla="*/ 2147483647 w 529"/>
                  <a:gd name="T9" fmla="*/ 2147483647 h 10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9"/>
                  <a:gd name="T16" fmla="*/ 0 h 1021"/>
                  <a:gd name="T17" fmla="*/ 529 w 529"/>
                  <a:gd name="T18" fmla="*/ 1021 h 10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9" h="1021">
                    <a:moveTo>
                      <a:pt x="7" y="142"/>
                    </a:moveTo>
                    <a:lnTo>
                      <a:pt x="0" y="1014"/>
                    </a:lnTo>
                    <a:lnTo>
                      <a:pt x="510" y="1021"/>
                    </a:lnTo>
                    <a:lnTo>
                      <a:pt x="529" y="0"/>
                    </a:lnTo>
                    <a:lnTo>
                      <a:pt x="7" y="142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78" name="Freeform 51"/>
              <p:cNvSpPr>
                <a:spLocks/>
              </p:cNvSpPr>
              <p:nvPr/>
            </p:nvSpPr>
            <p:spPr bwMode="auto">
              <a:xfrm>
                <a:off x="6772276" y="1497013"/>
                <a:ext cx="277813" cy="488950"/>
              </a:xfrm>
              <a:custGeom>
                <a:avLst/>
                <a:gdLst>
                  <a:gd name="T0" fmla="*/ 2147483647 w 526"/>
                  <a:gd name="T1" fmla="*/ 2147483647 h 922"/>
                  <a:gd name="T2" fmla="*/ 2147483647 w 526"/>
                  <a:gd name="T3" fmla="*/ 2147483647 h 922"/>
                  <a:gd name="T4" fmla="*/ 2147483647 w 526"/>
                  <a:gd name="T5" fmla="*/ 2147483647 h 922"/>
                  <a:gd name="T6" fmla="*/ 2147483647 w 526"/>
                  <a:gd name="T7" fmla="*/ 2147483647 h 922"/>
                  <a:gd name="T8" fmla="*/ 0 w 526"/>
                  <a:gd name="T9" fmla="*/ 2147483647 h 922"/>
                  <a:gd name="T10" fmla="*/ 2147483647 w 526"/>
                  <a:gd name="T11" fmla="*/ 2147483647 h 922"/>
                  <a:gd name="T12" fmla="*/ 2147483647 w 526"/>
                  <a:gd name="T13" fmla="*/ 2147483647 h 922"/>
                  <a:gd name="T14" fmla="*/ 2147483647 w 526"/>
                  <a:gd name="T15" fmla="*/ 2147483647 h 922"/>
                  <a:gd name="T16" fmla="*/ 2147483647 w 526"/>
                  <a:gd name="T17" fmla="*/ 2147483647 h 922"/>
                  <a:gd name="T18" fmla="*/ 2147483647 w 526"/>
                  <a:gd name="T19" fmla="*/ 2147483647 h 922"/>
                  <a:gd name="T20" fmla="*/ 2147483647 w 526"/>
                  <a:gd name="T21" fmla="*/ 2147483647 h 922"/>
                  <a:gd name="T22" fmla="*/ 2147483647 w 526"/>
                  <a:gd name="T23" fmla="*/ 2147483647 h 922"/>
                  <a:gd name="T24" fmla="*/ 2147483647 w 526"/>
                  <a:gd name="T25" fmla="*/ 2147483647 h 922"/>
                  <a:gd name="T26" fmla="*/ 2147483647 w 526"/>
                  <a:gd name="T27" fmla="*/ 2147483647 h 922"/>
                  <a:gd name="T28" fmla="*/ 2147483647 w 526"/>
                  <a:gd name="T29" fmla="*/ 2147483647 h 922"/>
                  <a:gd name="T30" fmla="*/ 2147483647 w 526"/>
                  <a:gd name="T31" fmla="*/ 2147483647 h 922"/>
                  <a:gd name="T32" fmla="*/ 2147483647 w 526"/>
                  <a:gd name="T33" fmla="*/ 2147483647 h 922"/>
                  <a:gd name="T34" fmla="*/ 2147483647 w 526"/>
                  <a:gd name="T35" fmla="*/ 2147483647 h 922"/>
                  <a:gd name="T36" fmla="*/ 2147483647 w 526"/>
                  <a:gd name="T37" fmla="*/ 2147483647 h 922"/>
                  <a:gd name="T38" fmla="*/ 2147483647 w 526"/>
                  <a:gd name="T39" fmla="*/ 2147483647 h 922"/>
                  <a:gd name="T40" fmla="*/ 2147483647 w 526"/>
                  <a:gd name="T41" fmla="*/ 2147483647 h 922"/>
                  <a:gd name="T42" fmla="*/ 2147483647 w 526"/>
                  <a:gd name="T43" fmla="*/ 2147483647 h 922"/>
                  <a:gd name="T44" fmla="*/ 2147483647 w 526"/>
                  <a:gd name="T45" fmla="*/ 2147483647 h 922"/>
                  <a:gd name="T46" fmla="*/ 2147483647 w 526"/>
                  <a:gd name="T47" fmla="*/ 2147483647 h 922"/>
                  <a:gd name="T48" fmla="*/ 2147483647 w 526"/>
                  <a:gd name="T49" fmla="*/ 0 h 922"/>
                  <a:gd name="T50" fmla="*/ 2147483647 w 526"/>
                  <a:gd name="T51" fmla="*/ 2147483647 h 922"/>
                  <a:gd name="T52" fmla="*/ 2147483647 w 526"/>
                  <a:gd name="T53" fmla="*/ 2147483647 h 922"/>
                  <a:gd name="T54" fmla="*/ 2147483647 w 526"/>
                  <a:gd name="T55" fmla="*/ 2147483647 h 922"/>
                  <a:gd name="T56" fmla="*/ 2147483647 w 526"/>
                  <a:gd name="T57" fmla="*/ 2147483647 h 922"/>
                  <a:gd name="T58" fmla="*/ 2147483647 w 526"/>
                  <a:gd name="T59" fmla="*/ 2147483647 h 922"/>
                  <a:gd name="T60" fmla="*/ 2147483647 w 526"/>
                  <a:gd name="T61" fmla="*/ 2147483647 h 922"/>
                  <a:gd name="T62" fmla="*/ 2147483647 w 526"/>
                  <a:gd name="T63" fmla="*/ 2147483647 h 922"/>
                  <a:gd name="T64" fmla="*/ 2147483647 w 526"/>
                  <a:gd name="T65" fmla="*/ 2147483647 h 922"/>
                  <a:gd name="T66" fmla="*/ 2147483647 w 526"/>
                  <a:gd name="T67" fmla="*/ 2147483647 h 922"/>
                  <a:gd name="T68" fmla="*/ 2147483647 w 526"/>
                  <a:gd name="T69" fmla="*/ 2147483647 h 922"/>
                  <a:gd name="T70" fmla="*/ 2147483647 w 526"/>
                  <a:gd name="T71" fmla="*/ 2147483647 h 922"/>
                  <a:gd name="T72" fmla="*/ 2147483647 w 526"/>
                  <a:gd name="T73" fmla="*/ 2147483647 h 922"/>
                  <a:gd name="T74" fmla="*/ 2147483647 w 526"/>
                  <a:gd name="T75" fmla="*/ 2147483647 h 922"/>
                  <a:gd name="T76" fmla="*/ 2147483647 w 526"/>
                  <a:gd name="T77" fmla="*/ 2147483647 h 922"/>
                  <a:gd name="T78" fmla="*/ 2147483647 w 526"/>
                  <a:gd name="T79" fmla="*/ 2147483647 h 922"/>
                  <a:gd name="T80" fmla="*/ 2147483647 w 526"/>
                  <a:gd name="T81" fmla="*/ 2147483647 h 92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26"/>
                  <a:gd name="T124" fmla="*/ 0 h 922"/>
                  <a:gd name="T125" fmla="*/ 526 w 526"/>
                  <a:gd name="T126" fmla="*/ 922 h 92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26" h="922">
                    <a:moveTo>
                      <a:pt x="10" y="126"/>
                    </a:moveTo>
                    <a:lnTo>
                      <a:pt x="7" y="323"/>
                    </a:lnTo>
                    <a:lnTo>
                      <a:pt x="6" y="521"/>
                    </a:lnTo>
                    <a:lnTo>
                      <a:pt x="3" y="720"/>
                    </a:lnTo>
                    <a:lnTo>
                      <a:pt x="0" y="916"/>
                    </a:lnTo>
                    <a:lnTo>
                      <a:pt x="32" y="916"/>
                    </a:lnTo>
                    <a:lnTo>
                      <a:pt x="63" y="916"/>
                    </a:lnTo>
                    <a:lnTo>
                      <a:pt x="96" y="918"/>
                    </a:lnTo>
                    <a:lnTo>
                      <a:pt x="128" y="918"/>
                    </a:lnTo>
                    <a:lnTo>
                      <a:pt x="159" y="918"/>
                    </a:lnTo>
                    <a:lnTo>
                      <a:pt x="191" y="918"/>
                    </a:lnTo>
                    <a:lnTo>
                      <a:pt x="223" y="919"/>
                    </a:lnTo>
                    <a:lnTo>
                      <a:pt x="256" y="919"/>
                    </a:lnTo>
                    <a:lnTo>
                      <a:pt x="287" y="919"/>
                    </a:lnTo>
                    <a:lnTo>
                      <a:pt x="319" y="921"/>
                    </a:lnTo>
                    <a:lnTo>
                      <a:pt x="351" y="921"/>
                    </a:lnTo>
                    <a:lnTo>
                      <a:pt x="382" y="921"/>
                    </a:lnTo>
                    <a:lnTo>
                      <a:pt x="415" y="921"/>
                    </a:lnTo>
                    <a:lnTo>
                      <a:pt x="447" y="922"/>
                    </a:lnTo>
                    <a:lnTo>
                      <a:pt x="478" y="922"/>
                    </a:lnTo>
                    <a:lnTo>
                      <a:pt x="510" y="922"/>
                    </a:lnTo>
                    <a:lnTo>
                      <a:pt x="513" y="691"/>
                    </a:lnTo>
                    <a:lnTo>
                      <a:pt x="517" y="461"/>
                    </a:lnTo>
                    <a:lnTo>
                      <a:pt x="521" y="230"/>
                    </a:lnTo>
                    <a:lnTo>
                      <a:pt x="526" y="0"/>
                    </a:lnTo>
                    <a:lnTo>
                      <a:pt x="493" y="8"/>
                    </a:lnTo>
                    <a:lnTo>
                      <a:pt x="461" y="15"/>
                    </a:lnTo>
                    <a:lnTo>
                      <a:pt x="429" y="23"/>
                    </a:lnTo>
                    <a:lnTo>
                      <a:pt x="396" y="30"/>
                    </a:lnTo>
                    <a:lnTo>
                      <a:pt x="364" y="39"/>
                    </a:lnTo>
                    <a:lnTo>
                      <a:pt x="332" y="47"/>
                    </a:lnTo>
                    <a:lnTo>
                      <a:pt x="299" y="54"/>
                    </a:lnTo>
                    <a:lnTo>
                      <a:pt x="268" y="63"/>
                    </a:lnTo>
                    <a:lnTo>
                      <a:pt x="236" y="71"/>
                    </a:lnTo>
                    <a:lnTo>
                      <a:pt x="204" y="78"/>
                    </a:lnTo>
                    <a:lnTo>
                      <a:pt x="171" y="87"/>
                    </a:lnTo>
                    <a:lnTo>
                      <a:pt x="139" y="94"/>
                    </a:lnTo>
                    <a:lnTo>
                      <a:pt x="107" y="102"/>
                    </a:lnTo>
                    <a:lnTo>
                      <a:pt x="74" y="111"/>
                    </a:lnTo>
                    <a:lnTo>
                      <a:pt x="42" y="118"/>
                    </a:lnTo>
                    <a:lnTo>
                      <a:pt x="10" y="126"/>
                    </a:lnTo>
                    <a:close/>
                  </a:path>
                </a:pathLst>
              </a:custGeom>
              <a:solidFill>
                <a:srgbClr val="5E66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79" name="Freeform 52"/>
              <p:cNvSpPr>
                <a:spLocks/>
              </p:cNvSpPr>
              <p:nvPr/>
            </p:nvSpPr>
            <p:spPr bwMode="auto">
              <a:xfrm>
                <a:off x="6772276" y="1549400"/>
                <a:ext cx="276225" cy="436563"/>
              </a:xfrm>
              <a:custGeom>
                <a:avLst/>
                <a:gdLst>
                  <a:gd name="T0" fmla="*/ 2147483647 w 522"/>
                  <a:gd name="T1" fmla="*/ 2147483647 h 827"/>
                  <a:gd name="T2" fmla="*/ 2147483647 w 522"/>
                  <a:gd name="T3" fmla="*/ 2147483647 h 827"/>
                  <a:gd name="T4" fmla="*/ 2147483647 w 522"/>
                  <a:gd name="T5" fmla="*/ 2147483647 h 827"/>
                  <a:gd name="T6" fmla="*/ 2147483647 w 522"/>
                  <a:gd name="T7" fmla="*/ 2147483647 h 827"/>
                  <a:gd name="T8" fmla="*/ 0 w 522"/>
                  <a:gd name="T9" fmla="*/ 2147483647 h 827"/>
                  <a:gd name="T10" fmla="*/ 2147483647 w 522"/>
                  <a:gd name="T11" fmla="*/ 2147483647 h 827"/>
                  <a:gd name="T12" fmla="*/ 2147483647 w 522"/>
                  <a:gd name="T13" fmla="*/ 2147483647 h 827"/>
                  <a:gd name="T14" fmla="*/ 2147483647 w 522"/>
                  <a:gd name="T15" fmla="*/ 2147483647 h 827"/>
                  <a:gd name="T16" fmla="*/ 2147483647 w 522"/>
                  <a:gd name="T17" fmla="*/ 2147483647 h 827"/>
                  <a:gd name="T18" fmla="*/ 2147483647 w 522"/>
                  <a:gd name="T19" fmla="*/ 2147483647 h 827"/>
                  <a:gd name="T20" fmla="*/ 2147483647 w 522"/>
                  <a:gd name="T21" fmla="*/ 2147483647 h 827"/>
                  <a:gd name="T22" fmla="*/ 2147483647 w 522"/>
                  <a:gd name="T23" fmla="*/ 2147483647 h 827"/>
                  <a:gd name="T24" fmla="*/ 2147483647 w 522"/>
                  <a:gd name="T25" fmla="*/ 2147483647 h 827"/>
                  <a:gd name="T26" fmla="*/ 2147483647 w 522"/>
                  <a:gd name="T27" fmla="*/ 2147483647 h 827"/>
                  <a:gd name="T28" fmla="*/ 2147483647 w 522"/>
                  <a:gd name="T29" fmla="*/ 2147483647 h 827"/>
                  <a:gd name="T30" fmla="*/ 2147483647 w 522"/>
                  <a:gd name="T31" fmla="*/ 2147483647 h 827"/>
                  <a:gd name="T32" fmla="*/ 2147483647 w 522"/>
                  <a:gd name="T33" fmla="*/ 2147483647 h 827"/>
                  <a:gd name="T34" fmla="*/ 2147483647 w 522"/>
                  <a:gd name="T35" fmla="*/ 2147483647 h 827"/>
                  <a:gd name="T36" fmla="*/ 2147483647 w 522"/>
                  <a:gd name="T37" fmla="*/ 2147483647 h 827"/>
                  <a:gd name="T38" fmla="*/ 2147483647 w 522"/>
                  <a:gd name="T39" fmla="*/ 2147483647 h 827"/>
                  <a:gd name="T40" fmla="*/ 2147483647 w 522"/>
                  <a:gd name="T41" fmla="*/ 2147483647 h 827"/>
                  <a:gd name="T42" fmla="*/ 2147483647 w 522"/>
                  <a:gd name="T43" fmla="*/ 2147483647 h 827"/>
                  <a:gd name="T44" fmla="*/ 2147483647 w 522"/>
                  <a:gd name="T45" fmla="*/ 2147483647 h 827"/>
                  <a:gd name="T46" fmla="*/ 2147483647 w 522"/>
                  <a:gd name="T47" fmla="*/ 2147483647 h 827"/>
                  <a:gd name="T48" fmla="*/ 2147483647 w 522"/>
                  <a:gd name="T49" fmla="*/ 0 h 827"/>
                  <a:gd name="T50" fmla="*/ 2147483647 w 522"/>
                  <a:gd name="T51" fmla="*/ 2147483647 h 827"/>
                  <a:gd name="T52" fmla="*/ 2147483647 w 522"/>
                  <a:gd name="T53" fmla="*/ 2147483647 h 827"/>
                  <a:gd name="T54" fmla="*/ 2147483647 w 522"/>
                  <a:gd name="T55" fmla="*/ 2147483647 h 827"/>
                  <a:gd name="T56" fmla="*/ 2147483647 w 522"/>
                  <a:gd name="T57" fmla="*/ 2147483647 h 827"/>
                  <a:gd name="T58" fmla="*/ 2147483647 w 522"/>
                  <a:gd name="T59" fmla="*/ 2147483647 h 827"/>
                  <a:gd name="T60" fmla="*/ 2147483647 w 522"/>
                  <a:gd name="T61" fmla="*/ 2147483647 h 827"/>
                  <a:gd name="T62" fmla="*/ 2147483647 w 522"/>
                  <a:gd name="T63" fmla="*/ 2147483647 h 827"/>
                  <a:gd name="T64" fmla="*/ 2147483647 w 522"/>
                  <a:gd name="T65" fmla="*/ 2147483647 h 827"/>
                  <a:gd name="T66" fmla="*/ 2147483647 w 522"/>
                  <a:gd name="T67" fmla="*/ 2147483647 h 827"/>
                  <a:gd name="T68" fmla="*/ 2147483647 w 522"/>
                  <a:gd name="T69" fmla="*/ 2147483647 h 827"/>
                  <a:gd name="T70" fmla="*/ 2147483647 w 522"/>
                  <a:gd name="T71" fmla="*/ 2147483647 h 827"/>
                  <a:gd name="T72" fmla="*/ 2147483647 w 522"/>
                  <a:gd name="T73" fmla="*/ 2147483647 h 827"/>
                  <a:gd name="T74" fmla="*/ 2147483647 w 522"/>
                  <a:gd name="T75" fmla="*/ 2147483647 h 827"/>
                  <a:gd name="T76" fmla="*/ 2147483647 w 522"/>
                  <a:gd name="T77" fmla="*/ 2147483647 h 827"/>
                  <a:gd name="T78" fmla="*/ 2147483647 w 522"/>
                  <a:gd name="T79" fmla="*/ 2147483647 h 827"/>
                  <a:gd name="T80" fmla="*/ 2147483647 w 522"/>
                  <a:gd name="T81" fmla="*/ 2147483647 h 82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22"/>
                  <a:gd name="T124" fmla="*/ 0 h 827"/>
                  <a:gd name="T125" fmla="*/ 522 w 522"/>
                  <a:gd name="T126" fmla="*/ 827 h 82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22" h="827">
                    <a:moveTo>
                      <a:pt x="13" y="111"/>
                    </a:moveTo>
                    <a:lnTo>
                      <a:pt x="10" y="288"/>
                    </a:lnTo>
                    <a:lnTo>
                      <a:pt x="7" y="465"/>
                    </a:lnTo>
                    <a:lnTo>
                      <a:pt x="3" y="642"/>
                    </a:lnTo>
                    <a:lnTo>
                      <a:pt x="0" y="821"/>
                    </a:lnTo>
                    <a:lnTo>
                      <a:pt x="33" y="821"/>
                    </a:lnTo>
                    <a:lnTo>
                      <a:pt x="64" y="821"/>
                    </a:lnTo>
                    <a:lnTo>
                      <a:pt x="96" y="822"/>
                    </a:lnTo>
                    <a:lnTo>
                      <a:pt x="128" y="822"/>
                    </a:lnTo>
                    <a:lnTo>
                      <a:pt x="159" y="822"/>
                    </a:lnTo>
                    <a:lnTo>
                      <a:pt x="192" y="822"/>
                    </a:lnTo>
                    <a:lnTo>
                      <a:pt x="224" y="822"/>
                    </a:lnTo>
                    <a:lnTo>
                      <a:pt x="255" y="824"/>
                    </a:lnTo>
                    <a:lnTo>
                      <a:pt x="287" y="824"/>
                    </a:lnTo>
                    <a:lnTo>
                      <a:pt x="319" y="824"/>
                    </a:lnTo>
                    <a:lnTo>
                      <a:pt x="350" y="824"/>
                    </a:lnTo>
                    <a:lnTo>
                      <a:pt x="383" y="825"/>
                    </a:lnTo>
                    <a:lnTo>
                      <a:pt x="414" y="825"/>
                    </a:lnTo>
                    <a:lnTo>
                      <a:pt x="446" y="825"/>
                    </a:lnTo>
                    <a:lnTo>
                      <a:pt x="477" y="827"/>
                    </a:lnTo>
                    <a:lnTo>
                      <a:pt x="509" y="827"/>
                    </a:lnTo>
                    <a:lnTo>
                      <a:pt x="512" y="620"/>
                    </a:lnTo>
                    <a:lnTo>
                      <a:pt x="516" y="413"/>
                    </a:lnTo>
                    <a:lnTo>
                      <a:pt x="519" y="206"/>
                    </a:lnTo>
                    <a:lnTo>
                      <a:pt x="522" y="0"/>
                    </a:lnTo>
                    <a:lnTo>
                      <a:pt x="489" y="7"/>
                    </a:lnTo>
                    <a:lnTo>
                      <a:pt x="459" y="14"/>
                    </a:lnTo>
                    <a:lnTo>
                      <a:pt x="426" y="21"/>
                    </a:lnTo>
                    <a:lnTo>
                      <a:pt x="395" y="28"/>
                    </a:lnTo>
                    <a:lnTo>
                      <a:pt x="363" y="35"/>
                    </a:lnTo>
                    <a:lnTo>
                      <a:pt x="332" y="42"/>
                    </a:lnTo>
                    <a:lnTo>
                      <a:pt x="300" y="49"/>
                    </a:lnTo>
                    <a:lnTo>
                      <a:pt x="267" y="54"/>
                    </a:lnTo>
                    <a:lnTo>
                      <a:pt x="236" y="61"/>
                    </a:lnTo>
                    <a:lnTo>
                      <a:pt x="204" y="68"/>
                    </a:lnTo>
                    <a:lnTo>
                      <a:pt x="172" y="76"/>
                    </a:lnTo>
                    <a:lnTo>
                      <a:pt x="141" y="83"/>
                    </a:lnTo>
                    <a:lnTo>
                      <a:pt x="109" y="90"/>
                    </a:lnTo>
                    <a:lnTo>
                      <a:pt x="76" y="97"/>
                    </a:lnTo>
                    <a:lnTo>
                      <a:pt x="45" y="104"/>
                    </a:lnTo>
                    <a:lnTo>
                      <a:pt x="13" y="111"/>
                    </a:lnTo>
                    <a:close/>
                  </a:path>
                </a:pathLst>
              </a:custGeom>
              <a:solidFill>
                <a:srgbClr val="636B8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80" name="Freeform 53"/>
              <p:cNvSpPr>
                <a:spLocks/>
              </p:cNvSpPr>
              <p:nvPr/>
            </p:nvSpPr>
            <p:spPr bwMode="auto">
              <a:xfrm>
                <a:off x="6773863" y="1600200"/>
                <a:ext cx="274638" cy="385763"/>
              </a:xfrm>
              <a:custGeom>
                <a:avLst/>
                <a:gdLst>
                  <a:gd name="T0" fmla="*/ 2147483647 w 518"/>
                  <a:gd name="T1" fmla="*/ 2147483647 h 730"/>
                  <a:gd name="T2" fmla="*/ 2147483647 w 518"/>
                  <a:gd name="T3" fmla="*/ 2147483647 h 730"/>
                  <a:gd name="T4" fmla="*/ 2147483647 w 518"/>
                  <a:gd name="T5" fmla="*/ 2147483647 h 730"/>
                  <a:gd name="T6" fmla="*/ 2147483647 w 518"/>
                  <a:gd name="T7" fmla="*/ 2147483647 h 730"/>
                  <a:gd name="T8" fmla="*/ 0 w 518"/>
                  <a:gd name="T9" fmla="*/ 2147483647 h 730"/>
                  <a:gd name="T10" fmla="*/ 2147483647 w 518"/>
                  <a:gd name="T11" fmla="*/ 2147483647 h 730"/>
                  <a:gd name="T12" fmla="*/ 2147483647 w 518"/>
                  <a:gd name="T13" fmla="*/ 2147483647 h 730"/>
                  <a:gd name="T14" fmla="*/ 2147483647 w 518"/>
                  <a:gd name="T15" fmla="*/ 2147483647 h 730"/>
                  <a:gd name="T16" fmla="*/ 2147483647 w 518"/>
                  <a:gd name="T17" fmla="*/ 2147483647 h 730"/>
                  <a:gd name="T18" fmla="*/ 2147483647 w 518"/>
                  <a:gd name="T19" fmla="*/ 2147483647 h 730"/>
                  <a:gd name="T20" fmla="*/ 2147483647 w 518"/>
                  <a:gd name="T21" fmla="*/ 2147483647 h 730"/>
                  <a:gd name="T22" fmla="*/ 2147483647 w 518"/>
                  <a:gd name="T23" fmla="*/ 2147483647 h 730"/>
                  <a:gd name="T24" fmla="*/ 2147483647 w 518"/>
                  <a:gd name="T25" fmla="*/ 2147483647 h 730"/>
                  <a:gd name="T26" fmla="*/ 2147483647 w 518"/>
                  <a:gd name="T27" fmla="*/ 2147483647 h 730"/>
                  <a:gd name="T28" fmla="*/ 2147483647 w 518"/>
                  <a:gd name="T29" fmla="*/ 2147483647 h 730"/>
                  <a:gd name="T30" fmla="*/ 2147483647 w 518"/>
                  <a:gd name="T31" fmla="*/ 2147483647 h 730"/>
                  <a:gd name="T32" fmla="*/ 2147483647 w 518"/>
                  <a:gd name="T33" fmla="*/ 2147483647 h 730"/>
                  <a:gd name="T34" fmla="*/ 2147483647 w 518"/>
                  <a:gd name="T35" fmla="*/ 2147483647 h 730"/>
                  <a:gd name="T36" fmla="*/ 2147483647 w 518"/>
                  <a:gd name="T37" fmla="*/ 2147483647 h 730"/>
                  <a:gd name="T38" fmla="*/ 2147483647 w 518"/>
                  <a:gd name="T39" fmla="*/ 2147483647 h 730"/>
                  <a:gd name="T40" fmla="*/ 2147483647 w 518"/>
                  <a:gd name="T41" fmla="*/ 2147483647 h 730"/>
                  <a:gd name="T42" fmla="*/ 2147483647 w 518"/>
                  <a:gd name="T43" fmla="*/ 2147483647 h 730"/>
                  <a:gd name="T44" fmla="*/ 2147483647 w 518"/>
                  <a:gd name="T45" fmla="*/ 2147483647 h 730"/>
                  <a:gd name="T46" fmla="*/ 2147483647 w 518"/>
                  <a:gd name="T47" fmla="*/ 2147483647 h 730"/>
                  <a:gd name="T48" fmla="*/ 2147483647 w 518"/>
                  <a:gd name="T49" fmla="*/ 0 h 730"/>
                  <a:gd name="T50" fmla="*/ 2147483647 w 518"/>
                  <a:gd name="T51" fmla="*/ 2147483647 h 730"/>
                  <a:gd name="T52" fmla="*/ 2147483647 w 518"/>
                  <a:gd name="T53" fmla="*/ 2147483647 h 730"/>
                  <a:gd name="T54" fmla="*/ 2147483647 w 518"/>
                  <a:gd name="T55" fmla="*/ 2147483647 h 730"/>
                  <a:gd name="T56" fmla="*/ 2147483647 w 518"/>
                  <a:gd name="T57" fmla="*/ 2147483647 h 730"/>
                  <a:gd name="T58" fmla="*/ 2147483647 w 518"/>
                  <a:gd name="T59" fmla="*/ 2147483647 h 730"/>
                  <a:gd name="T60" fmla="*/ 2147483647 w 518"/>
                  <a:gd name="T61" fmla="*/ 2147483647 h 730"/>
                  <a:gd name="T62" fmla="*/ 2147483647 w 518"/>
                  <a:gd name="T63" fmla="*/ 2147483647 h 730"/>
                  <a:gd name="T64" fmla="*/ 2147483647 w 518"/>
                  <a:gd name="T65" fmla="*/ 2147483647 h 730"/>
                  <a:gd name="T66" fmla="*/ 2147483647 w 518"/>
                  <a:gd name="T67" fmla="*/ 2147483647 h 730"/>
                  <a:gd name="T68" fmla="*/ 2147483647 w 518"/>
                  <a:gd name="T69" fmla="*/ 2147483647 h 730"/>
                  <a:gd name="T70" fmla="*/ 2147483647 w 518"/>
                  <a:gd name="T71" fmla="*/ 2147483647 h 730"/>
                  <a:gd name="T72" fmla="*/ 2147483647 w 518"/>
                  <a:gd name="T73" fmla="*/ 2147483647 h 730"/>
                  <a:gd name="T74" fmla="*/ 2147483647 w 518"/>
                  <a:gd name="T75" fmla="*/ 2147483647 h 730"/>
                  <a:gd name="T76" fmla="*/ 2147483647 w 518"/>
                  <a:gd name="T77" fmla="*/ 2147483647 h 730"/>
                  <a:gd name="T78" fmla="*/ 2147483647 w 518"/>
                  <a:gd name="T79" fmla="*/ 2147483647 h 730"/>
                  <a:gd name="T80" fmla="*/ 2147483647 w 518"/>
                  <a:gd name="T81" fmla="*/ 2147483647 h 73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18"/>
                  <a:gd name="T124" fmla="*/ 0 h 730"/>
                  <a:gd name="T125" fmla="*/ 518 w 518"/>
                  <a:gd name="T126" fmla="*/ 730 h 73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18" h="730">
                    <a:moveTo>
                      <a:pt x="15" y="95"/>
                    </a:moveTo>
                    <a:lnTo>
                      <a:pt x="11" y="253"/>
                    </a:lnTo>
                    <a:lnTo>
                      <a:pt x="8" y="409"/>
                    </a:lnTo>
                    <a:lnTo>
                      <a:pt x="4" y="566"/>
                    </a:lnTo>
                    <a:lnTo>
                      <a:pt x="0" y="724"/>
                    </a:lnTo>
                    <a:lnTo>
                      <a:pt x="32" y="724"/>
                    </a:lnTo>
                    <a:lnTo>
                      <a:pt x="63" y="725"/>
                    </a:lnTo>
                    <a:lnTo>
                      <a:pt x="95" y="725"/>
                    </a:lnTo>
                    <a:lnTo>
                      <a:pt x="128" y="725"/>
                    </a:lnTo>
                    <a:lnTo>
                      <a:pt x="159" y="727"/>
                    </a:lnTo>
                    <a:lnTo>
                      <a:pt x="191" y="727"/>
                    </a:lnTo>
                    <a:lnTo>
                      <a:pt x="223" y="727"/>
                    </a:lnTo>
                    <a:lnTo>
                      <a:pt x="254" y="727"/>
                    </a:lnTo>
                    <a:lnTo>
                      <a:pt x="286" y="728"/>
                    </a:lnTo>
                    <a:lnTo>
                      <a:pt x="319" y="728"/>
                    </a:lnTo>
                    <a:lnTo>
                      <a:pt x="350" y="728"/>
                    </a:lnTo>
                    <a:lnTo>
                      <a:pt x="382" y="728"/>
                    </a:lnTo>
                    <a:lnTo>
                      <a:pt x="413" y="728"/>
                    </a:lnTo>
                    <a:lnTo>
                      <a:pt x="445" y="730"/>
                    </a:lnTo>
                    <a:lnTo>
                      <a:pt x="476" y="730"/>
                    </a:lnTo>
                    <a:lnTo>
                      <a:pt x="509" y="730"/>
                    </a:lnTo>
                    <a:lnTo>
                      <a:pt x="511" y="547"/>
                    </a:lnTo>
                    <a:lnTo>
                      <a:pt x="514" y="364"/>
                    </a:lnTo>
                    <a:lnTo>
                      <a:pt x="516" y="182"/>
                    </a:lnTo>
                    <a:lnTo>
                      <a:pt x="518" y="0"/>
                    </a:lnTo>
                    <a:lnTo>
                      <a:pt x="487" y="5"/>
                    </a:lnTo>
                    <a:lnTo>
                      <a:pt x="455" y="12"/>
                    </a:lnTo>
                    <a:lnTo>
                      <a:pt x="424" y="18"/>
                    </a:lnTo>
                    <a:lnTo>
                      <a:pt x="392" y="24"/>
                    </a:lnTo>
                    <a:lnTo>
                      <a:pt x="361" y="31"/>
                    </a:lnTo>
                    <a:lnTo>
                      <a:pt x="329" y="36"/>
                    </a:lnTo>
                    <a:lnTo>
                      <a:pt x="298" y="42"/>
                    </a:lnTo>
                    <a:lnTo>
                      <a:pt x="267" y="47"/>
                    </a:lnTo>
                    <a:lnTo>
                      <a:pt x="234" y="54"/>
                    </a:lnTo>
                    <a:lnTo>
                      <a:pt x="204" y="60"/>
                    </a:lnTo>
                    <a:lnTo>
                      <a:pt x="173" y="66"/>
                    </a:lnTo>
                    <a:lnTo>
                      <a:pt x="140" y="71"/>
                    </a:lnTo>
                    <a:lnTo>
                      <a:pt x="109" y="78"/>
                    </a:lnTo>
                    <a:lnTo>
                      <a:pt x="78" y="84"/>
                    </a:lnTo>
                    <a:lnTo>
                      <a:pt x="46" y="90"/>
                    </a:lnTo>
                    <a:lnTo>
                      <a:pt x="15" y="95"/>
                    </a:lnTo>
                    <a:close/>
                  </a:path>
                </a:pathLst>
              </a:custGeom>
              <a:solidFill>
                <a:srgbClr val="6870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81" name="Freeform 54"/>
              <p:cNvSpPr>
                <a:spLocks/>
              </p:cNvSpPr>
              <p:nvPr/>
            </p:nvSpPr>
            <p:spPr bwMode="auto">
              <a:xfrm>
                <a:off x="6773863" y="1652588"/>
                <a:ext cx="273050" cy="334963"/>
              </a:xfrm>
              <a:custGeom>
                <a:avLst/>
                <a:gdLst>
                  <a:gd name="T0" fmla="*/ 2147483647 w 515"/>
                  <a:gd name="T1" fmla="*/ 2147483647 h 633"/>
                  <a:gd name="T2" fmla="*/ 2147483647 w 515"/>
                  <a:gd name="T3" fmla="*/ 2147483647 h 633"/>
                  <a:gd name="T4" fmla="*/ 2147483647 w 515"/>
                  <a:gd name="T5" fmla="*/ 2147483647 h 633"/>
                  <a:gd name="T6" fmla="*/ 2147483647 w 515"/>
                  <a:gd name="T7" fmla="*/ 2147483647 h 633"/>
                  <a:gd name="T8" fmla="*/ 0 w 515"/>
                  <a:gd name="T9" fmla="*/ 2147483647 h 633"/>
                  <a:gd name="T10" fmla="*/ 2147483647 w 515"/>
                  <a:gd name="T11" fmla="*/ 2147483647 h 633"/>
                  <a:gd name="T12" fmla="*/ 2147483647 w 515"/>
                  <a:gd name="T13" fmla="*/ 2147483647 h 633"/>
                  <a:gd name="T14" fmla="*/ 2147483647 w 515"/>
                  <a:gd name="T15" fmla="*/ 2147483647 h 633"/>
                  <a:gd name="T16" fmla="*/ 2147483647 w 515"/>
                  <a:gd name="T17" fmla="*/ 2147483647 h 633"/>
                  <a:gd name="T18" fmla="*/ 2147483647 w 515"/>
                  <a:gd name="T19" fmla="*/ 2147483647 h 633"/>
                  <a:gd name="T20" fmla="*/ 2147483647 w 515"/>
                  <a:gd name="T21" fmla="*/ 2147483647 h 633"/>
                  <a:gd name="T22" fmla="*/ 2147483647 w 515"/>
                  <a:gd name="T23" fmla="*/ 2147483647 h 633"/>
                  <a:gd name="T24" fmla="*/ 2147483647 w 515"/>
                  <a:gd name="T25" fmla="*/ 2147483647 h 633"/>
                  <a:gd name="T26" fmla="*/ 2147483647 w 515"/>
                  <a:gd name="T27" fmla="*/ 2147483647 h 633"/>
                  <a:gd name="T28" fmla="*/ 2147483647 w 515"/>
                  <a:gd name="T29" fmla="*/ 2147483647 h 633"/>
                  <a:gd name="T30" fmla="*/ 2147483647 w 515"/>
                  <a:gd name="T31" fmla="*/ 2147483647 h 633"/>
                  <a:gd name="T32" fmla="*/ 2147483647 w 515"/>
                  <a:gd name="T33" fmla="*/ 2147483647 h 633"/>
                  <a:gd name="T34" fmla="*/ 2147483647 w 515"/>
                  <a:gd name="T35" fmla="*/ 2147483647 h 633"/>
                  <a:gd name="T36" fmla="*/ 2147483647 w 515"/>
                  <a:gd name="T37" fmla="*/ 2147483647 h 633"/>
                  <a:gd name="T38" fmla="*/ 2147483647 w 515"/>
                  <a:gd name="T39" fmla="*/ 2147483647 h 633"/>
                  <a:gd name="T40" fmla="*/ 2147483647 w 515"/>
                  <a:gd name="T41" fmla="*/ 2147483647 h 633"/>
                  <a:gd name="T42" fmla="*/ 2147483647 w 515"/>
                  <a:gd name="T43" fmla="*/ 2147483647 h 633"/>
                  <a:gd name="T44" fmla="*/ 2147483647 w 515"/>
                  <a:gd name="T45" fmla="*/ 2147483647 h 633"/>
                  <a:gd name="T46" fmla="*/ 2147483647 w 515"/>
                  <a:gd name="T47" fmla="*/ 2147483647 h 633"/>
                  <a:gd name="T48" fmla="*/ 2147483647 w 515"/>
                  <a:gd name="T49" fmla="*/ 0 h 633"/>
                  <a:gd name="T50" fmla="*/ 2147483647 w 515"/>
                  <a:gd name="T51" fmla="*/ 2147483647 h 633"/>
                  <a:gd name="T52" fmla="*/ 2147483647 w 515"/>
                  <a:gd name="T53" fmla="*/ 2147483647 h 633"/>
                  <a:gd name="T54" fmla="*/ 2147483647 w 515"/>
                  <a:gd name="T55" fmla="*/ 2147483647 h 633"/>
                  <a:gd name="T56" fmla="*/ 2147483647 w 515"/>
                  <a:gd name="T57" fmla="*/ 2147483647 h 633"/>
                  <a:gd name="T58" fmla="*/ 2147483647 w 515"/>
                  <a:gd name="T59" fmla="*/ 2147483647 h 633"/>
                  <a:gd name="T60" fmla="*/ 2147483647 w 515"/>
                  <a:gd name="T61" fmla="*/ 2147483647 h 633"/>
                  <a:gd name="T62" fmla="*/ 2147483647 w 515"/>
                  <a:gd name="T63" fmla="*/ 2147483647 h 633"/>
                  <a:gd name="T64" fmla="*/ 2147483647 w 515"/>
                  <a:gd name="T65" fmla="*/ 2147483647 h 633"/>
                  <a:gd name="T66" fmla="*/ 2147483647 w 515"/>
                  <a:gd name="T67" fmla="*/ 2147483647 h 633"/>
                  <a:gd name="T68" fmla="*/ 2147483647 w 515"/>
                  <a:gd name="T69" fmla="*/ 2147483647 h 633"/>
                  <a:gd name="T70" fmla="*/ 2147483647 w 515"/>
                  <a:gd name="T71" fmla="*/ 2147483647 h 633"/>
                  <a:gd name="T72" fmla="*/ 2147483647 w 515"/>
                  <a:gd name="T73" fmla="*/ 2147483647 h 633"/>
                  <a:gd name="T74" fmla="*/ 2147483647 w 515"/>
                  <a:gd name="T75" fmla="*/ 2147483647 h 633"/>
                  <a:gd name="T76" fmla="*/ 2147483647 w 515"/>
                  <a:gd name="T77" fmla="*/ 2147483647 h 633"/>
                  <a:gd name="T78" fmla="*/ 2147483647 w 515"/>
                  <a:gd name="T79" fmla="*/ 2147483647 h 633"/>
                  <a:gd name="T80" fmla="*/ 2147483647 w 515"/>
                  <a:gd name="T81" fmla="*/ 2147483647 h 63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15"/>
                  <a:gd name="T124" fmla="*/ 0 h 633"/>
                  <a:gd name="T125" fmla="*/ 515 w 515"/>
                  <a:gd name="T126" fmla="*/ 633 h 63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15" h="633">
                    <a:moveTo>
                      <a:pt x="18" y="80"/>
                    </a:moveTo>
                    <a:lnTo>
                      <a:pt x="13" y="217"/>
                    </a:lnTo>
                    <a:lnTo>
                      <a:pt x="9" y="353"/>
                    </a:lnTo>
                    <a:lnTo>
                      <a:pt x="4" y="491"/>
                    </a:lnTo>
                    <a:lnTo>
                      <a:pt x="0" y="627"/>
                    </a:lnTo>
                    <a:lnTo>
                      <a:pt x="33" y="627"/>
                    </a:lnTo>
                    <a:lnTo>
                      <a:pt x="63" y="627"/>
                    </a:lnTo>
                    <a:lnTo>
                      <a:pt x="96" y="629"/>
                    </a:lnTo>
                    <a:lnTo>
                      <a:pt x="128" y="629"/>
                    </a:lnTo>
                    <a:lnTo>
                      <a:pt x="159" y="629"/>
                    </a:lnTo>
                    <a:lnTo>
                      <a:pt x="191" y="629"/>
                    </a:lnTo>
                    <a:lnTo>
                      <a:pt x="222" y="629"/>
                    </a:lnTo>
                    <a:lnTo>
                      <a:pt x="255" y="630"/>
                    </a:lnTo>
                    <a:lnTo>
                      <a:pt x="287" y="630"/>
                    </a:lnTo>
                    <a:lnTo>
                      <a:pt x="318" y="630"/>
                    </a:lnTo>
                    <a:lnTo>
                      <a:pt x="350" y="630"/>
                    </a:lnTo>
                    <a:lnTo>
                      <a:pt x="381" y="632"/>
                    </a:lnTo>
                    <a:lnTo>
                      <a:pt x="413" y="632"/>
                    </a:lnTo>
                    <a:lnTo>
                      <a:pt x="446" y="632"/>
                    </a:lnTo>
                    <a:lnTo>
                      <a:pt x="477" y="633"/>
                    </a:lnTo>
                    <a:lnTo>
                      <a:pt x="509" y="633"/>
                    </a:lnTo>
                    <a:lnTo>
                      <a:pt x="510" y="474"/>
                    </a:lnTo>
                    <a:lnTo>
                      <a:pt x="512" y="316"/>
                    </a:lnTo>
                    <a:lnTo>
                      <a:pt x="513" y="158"/>
                    </a:lnTo>
                    <a:lnTo>
                      <a:pt x="515" y="0"/>
                    </a:lnTo>
                    <a:lnTo>
                      <a:pt x="484" y="6"/>
                    </a:lnTo>
                    <a:lnTo>
                      <a:pt x="453" y="10"/>
                    </a:lnTo>
                    <a:lnTo>
                      <a:pt x="422" y="16"/>
                    </a:lnTo>
                    <a:lnTo>
                      <a:pt x="391" y="20"/>
                    </a:lnTo>
                    <a:lnTo>
                      <a:pt x="359" y="25"/>
                    </a:lnTo>
                    <a:lnTo>
                      <a:pt x="328" y="30"/>
                    </a:lnTo>
                    <a:lnTo>
                      <a:pt x="297" y="35"/>
                    </a:lnTo>
                    <a:lnTo>
                      <a:pt x="266" y="39"/>
                    </a:lnTo>
                    <a:lnTo>
                      <a:pt x="235" y="45"/>
                    </a:lnTo>
                    <a:lnTo>
                      <a:pt x="204" y="51"/>
                    </a:lnTo>
                    <a:lnTo>
                      <a:pt x="173" y="55"/>
                    </a:lnTo>
                    <a:lnTo>
                      <a:pt x="142" y="61"/>
                    </a:lnTo>
                    <a:lnTo>
                      <a:pt x="111" y="65"/>
                    </a:lnTo>
                    <a:lnTo>
                      <a:pt x="80" y="70"/>
                    </a:lnTo>
                    <a:lnTo>
                      <a:pt x="49" y="75"/>
                    </a:lnTo>
                    <a:lnTo>
                      <a:pt x="18" y="80"/>
                    </a:lnTo>
                    <a:close/>
                  </a:path>
                </a:pathLst>
              </a:custGeom>
              <a:solidFill>
                <a:srgbClr val="6B72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82" name="Freeform 55"/>
              <p:cNvSpPr>
                <a:spLocks/>
              </p:cNvSpPr>
              <p:nvPr/>
            </p:nvSpPr>
            <p:spPr bwMode="auto">
              <a:xfrm>
                <a:off x="6775451" y="1703388"/>
                <a:ext cx="269875" cy="284163"/>
              </a:xfrm>
              <a:custGeom>
                <a:avLst/>
                <a:gdLst>
                  <a:gd name="T0" fmla="*/ 2147483647 w 511"/>
                  <a:gd name="T1" fmla="*/ 2147483647 h 536"/>
                  <a:gd name="T2" fmla="*/ 2147483647 w 511"/>
                  <a:gd name="T3" fmla="*/ 2147483647 h 536"/>
                  <a:gd name="T4" fmla="*/ 2147483647 w 511"/>
                  <a:gd name="T5" fmla="*/ 2147483647 h 536"/>
                  <a:gd name="T6" fmla="*/ 2147483647 w 511"/>
                  <a:gd name="T7" fmla="*/ 2147483647 h 536"/>
                  <a:gd name="T8" fmla="*/ 0 w 511"/>
                  <a:gd name="T9" fmla="*/ 2147483647 h 536"/>
                  <a:gd name="T10" fmla="*/ 2147483647 w 511"/>
                  <a:gd name="T11" fmla="*/ 2147483647 h 536"/>
                  <a:gd name="T12" fmla="*/ 2147483647 w 511"/>
                  <a:gd name="T13" fmla="*/ 2147483647 h 536"/>
                  <a:gd name="T14" fmla="*/ 2147483647 w 511"/>
                  <a:gd name="T15" fmla="*/ 2147483647 h 536"/>
                  <a:gd name="T16" fmla="*/ 2147483647 w 511"/>
                  <a:gd name="T17" fmla="*/ 2147483647 h 536"/>
                  <a:gd name="T18" fmla="*/ 2147483647 w 511"/>
                  <a:gd name="T19" fmla="*/ 2147483647 h 536"/>
                  <a:gd name="T20" fmla="*/ 2147483647 w 511"/>
                  <a:gd name="T21" fmla="*/ 2147483647 h 536"/>
                  <a:gd name="T22" fmla="*/ 2147483647 w 511"/>
                  <a:gd name="T23" fmla="*/ 2147483647 h 536"/>
                  <a:gd name="T24" fmla="*/ 2147483647 w 511"/>
                  <a:gd name="T25" fmla="*/ 2147483647 h 536"/>
                  <a:gd name="T26" fmla="*/ 2147483647 w 511"/>
                  <a:gd name="T27" fmla="*/ 2147483647 h 536"/>
                  <a:gd name="T28" fmla="*/ 2147483647 w 511"/>
                  <a:gd name="T29" fmla="*/ 2147483647 h 536"/>
                  <a:gd name="T30" fmla="*/ 2147483647 w 511"/>
                  <a:gd name="T31" fmla="*/ 2147483647 h 536"/>
                  <a:gd name="T32" fmla="*/ 2147483647 w 511"/>
                  <a:gd name="T33" fmla="*/ 2147483647 h 536"/>
                  <a:gd name="T34" fmla="*/ 2147483647 w 511"/>
                  <a:gd name="T35" fmla="*/ 2147483647 h 536"/>
                  <a:gd name="T36" fmla="*/ 2147483647 w 511"/>
                  <a:gd name="T37" fmla="*/ 2147483647 h 536"/>
                  <a:gd name="T38" fmla="*/ 2147483647 w 511"/>
                  <a:gd name="T39" fmla="*/ 2147483647 h 536"/>
                  <a:gd name="T40" fmla="*/ 2147483647 w 511"/>
                  <a:gd name="T41" fmla="*/ 2147483647 h 536"/>
                  <a:gd name="T42" fmla="*/ 2147483647 w 511"/>
                  <a:gd name="T43" fmla="*/ 2147483647 h 536"/>
                  <a:gd name="T44" fmla="*/ 2147483647 w 511"/>
                  <a:gd name="T45" fmla="*/ 2147483647 h 536"/>
                  <a:gd name="T46" fmla="*/ 2147483647 w 511"/>
                  <a:gd name="T47" fmla="*/ 2147483647 h 536"/>
                  <a:gd name="T48" fmla="*/ 2147483647 w 511"/>
                  <a:gd name="T49" fmla="*/ 0 h 536"/>
                  <a:gd name="T50" fmla="*/ 2147483647 w 511"/>
                  <a:gd name="T51" fmla="*/ 2147483647 h 536"/>
                  <a:gd name="T52" fmla="*/ 2147483647 w 511"/>
                  <a:gd name="T53" fmla="*/ 2147483647 h 536"/>
                  <a:gd name="T54" fmla="*/ 2147483647 w 511"/>
                  <a:gd name="T55" fmla="*/ 2147483647 h 536"/>
                  <a:gd name="T56" fmla="*/ 2147483647 w 511"/>
                  <a:gd name="T57" fmla="*/ 2147483647 h 536"/>
                  <a:gd name="T58" fmla="*/ 2147483647 w 511"/>
                  <a:gd name="T59" fmla="*/ 2147483647 h 536"/>
                  <a:gd name="T60" fmla="*/ 2147483647 w 511"/>
                  <a:gd name="T61" fmla="*/ 2147483647 h 536"/>
                  <a:gd name="T62" fmla="*/ 2147483647 w 511"/>
                  <a:gd name="T63" fmla="*/ 2147483647 h 536"/>
                  <a:gd name="T64" fmla="*/ 2147483647 w 511"/>
                  <a:gd name="T65" fmla="*/ 2147483647 h 536"/>
                  <a:gd name="T66" fmla="*/ 2147483647 w 511"/>
                  <a:gd name="T67" fmla="*/ 2147483647 h 536"/>
                  <a:gd name="T68" fmla="*/ 2147483647 w 511"/>
                  <a:gd name="T69" fmla="*/ 2147483647 h 536"/>
                  <a:gd name="T70" fmla="*/ 2147483647 w 511"/>
                  <a:gd name="T71" fmla="*/ 2147483647 h 536"/>
                  <a:gd name="T72" fmla="*/ 2147483647 w 511"/>
                  <a:gd name="T73" fmla="*/ 2147483647 h 536"/>
                  <a:gd name="T74" fmla="*/ 2147483647 w 511"/>
                  <a:gd name="T75" fmla="*/ 2147483647 h 536"/>
                  <a:gd name="T76" fmla="*/ 2147483647 w 511"/>
                  <a:gd name="T77" fmla="*/ 2147483647 h 536"/>
                  <a:gd name="T78" fmla="*/ 2147483647 w 511"/>
                  <a:gd name="T79" fmla="*/ 2147483647 h 536"/>
                  <a:gd name="T80" fmla="*/ 2147483647 w 511"/>
                  <a:gd name="T81" fmla="*/ 2147483647 h 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11"/>
                  <a:gd name="T124" fmla="*/ 0 h 536"/>
                  <a:gd name="T125" fmla="*/ 511 w 511"/>
                  <a:gd name="T126" fmla="*/ 536 h 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11" h="536">
                    <a:moveTo>
                      <a:pt x="21" y="65"/>
                    </a:moveTo>
                    <a:lnTo>
                      <a:pt x="15" y="182"/>
                    </a:lnTo>
                    <a:lnTo>
                      <a:pt x="11" y="298"/>
                    </a:lnTo>
                    <a:lnTo>
                      <a:pt x="5" y="414"/>
                    </a:lnTo>
                    <a:lnTo>
                      <a:pt x="0" y="532"/>
                    </a:lnTo>
                    <a:lnTo>
                      <a:pt x="32" y="532"/>
                    </a:lnTo>
                    <a:lnTo>
                      <a:pt x="63" y="532"/>
                    </a:lnTo>
                    <a:lnTo>
                      <a:pt x="95" y="533"/>
                    </a:lnTo>
                    <a:lnTo>
                      <a:pt x="127" y="533"/>
                    </a:lnTo>
                    <a:lnTo>
                      <a:pt x="158" y="533"/>
                    </a:lnTo>
                    <a:lnTo>
                      <a:pt x="191" y="533"/>
                    </a:lnTo>
                    <a:lnTo>
                      <a:pt x="222" y="533"/>
                    </a:lnTo>
                    <a:lnTo>
                      <a:pt x="254" y="533"/>
                    </a:lnTo>
                    <a:lnTo>
                      <a:pt x="286" y="535"/>
                    </a:lnTo>
                    <a:lnTo>
                      <a:pt x="317" y="535"/>
                    </a:lnTo>
                    <a:lnTo>
                      <a:pt x="350" y="535"/>
                    </a:lnTo>
                    <a:lnTo>
                      <a:pt x="380" y="535"/>
                    </a:lnTo>
                    <a:lnTo>
                      <a:pt x="413" y="535"/>
                    </a:lnTo>
                    <a:lnTo>
                      <a:pt x="445" y="536"/>
                    </a:lnTo>
                    <a:lnTo>
                      <a:pt x="476" y="536"/>
                    </a:lnTo>
                    <a:lnTo>
                      <a:pt x="508" y="536"/>
                    </a:lnTo>
                    <a:lnTo>
                      <a:pt x="508" y="402"/>
                    </a:lnTo>
                    <a:lnTo>
                      <a:pt x="510" y="267"/>
                    </a:lnTo>
                    <a:lnTo>
                      <a:pt x="510" y="134"/>
                    </a:lnTo>
                    <a:lnTo>
                      <a:pt x="511" y="0"/>
                    </a:lnTo>
                    <a:lnTo>
                      <a:pt x="480" y="4"/>
                    </a:lnTo>
                    <a:lnTo>
                      <a:pt x="449" y="9"/>
                    </a:lnTo>
                    <a:lnTo>
                      <a:pt x="418" y="13"/>
                    </a:lnTo>
                    <a:lnTo>
                      <a:pt x="387" y="16"/>
                    </a:lnTo>
                    <a:lnTo>
                      <a:pt x="358" y="20"/>
                    </a:lnTo>
                    <a:lnTo>
                      <a:pt x="327" y="24"/>
                    </a:lnTo>
                    <a:lnTo>
                      <a:pt x="296" y="28"/>
                    </a:lnTo>
                    <a:lnTo>
                      <a:pt x="265" y="32"/>
                    </a:lnTo>
                    <a:lnTo>
                      <a:pt x="234" y="37"/>
                    </a:lnTo>
                    <a:lnTo>
                      <a:pt x="205" y="41"/>
                    </a:lnTo>
                    <a:lnTo>
                      <a:pt x="174" y="45"/>
                    </a:lnTo>
                    <a:lnTo>
                      <a:pt x="143" y="49"/>
                    </a:lnTo>
                    <a:lnTo>
                      <a:pt x="112" y="52"/>
                    </a:lnTo>
                    <a:lnTo>
                      <a:pt x="83" y="56"/>
                    </a:lnTo>
                    <a:lnTo>
                      <a:pt x="52" y="61"/>
                    </a:lnTo>
                    <a:lnTo>
                      <a:pt x="21" y="65"/>
                    </a:lnTo>
                    <a:close/>
                  </a:path>
                </a:pathLst>
              </a:custGeom>
              <a:solidFill>
                <a:srgbClr val="7075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83" name="Freeform 56"/>
              <p:cNvSpPr>
                <a:spLocks/>
              </p:cNvSpPr>
              <p:nvPr/>
            </p:nvSpPr>
            <p:spPr bwMode="auto">
              <a:xfrm>
                <a:off x="6775451" y="1755775"/>
                <a:ext cx="268288" cy="231775"/>
              </a:xfrm>
              <a:custGeom>
                <a:avLst/>
                <a:gdLst>
                  <a:gd name="T0" fmla="*/ 2147483647 w 507"/>
                  <a:gd name="T1" fmla="*/ 2147483647 h 438"/>
                  <a:gd name="T2" fmla="*/ 2147483647 w 507"/>
                  <a:gd name="T3" fmla="*/ 2147483647 h 438"/>
                  <a:gd name="T4" fmla="*/ 2147483647 w 507"/>
                  <a:gd name="T5" fmla="*/ 2147483647 h 438"/>
                  <a:gd name="T6" fmla="*/ 2147483647 w 507"/>
                  <a:gd name="T7" fmla="*/ 2147483647 h 438"/>
                  <a:gd name="T8" fmla="*/ 0 w 507"/>
                  <a:gd name="T9" fmla="*/ 2147483647 h 438"/>
                  <a:gd name="T10" fmla="*/ 2147483647 w 507"/>
                  <a:gd name="T11" fmla="*/ 2147483647 h 438"/>
                  <a:gd name="T12" fmla="*/ 2147483647 w 507"/>
                  <a:gd name="T13" fmla="*/ 2147483647 h 438"/>
                  <a:gd name="T14" fmla="*/ 2147483647 w 507"/>
                  <a:gd name="T15" fmla="*/ 2147483647 h 438"/>
                  <a:gd name="T16" fmla="*/ 2147483647 w 507"/>
                  <a:gd name="T17" fmla="*/ 2147483647 h 438"/>
                  <a:gd name="T18" fmla="*/ 2147483647 w 507"/>
                  <a:gd name="T19" fmla="*/ 2147483647 h 438"/>
                  <a:gd name="T20" fmla="*/ 2147483647 w 507"/>
                  <a:gd name="T21" fmla="*/ 2147483647 h 438"/>
                  <a:gd name="T22" fmla="*/ 2147483647 w 507"/>
                  <a:gd name="T23" fmla="*/ 2147483647 h 438"/>
                  <a:gd name="T24" fmla="*/ 2147483647 w 507"/>
                  <a:gd name="T25" fmla="*/ 2147483647 h 438"/>
                  <a:gd name="T26" fmla="*/ 2147483647 w 507"/>
                  <a:gd name="T27" fmla="*/ 2147483647 h 438"/>
                  <a:gd name="T28" fmla="*/ 2147483647 w 507"/>
                  <a:gd name="T29" fmla="*/ 2147483647 h 438"/>
                  <a:gd name="T30" fmla="*/ 2147483647 w 507"/>
                  <a:gd name="T31" fmla="*/ 2147483647 h 438"/>
                  <a:gd name="T32" fmla="*/ 2147483647 w 507"/>
                  <a:gd name="T33" fmla="*/ 2147483647 h 438"/>
                  <a:gd name="T34" fmla="*/ 2147483647 w 507"/>
                  <a:gd name="T35" fmla="*/ 2147483647 h 438"/>
                  <a:gd name="T36" fmla="*/ 2147483647 w 507"/>
                  <a:gd name="T37" fmla="*/ 2147483647 h 438"/>
                  <a:gd name="T38" fmla="*/ 2147483647 w 507"/>
                  <a:gd name="T39" fmla="*/ 2147483647 h 438"/>
                  <a:gd name="T40" fmla="*/ 2147483647 w 507"/>
                  <a:gd name="T41" fmla="*/ 2147483647 h 438"/>
                  <a:gd name="T42" fmla="*/ 2147483647 w 507"/>
                  <a:gd name="T43" fmla="*/ 2147483647 h 438"/>
                  <a:gd name="T44" fmla="*/ 2147483647 w 507"/>
                  <a:gd name="T45" fmla="*/ 2147483647 h 438"/>
                  <a:gd name="T46" fmla="*/ 2147483647 w 507"/>
                  <a:gd name="T47" fmla="*/ 2147483647 h 438"/>
                  <a:gd name="T48" fmla="*/ 2147483647 w 507"/>
                  <a:gd name="T49" fmla="*/ 0 h 438"/>
                  <a:gd name="T50" fmla="*/ 2147483647 w 507"/>
                  <a:gd name="T51" fmla="*/ 2147483647 h 438"/>
                  <a:gd name="T52" fmla="*/ 2147483647 w 507"/>
                  <a:gd name="T53" fmla="*/ 2147483647 h 438"/>
                  <a:gd name="T54" fmla="*/ 2147483647 w 507"/>
                  <a:gd name="T55" fmla="*/ 2147483647 h 438"/>
                  <a:gd name="T56" fmla="*/ 2147483647 w 507"/>
                  <a:gd name="T57" fmla="*/ 2147483647 h 438"/>
                  <a:gd name="T58" fmla="*/ 2147483647 w 507"/>
                  <a:gd name="T59" fmla="*/ 2147483647 h 438"/>
                  <a:gd name="T60" fmla="*/ 2147483647 w 507"/>
                  <a:gd name="T61" fmla="*/ 2147483647 h 438"/>
                  <a:gd name="T62" fmla="*/ 2147483647 w 507"/>
                  <a:gd name="T63" fmla="*/ 2147483647 h 438"/>
                  <a:gd name="T64" fmla="*/ 2147483647 w 507"/>
                  <a:gd name="T65" fmla="*/ 2147483647 h 438"/>
                  <a:gd name="T66" fmla="*/ 2147483647 w 507"/>
                  <a:gd name="T67" fmla="*/ 2147483647 h 438"/>
                  <a:gd name="T68" fmla="*/ 2147483647 w 507"/>
                  <a:gd name="T69" fmla="*/ 2147483647 h 438"/>
                  <a:gd name="T70" fmla="*/ 2147483647 w 507"/>
                  <a:gd name="T71" fmla="*/ 2147483647 h 438"/>
                  <a:gd name="T72" fmla="*/ 2147483647 w 507"/>
                  <a:gd name="T73" fmla="*/ 2147483647 h 438"/>
                  <a:gd name="T74" fmla="*/ 2147483647 w 507"/>
                  <a:gd name="T75" fmla="*/ 2147483647 h 438"/>
                  <a:gd name="T76" fmla="*/ 2147483647 w 507"/>
                  <a:gd name="T77" fmla="*/ 2147483647 h 438"/>
                  <a:gd name="T78" fmla="*/ 2147483647 w 507"/>
                  <a:gd name="T79" fmla="*/ 2147483647 h 438"/>
                  <a:gd name="T80" fmla="*/ 2147483647 w 507"/>
                  <a:gd name="T81" fmla="*/ 2147483647 h 43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07"/>
                  <a:gd name="T124" fmla="*/ 0 h 438"/>
                  <a:gd name="T125" fmla="*/ 507 w 507"/>
                  <a:gd name="T126" fmla="*/ 438 h 43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07" h="438">
                    <a:moveTo>
                      <a:pt x="22" y="47"/>
                    </a:moveTo>
                    <a:lnTo>
                      <a:pt x="17" y="144"/>
                    </a:lnTo>
                    <a:lnTo>
                      <a:pt x="11" y="240"/>
                    </a:lnTo>
                    <a:lnTo>
                      <a:pt x="6" y="337"/>
                    </a:lnTo>
                    <a:lnTo>
                      <a:pt x="0" y="434"/>
                    </a:lnTo>
                    <a:lnTo>
                      <a:pt x="32" y="434"/>
                    </a:lnTo>
                    <a:lnTo>
                      <a:pt x="63" y="434"/>
                    </a:lnTo>
                    <a:lnTo>
                      <a:pt x="96" y="436"/>
                    </a:lnTo>
                    <a:lnTo>
                      <a:pt x="128" y="436"/>
                    </a:lnTo>
                    <a:lnTo>
                      <a:pt x="159" y="436"/>
                    </a:lnTo>
                    <a:lnTo>
                      <a:pt x="191" y="436"/>
                    </a:lnTo>
                    <a:lnTo>
                      <a:pt x="222" y="436"/>
                    </a:lnTo>
                    <a:lnTo>
                      <a:pt x="254" y="436"/>
                    </a:lnTo>
                    <a:lnTo>
                      <a:pt x="285" y="437"/>
                    </a:lnTo>
                    <a:lnTo>
                      <a:pt x="318" y="437"/>
                    </a:lnTo>
                    <a:lnTo>
                      <a:pt x="349" y="437"/>
                    </a:lnTo>
                    <a:lnTo>
                      <a:pt x="381" y="437"/>
                    </a:lnTo>
                    <a:lnTo>
                      <a:pt x="412" y="437"/>
                    </a:lnTo>
                    <a:lnTo>
                      <a:pt x="444" y="438"/>
                    </a:lnTo>
                    <a:lnTo>
                      <a:pt x="475" y="438"/>
                    </a:lnTo>
                    <a:lnTo>
                      <a:pt x="507" y="438"/>
                    </a:lnTo>
                    <a:lnTo>
                      <a:pt x="507" y="329"/>
                    </a:lnTo>
                    <a:lnTo>
                      <a:pt x="507" y="219"/>
                    </a:lnTo>
                    <a:lnTo>
                      <a:pt x="507" y="109"/>
                    </a:lnTo>
                    <a:lnTo>
                      <a:pt x="507" y="0"/>
                    </a:lnTo>
                    <a:lnTo>
                      <a:pt x="476" y="2"/>
                    </a:lnTo>
                    <a:lnTo>
                      <a:pt x="447" y="5"/>
                    </a:lnTo>
                    <a:lnTo>
                      <a:pt x="416" y="8"/>
                    </a:lnTo>
                    <a:lnTo>
                      <a:pt x="386" y="11"/>
                    </a:lnTo>
                    <a:lnTo>
                      <a:pt x="356" y="15"/>
                    </a:lnTo>
                    <a:lnTo>
                      <a:pt x="326" y="18"/>
                    </a:lnTo>
                    <a:lnTo>
                      <a:pt x="295" y="21"/>
                    </a:lnTo>
                    <a:lnTo>
                      <a:pt x="266" y="23"/>
                    </a:lnTo>
                    <a:lnTo>
                      <a:pt x="235" y="26"/>
                    </a:lnTo>
                    <a:lnTo>
                      <a:pt x="204" y="29"/>
                    </a:lnTo>
                    <a:lnTo>
                      <a:pt x="174" y="32"/>
                    </a:lnTo>
                    <a:lnTo>
                      <a:pt x="143" y="36"/>
                    </a:lnTo>
                    <a:lnTo>
                      <a:pt x="114" y="39"/>
                    </a:lnTo>
                    <a:lnTo>
                      <a:pt x="83" y="42"/>
                    </a:lnTo>
                    <a:lnTo>
                      <a:pt x="53" y="45"/>
                    </a:lnTo>
                    <a:lnTo>
                      <a:pt x="22" y="47"/>
                    </a:lnTo>
                    <a:close/>
                  </a:path>
                </a:pathLst>
              </a:custGeom>
              <a:solidFill>
                <a:srgbClr val="777A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84" name="Freeform 57"/>
              <p:cNvSpPr>
                <a:spLocks/>
              </p:cNvSpPr>
              <p:nvPr/>
            </p:nvSpPr>
            <p:spPr bwMode="auto">
              <a:xfrm>
                <a:off x="6777038" y="1806575"/>
                <a:ext cx="268288" cy="180975"/>
              </a:xfrm>
              <a:custGeom>
                <a:avLst/>
                <a:gdLst>
                  <a:gd name="T0" fmla="*/ 2147483647 w 508"/>
                  <a:gd name="T1" fmla="*/ 2147483647 h 341"/>
                  <a:gd name="T2" fmla="*/ 2147483647 w 508"/>
                  <a:gd name="T3" fmla="*/ 2147483647 h 341"/>
                  <a:gd name="T4" fmla="*/ 2147483647 w 508"/>
                  <a:gd name="T5" fmla="*/ 2147483647 h 341"/>
                  <a:gd name="T6" fmla="*/ 2147483647 w 508"/>
                  <a:gd name="T7" fmla="*/ 2147483647 h 341"/>
                  <a:gd name="T8" fmla="*/ 0 w 508"/>
                  <a:gd name="T9" fmla="*/ 2147483647 h 341"/>
                  <a:gd name="T10" fmla="*/ 2147483647 w 508"/>
                  <a:gd name="T11" fmla="*/ 2147483647 h 341"/>
                  <a:gd name="T12" fmla="*/ 2147483647 w 508"/>
                  <a:gd name="T13" fmla="*/ 2147483647 h 341"/>
                  <a:gd name="T14" fmla="*/ 2147483647 w 508"/>
                  <a:gd name="T15" fmla="*/ 2147483647 h 341"/>
                  <a:gd name="T16" fmla="*/ 2147483647 w 508"/>
                  <a:gd name="T17" fmla="*/ 2147483647 h 341"/>
                  <a:gd name="T18" fmla="*/ 2147483647 w 508"/>
                  <a:gd name="T19" fmla="*/ 2147483647 h 341"/>
                  <a:gd name="T20" fmla="*/ 2147483647 w 508"/>
                  <a:gd name="T21" fmla="*/ 2147483647 h 341"/>
                  <a:gd name="T22" fmla="*/ 2147483647 w 508"/>
                  <a:gd name="T23" fmla="*/ 2147483647 h 341"/>
                  <a:gd name="T24" fmla="*/ 2147483647 w 508"/>
                  <a:gd name="T25" fmla="*/ 2147483647 h 341"/>
                  <a:gd name="T26" fmla="*/ 2147483647 w 508"/>
                  <a:gd name="T27" fmla="*/ 2147483647 h 341"/>
                  <a:gd name="T28" fmla="*/ 2147483647 w 508"/>
                  <a:gd name="T29" fmla="*/ 2147483647 h 341"/>
                  <a:gd name="T30" fmla="*/ 2147483647 w 508"/>
                  <a:gd name="T31" fmla="*/ 2147483647 h 341"/>
                  <a:gd name="T32" fmla="*/ 2147483647 w 508"/>
                  <a:gd name="T33" fmla="*/ 2147483647 h 341"/>
                  <a:gd name="T34" fmla="*/ 2147483647 w 508"/>
                  <a:gd name="T35" fmla="*/ 2147483647 h 341"/>
                  <a:gd name="T36" fmla="*/ 2147483647 w 508"/>
                  <a:gd name="T37" fmla="*/ 2147483647 h 341"/>
                  <a:gd name="T38" fmla="*/ 2147483647 w 508"/>
                  <a:gd name="T39" fmla="*/ 2147483647 h 341"/>
                  <a:gd name="T40" fmla="*/ 2147483647 w 508"/>
                  <a:gd name="T41" fmla="*/ 2147483647 h 341"/>
                  <a:gd name="T42" fmla="*/ 2147483647 w 508"/>
                  <a:gd name="T43" fmla="*/ 2147483647 h 341"/>
                  <a:gd name="T44" fmla="*/ 2147483647 w 508"/>
                  <a:gd name="T45" fmla="*/ 2147483647 h 341"/>
                  <a:gd name="T46" fmla="*/ 2147483647 w 508"/>
                  <a:gd name="T47" fmla="*/ 2147483647 h 341"/>
                  <a:gd name="T48" fmla="*/ 2147483647 w 508"/>
                  <a:gd name="T49" fmla="*/ 0 h 341"/>
                  <a:gd name="T50" fmla="*/ 2147483647 w 508"/>
                  <a:gd name="T51" fmla="*/ 2147483647 h 341"/>
                  <a:gd name="T52" fmla="*/ 2147483647 w 508"/>
                  <a:gd name="T53" fmla="*/ 2147483647 h 341"/>
                  <a:gd name="T54" fmla="*/ 2147483647 w 508"/>
                  <a:gd name="T55" fmla="*/ 2147483647 h 341"/>
                  <a:gd name="T56" fmla="*/ 2147483647 w 508"/>
                  <a:gd name="T57" fmla="*/ 2147483647 h 341"/>
                  <a:gd name="T58" fmla="*/ 2147483647 w 508"/>
                  <a:gd name="T59" fmla="*/ 2147483647 h 341"/>
                  <a:gd name="T60" fmla="*/ 2147483647 w 508"/>
                  <a:gd name="T61" fmla="*/ 2147483647 h 341"/>
                  <a:gd name="T62" fmla="*/ 2147483647 w 508"/>
                  <a:gd name="T63" fmla="*/ 2147483647 h 341"/>
                  <a:gd name="T64" fmla="*/ 2147483647 w 508"/>
                  <a:gd name="T65" fmla="*/ 2147483647 h 341"/>
                  <a:gd name="T66" fmla="*/ 2147483647 w 508"/>
                  <a:gd name="T67" fmla="*/ 2147483647 h 341"/>
                  <a:gd name="T68" fmla="*/ 2147483647 w 508"/>
                  <a:gd name="T69" fmla="*/ 2147483647 h 341"/>
                  <a:gd name="T70" fmla="*/ 2147483647 w 508"/>
                  <a:gd name="T71" fmla="*/ 2147483647 h 341"/>
                  <a:gd name="T72" fmla="*/ 2147483647 w 508"/>
                  <a:gd name="T73" fmla="*/ 2147483647 h 341"/>
                  <a:gd name="T74" fmla="*/ 2147483647 w 508"/>
                  <a:gd name="T75" fmla="*/ 2147483647 h 341"/>
                  <a:gd name="T76" fmla="*/ 2147483647 w 508"/>
                  <a:gd name="T77" fmla="*/ 2147483647 h 341"/>
                  <a:gd name="T78" fmla="*/ 2147483647 w 508"/>
                  <a:gd name="T79" fmla="*/ 2147483647 h 341"/>
                  <a:gd name="T80" fmla="*/ 2147483647 w 508"/>
                  <a:gd name="T81" fmla="*/ 2147483647 h 34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08"/>
                  <a:gd name="T124" fmla="*/ 0 h 341"/>
                  <a:gd name="T125" fmla="*/ 508 w 508"/>
                  <a:gd name="T126" fmla="*/ 341 h 34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08" h="341">
                    <a:moveTo>
                      <a:pt x="26" y="32"/>
                    </a:moveTo>
                    <a:lnTo>
                      <a:pt x="20" y="108"/>
                    </a:lnTo>
                    <a:lnTo>
                      <a:pt x="13" y="184"/>
                    </a:lnTo>
                    <a:lnTo>
                      <a:pt x="7" y="261"/>
                    </a:lnTo>
                    <a:lnTo>
                      <a:pt x="0" y="337"/>
                    </a:lnTo>
                    <a:lnTo>
                      <a:pt x="33" y="337"/>
                    </a:lnTo>
                    <a:lnTo>
                      <a:pt x="64" y="337"/>
                    </a:lnTo>
                    <a:lnTo>
                      <a:pt x="96" y="339"/>
                    </a:lnTo>
                    <a:lnTo>
                      <a:pt x="127" y="339"/>
                    </a:lnTo>
                    <a:lnTo>
                      <a:pt x="159" y="339"/>
                    </a:lnTo>
                    <a:lnTo>
                      <a:pt x="190" y="339"/>
                    </a:lnTo>
                    <a:lnTo>
                      <a:pt x="222" y="339"/>
                    </a:lnTo>
                    <a:lnTo>
                      <a:pt x="255" y="339"/>
                    </a:lnTo>
                    <a:lnTo>
                      <a:pt x="286" y="340"/>
                    </a:lnTo>
                    <a:lnTo>
                      <a:pt x="318" y="340"/>
                    </a:lnTo>
                    <a:lnTo>
                      <a:pt x="349" y="340"/>
                    </a:lnTo>
                    <a:lnTo>
                      <a:pt x="381" y="340"/>
                    </a:lnTo>
                    <a:lnTo>
                      <a:pt x="412" y="340"/>
                    </a:lnTo>
                    <a:lnTo>
                      <a:pt x="445" y="341"/>
                    </a:lnTo>
                    <a:lnTo>
                      <a:pt x="475" y="341"/>
                    </a:lnTo>
                    <a:lnTo>
                      <a:pt x="508" y="341"/>
                    </a:lnTo>
                    <a:lnTo>
                      <a:pt x="506" y="256"/>
                    </a:lnTo>
                    <a:lnTo>
                      <a:pt x="506" y="170"/>
                    </a:lnTo>
                    <a:lnTo>
                      <a:pt x="505" y="85"/>
                    </a:lnTo>
                    <a:lnTo>
                      <a:pt x="504" y="0"/>
                    </a:lnTo>
                    <a:lnTo>
                      <a:pt x="474" y="1"/>
                    </a:lnTo>
                    <a:lnTo>
                      <a:pt x="445" y="4"/>
                    </a:lnTo>
                    <a:lnTo>
                      <a:pt x="414" y="5"/>
                    </a:lnTo>
                    <a:lnTo>
                      <a:pt x="384" y="8"/>
                    </a:lnTo>
                    <a:lnTo>
                      <a:pt x="355" y="9"/>
                    </a:lnTo>
                    <a:lnTo>
                      <a:pt x="325" y="12"/>
                    </a:lnTo>
                    <a:lnTo>
                      <a:pt x="296" y="14"/>
                    </a:lnTo>
                    <a:lnTo>
                      <a:pt x="265" y="16"/>
                    </a:lnTo>
                    <a:lnTo>
                      <a:pt x="235" y="18"/>
                    </a:lnTo>
                    <a:lnTo>
                      <a:pt x="206" y="21"/>
                    </a:lnTo>
                    <a:lnTo>
                      <a:pt x="176" y="22"/>
                    </a:lnTo>
                    <a:lnTo>
                      <a:pt x="145" y="25"/>
                    </a:lnTo>
                    <a:lnTo>
                      <a:pt x="116" y="26"/>
                    </a:lnTo>
                    <a:lnTo>
                      <a:pt x="86" y="28"/>
                    </a:lnTo>
                    <a:lnTo>
                      <a:pt x="55" y="31"/>
                    </a:lnTo>
                    <a:lnTo>
                      <a:pt x="26" y="32"/>
                    </a:lnTo>
                    <a:close/>
                  </a:path>
                </a:pathLst>
              </a:custGeom>
              <a:solidFill>
                <a:srgbClr val="7A7C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85" name="Freeform 58"/>
              <p:cNvSpPr>
                <a:spLocks/>
              </p:cNvSpPr>
              <p:nvPr/>
            </p:nvSpPr>
            <p:spPr bwMode="auto">
              <a:xfrm>
                <a:off x="6777038" y="1858963"/>
                <a:ext cx="268288" cy="130175"/>
              </a:xfrm>
              <a:custGeom>
                <a:avLst/>
                <a:gdLst>
                  <a:gd name="T0" fmla="*/ 2147483647 w 507"/>
                  <a:gd name="T1" fmla="*/ 2147483647 h 246"/>
                  <a:gd name="T2" fmla="*/ 2147483647 w 507"/>
                  <a:gd name="T3" fmla="*/ 2147483647 h 246"/>
                  <a:gd name="T4" fmla="*/ 2147483647 w 507"/>
                  <a:gd name="T5" fmla="*/ 2147483647 h 246"/>
                  <a:gd name="T6" fmla="*/ 2147483647 w 507"/>
                  <a:gd name="T7" fmla="*/ 2147483647 h 246"/>
                  <a:gd name="T8" fmla="*/ 0 w 507"/>
                  <a:gd name="T9" fmla="*/ 2147483647 h 246"/>
                  <a:gd name="T10" fmla="*/ 2147483647 w 507"/>
                  <a:gd name="T11" fmla="*/ 2147483647 h 246"/>
                  <a:gd name="T12" fmla="*/ 2147483647 w 507"/>
                  <a:gd name="T13" fmla="*/ 2147483647 h 246"/>
                  <a:gd name="T14" fmla="*/ 2147483647 w 507"/>
                  <a:gd name="T15" fmla="*/ 2147483647 h 246"/>
                  <a:gd name="T16" fmla="*/ 2147483647 w 507"/>
                  <a:gd name="T17" fmla="*/ 2147483647 h 246"/>
                  <a:gd name="T18" fmla="*/ 2147483647 w 507"/>
                  <a:gd name="T19" fmla="*/ 2147483647 h 246"/>
                  <a:gd name="T20" fmla="*/ 2147483647 w 507"/>
                  <a:gd name="T21" fmla="*/ 2147483647 h 246"/>
                  <a:gd name="T22" fmla="*/ 2147483647 w 507"/>
                  <a:gd name="T23" fmla="*/ 2147483647 h 246"/>
                  <a:gd name="T24" fmla="*/ 2147483647 w 507"/>
                  <a:gd name="T25" fmla="*/ 2147483647 h 246"/>
                  <a:gd name="T26" fmla="*/ 2147483647 w 507"/>
                  <a:gd name="T27" fmla="*/ 2147483647 h 246"/>
                  <a:gd name="T28" fmla="*/ 2147483647 w 507"/>
                  <a:gd name="T29" fmla="*/ 2147483647 h 246"/>
                  <a:gd name="T30" fmla="*/ 2147483647 w 507"/>
                  <a:gd name="T31" fmla="*/ 2147483647 h 246"/>
                  <a:gd name="T32" fmla="*/ 2147483647 w 507"/>
                  <a:gd name="T33" fmla="*/ 2147483647 h 246"/>
                  <a:gd name="T34" fmla="*/ 2147483647 w 507"/>
                  <a:gd name="T35" fmla="*/ 2147483647 h 246"/>
                  <a:gd name="T36" fmla="*/ 2147483647 w 507"/>
                  <a:gd name="T37" fmla="*/ 2147483647 h 246"/>
                  <a:gd name="T38" fmla="*/ 2147483647 w 507"/>
                  <a:gd name="T39" fmla="*/ 2147483647 h 246"/>
                  <a:gd name="T40" fmla="*/ 2147483647 w 507"/>
                  <a:gd name="T41" fmla="*/ 2147483647 h 246"/>
                  <a:gd name="T42" fmla="*/ 2147483647 w 507"/>
                  <a:gd name="T43" fmla="*/ 2147483647 h 246"/>
                  <a:gd name="T44" fmla="*/ 2147483647 w 507"/>
                  <a:gd name="T45" fmla="*/ 2147483647 h 246"/>
                  <a:gd name="T46" fmla="*/ 2147483647 w 507"/>
                  <a:gd name="T47" fmla="*/ 2147483647 h 246"/>
                  <a:gd name="T48" fmla="*/ 2147483647 w 507"/>
                  <a:gd name="T49" fmla="*/ 0 h 246"/>
                  <a:gd name="T50" fmla="*/ 2147483647 w 507"/>
                  <a:gd name="T51" fmla="*/ 2147483647 h 246"/>
                  <a:gd name="T52" fmla="*/ 2147483647 w 507"/>
                  <a:gd name="T53" fmla="*/ 2147483647 h 246"/>
                  <a:gd name="T54" fmla="*/ 2147483647 w 507"/>
                  <a:gd name="T55" fmla="*/ 2147483647 h 246"/>
                  <a:gd name="T56" fmla="*/ 2147483647 w 507"/>
                  <a:gd name="T57" fmla="*/ 2147483647 h 246"/>
                  <a:gd name="T58" fmla="*/ 2147483647 w 507"/>
                  <a:gd name="T59" fmla="*/ 2147483647 h 246"/>
                  <a:gd name="T60" fmla="*/ 2147483647 w 507"/>
                  <a:gd name="T61" fmla="*/ 2147483647 h 246"/>
                  <a:gd name="T62" fmla="*/ 2147483647 w 507"/>
                  <a:gd name="T63" fmla="*/ 2147483647 h 246"/>
                  <a:gd name="T64" fmla="*/ 2147483647 w 507"/>
                  <a:gd name="T65" fmla="*/ 2147483647 h 246"/>
                  <a:gd name="T66" fmla="*/ 2147483647 w 507"/>
                  <a:gd name="T67" fmla="*/ 2147483647 h 246"/>
                  <a:gd name="T68" fmla="*/ 2147483647 w 507"/>
                  <a:gd name="T69" fmla="*/ 2147483647 h 246"/>
                  <a:gd name="T70" fmla="*/ 2147483647 w 507"/>
                  <a:gd name="T71" fmla="*/ 2147483647 h 246"/>
                  <a:gd name="T72" fmla="*/ 2147483647 w 507"/>
                  <a:gd name="T73" fmla="*/ 2147483647 h 246"/>
                  <a:gd name="T74" fmla="*/ 2147483647 w 507"/>
                  <a:gd name="T75" fmla="*/ 2147483647 h 246"/>
                  <a:gd name="T76" fmla="*/ 2147483647 w 507"/>
                  <a:gd name="T77" fmla="*/ 2147483647 h 246"/>
                  <a:gd name="T78" fmla="*/ 2147483647 w 507"/>
                  <a:gd name="T79" fmla="*/ 2147483647 h 246"/>
                  <a:gd name="T80" fmla="*/ 2147483647 w 507"/>
                  <a:gd name="T81" fmla="*/ 2147483647 h 24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07"/>
                  <a:gd name="T124" fmla="*/ 0 h 246"/>
                  <a:gd name="T125" fmla="*/ 507 w 507"/>
                  <a:gd name="T126" fmla="*/ 246 h 24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07" h="246">
                    <a:moveTo>
                      <a:pt x="28" y="18"/>
                    </a:moveTo>
                    <a:lnTo>
                      <a:pt x="21" y="74"/>
                    </a:lnTo>
                    <a:lnTo>
                      <a:pt x="14" y="129"/>
                    </a:lnTo>
                    <a:lnTo>
                      <a:pt x="7" y="185"/>
                    </a:lnTo>
                    <a:lnTo>
                      <a:pt x="0" y="242"/>
                    </a:lnTo>
                    <a:lnTo>
                      <a:pt x="32" y="242"/>
                    </a:lnTo>
                    <a:lnTo>
                      <a:pt x="63" y="242"/>
                    </a:lnTo>
                    <a:lnTo>
                      <a:pt x="95" y="243"/>
                    </a:lnTo>
                    <a:lnTo>
                      <a:pt x="126" y="243"/>
                    </a:lnTo>
                    <a:lnTo>
                      <a:pt x="159" y="243"/>
                    </a:lnTo>
                    <a:lnTo>
                      <a:pt x="190" y="243"/>
                    </a:lnTo>
                    <a:lnTo>
                      <a:pt x="222" y="243"/>
                    </a:lnTo>
                    <a:lnTo>
                      <a:pt x="253" y="243"/>
                    </a:lnTo>
                    <a:lnTo>
                      <a:pt x="285" y="244"/>
                    </a:lnTo>
                    <a:lnTo>
                      <a:pt x="316" y="244"/>
                    </a:lnTo>
                    <a:lnTo>
                      <a:pt x="348" y="244"/>
                    </a:lnTo>
                    <a:lnTo>
                      <a:pt x="379" y="244"/>
                    </a:lnTo>
                    <a:lnTo>
                      <a:pt x="412" y="244"/>
                    </a:lnTo>
                    <a:lnTo>
                      <a:pt x="444" y="246"/>
                    </a:lnTo>
                    <a:lnTo>
                      <a:pt x="475" y="246"/>
                    </a:lnTo>
                    <a:lnTo>
                      <a:pt x="507" y="246"/>
                    </a:lnTo>
                    <a:lnTo>
                      <a:pt x="506" y="184"/>
                    </a:lnTo>
                    <a:lnTo>
                      <a:pt x="503" y="122"/>
                    </a:lnTo>
                    <a:lnTo>
                      <a:pt x="502" y="62"/>
                    </a:lnTo>
                    <a:lnTo>
                      <a:pt x="500" y="0"/>
                    </a:lnTo>
                    <a:lnTo>
                      <a:pt x="471" y="1"/>
                    </a:lnTo>
                    <a:lnTo>
                      <a:pt x="441" y="2"/>
                    </a:lnTo>
                    <a:lnTo>
                      <a:pt x="412" y="2"/>
                    </a:lnTo>
                    <a:lnTo>
                      <a:pt x="382" y="4"/>
                    </a:lnTo>
                    <a:lnTo>
                      <a:pt x="353" y="5"/>
                    </a:lnTo>
                    <a:lnTo>
                      <a:pt x="323" y="7"/>
                    </a:lnTo>
                    <a:lnTo>
                      <a:pt x="294" y="8"/>
                    </a:lnTo>
                    <a:lnTo>
                      <a:pt x="264" y="8"/>
                    </a:lnTo>
                    <a:lnTo>
                      <a:pt x="235" y="9"/>
                    </a:lnTo>
                    <a:lnTo>
                      <a:pt x="205" y="11"/>
                    </a:lnTo>
                    <a:lnTo>
                      <a:pt x="175" y="12"/>
                    </a:lnTo>
                    <a:lnTo>
                      <a:pt x="146" y="14"/>
                    </a:lnTo>
                    <a:lnTo>
                      <a:pt x="116" y="15"/>
                    </a:lnTo>
                    <a:lnTo>
                      <a:pt x="87" y="15"/>
                    </a:lnTo>
                    <a:lnTo>
                      <a:pt x="57" y="16"/>
                    </a:lnTo>
                    <a:lnTo>
                      <a:pt x="28" y="18"/>
                    </a:lnTo>
                    <a:close/>
                  </a:path>
                </a:pathLst>
              </a:custGeom>
              <a:solidFill>
                <a:srgbClr val="7F82A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86" name="Freeform 59"/>
              <p:cNvSpPr>
                <a:spLocks/>
              </p:cNvSpPr>
              <p:nvPr/>
            </p:nvSpPr>
            <p:spPr bwMode="auto">
              <a:xfrm>
                <a:off x="6778626" y="1909763"/>
                <a:ext cx="266700" cy="79375"/>
              </a:xfrm>
              <a:custGeom>
                <a:avLst/>
                <a:gdLst>
                  <a:gd name="T0" fmla="*/ 2147483647 w 506"/>
                  <a:gd name="T1" fmla="*/ 2147483647 h 148"/>
                  <a:gd name="T2" fmla="*/ 2147483647 w 506"/>
                  <a:gd name="T3" fmla="*/ 2147483647 h 148"/>
                  <a:gd name="T4" fmla="*/ 2147483647 w 506"/>
                  <a:gd name="T5" fmla="*/ 2147483647 h 148"/>
                  <a:gd name="T6" fmla="*/ 2147483647 w 506"/>
                  <a:gd name="T7" fmla="*/ 2147483647 h 148"/>
                  <a:gd name="T8" fmla="*/ 0 w 506"/>
                  <a:gd name="T9" fmla="*/ 2147483647 h 148"/>
                  <a:gd name="T10" fmla="*/ 2147483647 w 506"/>
                  <a:gd name="T11" fmla="*/ 2147483647 h 148"/>
                  <a:gd name="T12" fmla="*/ 2147483647 w 506"/>
                  <a:gd name="T13" fmla="*/ 2147483647 h 148"/>
                  <a:gd name="T14" fmla="*/ 2147483647 w 506"/>
                  <a:gd name="T15" fmla="*/ 2147483647 h 148"/>
                  <a:gd name="T16" fmla="*/ 2147483647 w 506"/>
                  <a:gd name="T17" fmla="*/ 2147483647 h 148"/>
                  <a:gd name="T18" fmla="*/ 2147483647 w 506"/>
                  <a:gd name="T19" fmla="*/ 2147483647 h 148"/>
                  <a:gd name="T20" fmla="*/ 2147483647 w 506"/>
                  <a:gd name="T21" fmla="*/ 2147483647 h 148"/>
                  <a:gd name="T22" fmla="*/ 2147483647 w 506"/>
                  <a:gd name="T23" fmla="*/ 2147483647 h 148"/>
                  <a:gd name="T24" fmla="*/ 2147483647 w 506"/>
                  <a:gd name="T25" fmla="*/ 2147483647 h 148"/>
                  <a:gd name="T26" fmla="*/ 2147483647 w 506"/>
                  <a:gd name="T27" fmla="*/ 2147483647 h 148"/>
                  <a:gd name="T28" fmla="*/ 2147483647 w 506"/>
                  <a:gd name="T29" fmla="*/ 2147483647 h 148"/>
                  <a:gd name="T30" fmla="*/ 2147483647 w 506"/>
                  <a:gd name="T31" fmla="*/ 2147483647 h 148"/>
                  <a:gd name="T32" fmla="*/ 2147483647 w 506"/>
                  <a:gd name="T33" fmla="*/ 2147483647 h 148"/>
                  <a:gd name="T34" fmla="*/ 2147483647 w 506"/>
                  <a:gd name="T35" fmla="*/ 2147483647 h 148"/>
                  <a:gd name="T36" fmla="*/ 2147483647 w 506"/>
                  <a:gd name="T37" fmla="*/ 2147483647 h 148"/>
                  <a:gd name="T38" fmla="*/ 2147483647 w 506"/>
                  <a:gd name="T39" fmla="*/ 2147483647 h 148"/>
                  <a:gd name="T40" fmla="*/ 2147483647 w 506"/>
                  <a:gd name="T41" fmla="*/ 2147483647 h 148"/>
                  <a:gd name="T42" fmla="*/ 2147483647 w 506"/>
                  <a:gd name="T43" fmla="*/ 2147483647 h 148"/>
                  <a:gd name="T44" fmla="*/ 2147483647 w 506"/>
                  <a:gd name="T45" fmla="*/ 2147483647 h 148"/>
                  <a:gd name="T46" fmla="*/ 2147483647 w 506"/>
                  <a:gd name="T47" fmla="*/ 2147483647 h 148"/>
                  <a:gd name="T48" fmla="*/ 2147483647 w 506"/>
                  <a:gd name="T49" fmla="*/ 0 h 148"/>
                  <a:gd name="T50" fmla="*/ 2147483647 w 506"/>
                  <a:gd name="T51" fmla="*/ 0 h 148"/>
                  <a:gd name="T52" fmla="*/ 2147483647 w 506"/>
                  <a:gd name="T53" fmla="*/ 0 h 148"/>
                  <a:gd name="T54" fmla="*/ 2147483647 w 506"/>
                  <a:gd name="T55" fmla="*/ 0 h 148"/>
                  <a:gd name="T56" fmla="*/ 2147483647 w 506"/>
                  <a:gd name="T57" fmla="*/ 0 h 148"/>
                  <a:gd name="T58" fmla="*/ 2147483647 w 506"/>
                  <a:gd name="T59" fmla="*/ 0 h 148"/>
                  <a:gd name="T60" fmla="*/ 2147483647 w 506"/>
                  <a:gd name="T61" fmla="*/ 0 h 148"/>
                  <a:gd name="T62" fmla="*/ 2147483647 w 506"/>
                  <a:gd name="T63" fmla="*/ 0 h 148"/>
                  <a:gd name="T64" fmla="*/ 2147483647 w 506"/>
                  <a:gd name="T65" fmla="*/ 0 h 148"/>
                  <a:gd name="T66" fmla="*/ 2147483647 w 506"/>
                  <a:gd name="T67" fmla="*/ 2147483647 h 148"/>
                  <a:gd name="T68" fmla="*/ 2147483647 w 506"/>
                  <a:gd name="T69" fmla="*/ 2147483647 h 148"/>
                  <a:gd name="T70" fmla="*/ 2147483647 w 506"/>
                  <a:gd name="T71" fmla="*/ 2147483647 h 148"/>
                  <a:gd name="T72" fmla="*/ 2147483647 w 506"/>
                  <a:gd name="T73" fmla="*/ 2147483647 h 148"/>
                  <a:gd name="T74" fmla="*/ 2147483647 w 506"/>
                  <a:gd name="T75" fmla="*/ 2147483647 h 148"/>
                  <a:gd name="T76" fmla="*/ 2147483647 w 506"/>
                  <a:gd name="T77" fmla="*/ 2147483647 h 148"/>
                  <a:gd name="T78" fmla="*/ 2147483647 w 506"/>
                  <a:gd name="T79" fmla="*/ 2147483647 h 148"/>
                  <a:gd name="T80" fmla="*/ 2147483647 w 506"/>
                  <a:gd name="T81" fmla="*/ 2147483647 h 14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06"/>
                  <a:gd name="T124" fmla="*/ 0 h 148"/>
                  <a:gd name="T125" fmla="*/ 506 w 506"/>
                  <a:gd name="T126" fmla="*/ 148 h 14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06" h="148">
                    <a:moveTo>
                      <a:pt x="31" y="1"/>
                    </a:moveTo>
                    <a:lnTo>
                      <a:pt x="24" y="37"/>
                    </a:lnTo>
                    <a:lnTo>
                      <a:pt x="16" y="73"/>
                    </a:lnTo>
                    <a:lnTo>
                      <a:pt x="7" y="108"/>
                    </a:lnTo>
                    <a:lnTo>
                      <a:pt x="0" y="145"/>
                    </a:lnTo>
                    <a:lnTo>
                      <a:pt x="33" y="145"/>
                    </a:lnTo>
                    <a:lnTo>
                      <a:pt x="63" y="145"/>
                    </a:lnTo>
                    <a:lnTo>
                      <a:pt x="96" y="145"/>
                    </a:lnTo>
                    <a:lnTo>
                      <a:pt x="127" y="146"/>
                    </a:lnTo>
                    <a:lnTo>
                      <a:pt x="159" y="146"/>
                    </a:lnTo>
                    <a:lnTo>
                      <a:pt x="190" y="146"/>
                    </a:lnTo>
                    <a:lnTo>
                      <a:pt x="222" y="146"/>
                    </a:lnTo>
                    <a:lnTo>
                      <a:pt x="253" y="146"/>
                    </a:lnTo>
                    <a:lnTo>
                      <a:pt x="286" y="146"/>
                    </a:lnTo>
                    <a:lnTo>
                      <a:pt x="316" y="146"/>
                    </a:lnTo>
                    <a:lnTo>
                      <a:pt x="349" y="146"/>
                    </a:lnTo>
                    <a:lnTo>
                      <a:pt x="380" y="146"/>
                    </a:lnTo>
                    <a:lnTo>
                      <a:pt x="412" y="148"/>
                    </a:lnTo>
                    <a:lnTo>
                      <a:pt x="443" y="148"/>
                    </a:lnTo>
                    <a:lnTo>
                      <a:pt x="475" y="148"/>
                    </a:lnTo>
                    <a:lnTo>
                      <a:pt x="506" y="148"/>
                    </a:lnTo>
                    <a:lnTo>
                      <a:pt x="503" y="111"/>
                    </a:lnTo>
                    <a:lnTo>
                      <a:pt x="502" y="73"/>
                    </a:lnTo>
                    <a:lnTo>
                      <a:pt x="499" y="37"/>
                    </a:lnTo>
                    <a:lnTo>
                      <a:pt x="496" y="0"/>
                    </a:lnTo>
                    <a:lnTo>
                      <a:pt x="467" y="0"/>
                    </a:lnTo>
                    <a:lnTo>
                      <a:pt x="439" y="0"/>
                    </a:lnTo>
                    <a:lnTo>
                      <a:pt x="409" y="0"/>
                    </a:lnTo>
                    <a:lnTo>
                      <a:pt x="380" y="0"/>
                    </a:lnTo>
                    <a:lnTo>
                      <a:pt x="352" y="0"/>
                    </a:lnTo>
                    <a:lnTo>
                      <a:pt x="322" y="0"/>
                    </a:lnTo>
                    <a:lnTo>
                      <a:pt x="293" y="0"/>
                    </a:lnTo>
                    <a:lnTo>
                      <a:pt x="264" y="0"/>
                    </a:lnTo>
                    <a:lnTo>
                      <a:pt x="235" y="1"/>
                    </a:lnTo>
                    <a:lnTo>
                      <a:pt x="205" y="1"/>
                    </a:lnTo>
                    <a:lnTo>
                      <a:pt x="176" y="1"/>
                    </a:lnTo>
                    <a:lnTo>
                      <a:pt x="148" y="1"/>
                    </a:lnTo>
                    <a:lnTo>
                      <a:pt x="118" y="1"/>
                    </a:lnTo>
                    <a:lnTo>
                      <a:pt x="89" y="1"/>
                    </a:lnTo>
                    <a:lnTo>
                      <a:pt x="61" y="1"/>
                    </a:lnTo>
                    <a:lnTo>
                      <a:pt x="31" y="1"/>
                    </a:lnTo>
                    <a:close/>
                  </a:path>
                </a:pathLst>
              </a:custGeom>
              <a:solidFill>
                <a:srgbClr val="8487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87" name="Freeform 60"/>
              <p:cNvSpPr>
                <a:spLocks/>
              </p:cNvSpPr>
              <p:nvPr/>
            </p:nvSpPr>
            <p:spPr bwMode="auto">
              <a:xfrm>
                <a:off x="6778626" y="1954213"/>
                <a:ext cx="268288" cy="34925"/>
              </a:xfrm>
              <a:custGeom>
                <a:avLst/>
                <a:gdLst>
                  <a:gd name="T0" fmla="*/ 2147483647 w 506"/>
                  <a:gd name="T1" fmla="*/ 0 h 66"/>
                  <a:gd name="T2" fmla="*/ 0 w 506"/>
                  <a:gd name="T3" fmla="*/ 2147483647 h 66"/>
                  <a:gd name="T4" fmla="*/ 2147483647 w 506"/>
                  <a:gd name="T5" fmla="*/ 2147483647 h 66"/>
                  <a:gd name="T6" fmla="*/ 2147483647 w 506"/>
                  <a:gd name="T7" fmla="*/ 2147483647 h 66"/>
                  <a:gd name="T8" fmla="*/ 2147483647 w 506"/>
                  <a:gd name="T9" fmla="*/ 0 h 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06"/>
                  <a:gd name="T16" fmla="*/ 0 h 66"/>
                  <a:gd name="T17" fmla="*/ 506 w 506"/>
                  <a:gd name="T18" fmla="*/ 66 h 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06" h="66">
                    <a:moveTo>
                      <a:pt x="33" y="0"/>
                    </a:moveTo>
                    <a:lnTo>
                      <a:pt x="0" y="63"/>
                    </a:lnTo>
                    <a:lnTo>
                      <a:pt x="506" y="66"/>
                    </a:lnTo>
                    <a:lnTo>
                      <a:pt x="493" y="14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88" name="Freeform 61"/>
              <p:cNvSpPr>
                <a:spLocks/>
              </p:cNvSpPr>
              <p:nvPr/>
            </p:nvSpPr>
            <p:spPr bwMode="auto">
              <a:xfrm>
                <a:off x="6243638" y="1250950"/>
                <a:ext cx="47625" cy="742950"/>
              </a:xfrm>
              <a:custGeom>
                <a:avLst/>
                <a:gdLst>
                  <a:gd name="T0" fmla="*/ 0 w 89"/>
                  <a:gd name="T1" fmla="*/ 2147483647 h 1404"/>
                  <a:gd name="T2" fmla="*/ 2147483647 w 89"/>
                  <a:gd name="T3" fmla="*/ 2147483647 h 1404"/>
                  <a:gd name="T4" fmla="*/ 2147483647 w 89"/>
                  <a:gd name="T5" fmla="*/ 2147483647 h 1404"/>
                  <a:gd name="T6" fmla="*/ 2147483647 w 89"/>
                  <a:gd name="T7" fmla="*/ 0 h 1404"/>
                  <a:gd name="T8" fmla="*/ 0 w 89"/>
                  <a:gd name="T9" fmla="*/ 2147483647 h 14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9"/>
                  <a:gd name="T16" fmla="*/ 0 h 1404"/>
                  <a:gd name="T17" fmla="*/ 89 w 89"/>
                  <a:gd name="T18" fmla="*/ 1404 h 14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9" h="1404">
                    <a:moveTo>
                      <a:pt x="0" y="32"/>
                    </a:moveTo>
                    <a:lnTo>
                      <a:pt x="6" y="1394"/>
                    </a:lnTo>
                    <a:lnTo>
                      <a:pt x="89" y="1404"/>
                    </a:lnTo>
                    <a:lnTo>
                      <a:pt x="79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89" name="Freeform 62"/>
              <p:cNvSpPr>
                <a:spLocks/>
              </p:cNvSpPr>
              <p:nvPr/>
            </p:nvSpPr>
            <p:spPr bwMode="auto">
              <a:xfrm>
                <a:off x="6245226" y="1312863"/>
                <a:ext cx="44450" cy="681038"/>
              </a:xfrm>
              <a:custGeom>
                <a:avLst/>
                <a:gdLst>
                  <a:gd name="T0" fmla="*/ 0 w 83"/>
                  <a:gd name="T1" fmla="*/ 2147483647 h 1287"/>
                  <a:gd name="T2" fmla="*/ 2147483647 w 83"/>
                  <a:gd name="T3" fmla="*/ 2147483647 h 1287"/>
                  <a:gd name="T4" fmla="*/ 2147483647 w 83"/>
                  <a:gd name="T5" fmla="*/ 2147483647 h 1287"/>
                  <a:gd name="T6" fmla="*/ 2147483647 w 83"/>
                  <a:gd name="T7" fmla="*/ 2147483647 h 1287"/>
                  <a:gd name="T8" fmla="*/ 2147483647 w 83"/>
                  <a:gd name="T9" fmla="*/ 2147483647 h 1287"/>
                  <a:gd name="T10" fmla="*/ 2147483647 w 83"/>
                  <a:gd name="T11" fmla="*/ 2147483647 h 1287"/>
                  <a:gd name="T12" fmla="*/ 2147483647 w 83"/>
                  <a:gd name="T13" fmla="*/ 2147483647 h 1287"/>
                  <a:gd name="T14" fmla="*/ 2147483647 w 83"/>
                  <a:gd name="T15" fmla="*/ 2147483647 h 1287"/>
                  <a:gd name="T16" fmla="*/ 2147483647 w 83"/>
                  <a:gd name="T17" fmla="*/ 2147483647 h 1287"/>
                  <a:gd name="T18" fmla="*/ 2147483647 w 83"/>
                  <a:gd name="T19" fmla="*/ 2147483647 h 1287"/>
                  <a:gd name="T20" fmla="*/ 2147483647 w 83"/>
                  <a:gd name="T21" fmla="*/ 2147483647 h 1287"/>
                  <a:gd name="T22" fmla="*/ 2147483647 w 83"/>
                  <a:gd name="T23" fmla="*/ 2147483647 h 1287"/>
                  <a:gd name="T24" fmla="*/ 2147483647 w 83"/>
                  <a:gd name="T25" fmla="*/ 2147483647 h 1287"/>
                  <a:gd name="T26" fmla="*/ 2147483647 w 83"/>
                  <a:gd name="T27" fmla="*/ 2147483647 h 1287"/>
                  <a:gd name="T28" fmla="*/ 2147483647 w 83"/>
                  <a:gd name="T29" fmla="*/ 2147483647 h 1287"/>
                  <a:gd name="T30" fmla="*/ 2147483647 w 83"/>
                  <a:gd name="T31" fmla="*/ 2147483647 h 1287"/>
                  <a:gd name="T32" fmla="*/ 2147483647 w 83"/>
                  <a:gd name="T33" fmla="*/ 0 h 1287"/>
                  <a:gd name="T34" fmla="*/ 2147483647 w 83"/>
                  <a:gd name="T35" fmla="*/ 2147483647 h 1287"/>
                  <a:gd name="T36" fmla="*/ 2147483647 w 83"/>
                  <a:gd name="T37" fmla="*/ 2147483647 h 1287"/>
                  <a:gd name="T38" fmla="*/ 2147483647 w 83"/>
                  <a:gd name="T39" fmla="*/ 2147483647 h 1287"/>
                  <a:gd name="T40" fmla="*/ 2147483647 w 83"/>
                  <a:gd name="T41" fmla="*/ 2147483647 h 1287"/>
                  <a:gd name="T42" fmla="*/ 2147483647 w 83"/>
                  <a:gd name="T43" fmla="*/ 2147483647 h 1287"/>
                  <a:gd name="T44" fmla="*/ 2147483647 w 83"/>
                  <a:gd name="T45" fmla="*/ 2147483647 h 1287"/>
                  <a:gd name="T46" fmla="*/ 2147483647 w 83"/>
                  <a:gd name="T47" fmla="*/ 2147483647 h 1287"/>
                  <a:gd name="T48" fmla="*/ 0 w 83"/>
                  <a:gd name="T49" fmla="*/ 2147483647 h 12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3"/>
                  <a:gd name="T76" fmla="*/ 0 h 1287"/>
                  <a:gd name="T77" fmla="*/ 83 w 83"/>
                  <a:gd name="T78" fmla="*/ 1287 h 128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3" h="1287">
                    <a:moveTo>
                      <a:pt x="0" y="28"/>
                    </a:moveTo>
                    <a:lnTo>
                      <a:pt x="1" y="341"/>
                    </a:lnTo>
                    <a:lnTo>
                      <a:pt x="1" y="653"/>
                    </a:lnTo>
                    <a:lnTo>
                      <a:pt x="1" y="965"/>
                    </a:lnTo>
                    <a:lnTo>
                      <a:pt x="1" y="1277"/>
                    </a:lnTo>
                    <a:lnTo>
                      <a:pt x="11" y="1279"/>
                    </a:lnTo>
                    <a:lnTo>
                      <a:pt x="22" y="1280"/>
                    </a:lnTo>
                    <a:lnTo>
                      <a:pt x="32" y="1281"/>
                    </a:lnTo>
                    <a:lnTo>
                      <a:pt x="42" y="1281"/>
                    </a:lnTo>
                    <a:lnTo>
                      <a:pt x="53" y="1283"/>
                    </a:lnTo>
                    <a:lnTo>
                      <a:pt x="63" y="1284"/>
                    </a:lnTo>
                    <a:lnTo>
                      <a:pt x="73" y="1286"/>
                    </a:lnTo>
                    <a:lnTo>
                      <a:pt x="83" y="1287"/>
                    </a:lnTo>
                    <a:lnTo>
                      <a:pt x="81" y="965"/>
                    </a:lnTo>
                    <a:lnTo>
                      <a:pt x="79" y="643"/>
                    </a:lnTo>
                    <a:lnTo>
                      <a:pt x="77" y="322"/>
                    </a:lnTo>
                    <a:lnTo>
                      <a:pt x="74" y="0"/>
                    </a:lnTo>
                    <a:lnTo>
                      <a:pt x="65" y="3"/>
                    </a:lnTo>
                    <a:lnTo>
                      <a:pt x="56" y="7"/>
                    </a:lnTo>
                    <a:lnTo>
                      <a:pt x="46" y="10"/>
                    </a:lnTo>
                    <a:lnTo>
                      <a:pt x="36" y="14"/>
                    </a:lnTo>
                    <a:lnTo>
                      <a:pt x="27" y="17"/>
                    </a:lnTo>
                    <a:lnTo>
                      <a:pt x="18" y="21"/>
                    </a:lnTo>
                    <a:lnTo>
                      <a:pt x="8" y="24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5E66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90" name="Freeform 63"/>
              <p:cNvSpPr>
                <a:spLocks/>
              </p:cNvSpPr>
              <p:nvPr/>
            </p:nvSpPr>
            <p:spPr bwMode="auto">
              <a:xfrm>
                <a:off x="6246813" y="1374775"/>
                <a:ext cx="41275" cy="619125"/>
              </a:xfrm>
              <a:custGeom>
                <a:avLst/>
                <a:gdLst>
                  <a:gd name="T0" fmla="*/ 0 w 79"/>
                  <a:gd name="T1" fmla="*/ 2147483647 h 1172"/>
                  <a:gd name="T2" fmla="*/ 0 w 79"/>
                  <a:gd name="T3" fmla="*/ 2147483647 h 1172"/>
                  <a:gd name="T4" fmla="*/ 0 w 79"/>
                  <a:gd name="T5" fmla="*/ 2147483647 h 1172"/>
                  <a:gd name="T6" fmla="*/ 0 w 79"/>
                  <a:gd name="T7" fmla="*/ 2147483647 h 1172"/>
                  <a:gd name="T8" fmla="*/ 0 w 79"/>
                  <a:gd name="T9" fmla="*/ 2147483647 h 1172"/>
                  <a:gd name="T10" fmla="*/ 2147483647 w 79"/>
                  <a:gd name="T11" fmla="*/ 2147483647 h 1172"/>
                  <a:gd name="T12" fmla="*/ 2147483647 w 79"/>
                  <a:gd name="T13" fmla="*/ 2147483647 h 1172"/>
                  <a:gd name="T14" fmla="*/ 2147483647 w 79"/>
                  <a:gd name="T15" fmla="*/ 2147483647 h 1172"/>
                  <a:gd name="T16" fmla="*/ 2147483647 w 79"/>
                  <a:gd name="T17" fmla="*/ 2147483647 h 1172"/>
                  <a:gd name="T18" fmla="*/ 2147483647 w 79"/>
                  <a:gd name="T19" fmla="*/ 2147483647 h 1172"/>
                  <a:gd name="T20" fmla="*/ 2147483647 w 79"/>
                  <a:gd name="T21" fmla="*/ 2147483647 h 1172"/>
                  <a:gd name="T22" fmla="*/ 2147483647 w 79"/>
                  <a:gd name="T23" fmla="*/ 2147483647 h 1172"/>
                  <a:gd name="T24" fmla="*/ 2147483647 w 79"/>
                  <a:gd name="T25" fmla="*/ 2147483647 h 1172"/>
                  <a:gd name="T26" fmla="*/ 2147483647 w 79"/>
                  <a:gd name="T27" fmla="*/ 2147483647 h 1172"/>
                  <a:gd name="T28" fmla="*/ 2147483647 w 79"/>
                  <a:gd name="T29" fmla="*/ 2147483647 h 1172"/>
                  <a:gd name="T30" fmla="*/ 2147483647 w 79"/>
                  <a:gd name="T31" fmla="*/ 2147483647 h 1172"/>
                  <a:gd name="T32" fmla="*/ 2147483647 w 79"/>
                  <a:gd name="T33" fmla="*/ 0 h 1172"/>
                  <a:gd name="T34" fmla="*/ 2147483647 w 79"/>
                  <a:gd name="T35" fmla="*/ 2147483647 h 1172"/>
                  <a:gd name="T36" fmla="*/ 2147483647 w 79"/>
                  <a:gd name="T37" fmla="*/ 2147483647 h 1172"/>
                  <a:gd name="T38" fmla="*/ 2147483647 w 79"/>
                  <a:gd name="T39" fmla="*/ 2147483647 h 1172"/>
                  <a:gd name="T40" fmla="*/ 2147483647 w 79"/>
                  <a:gd name="T41" fmla="*/ 2147483647 h 1172"/>
                  <a:gd name="T42" fmla="*/ 2147483647 w 79"/>
                  <a:gd name="T43" fmla="*/ 2147483647 h 1172"/>
                  <a:gd name="T44" fmla="*/ 2147483647 w 79"/>
                  <a:gd name="T45" fmla="*/ 2147483647 h 1172"/>
                  <a:gd name="T46" fmla="*/ 2147483647 w 79"/>
                  <a:gd name="T47" fmla="*/ 2147483647 h 1172"/>
                  <a:gd name="T48" fmla="*/ 0 w 79"/>
                  <a:gd name="T49" fmla="*/ 2147483647 h 117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9"/>
                  <a:gd name="T76" fmla="*/ 0 h 1172"/>
                  <a:gd name="T77" fmla="*/ 79 w 79"/>
                  <a:gd name="T78" fmla="*/ 1172 h 117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9" h="1172">
                    <a:moveTo>
                      <a:pt x="0" y="26"/>
                    </a:moveTo>
                    <a:lnTo>
                      <a:pt x="0" y="310"/>
                    </a:lnTo>
                    <a:lnTo>
                      <a:pt x="0" y="595"/>
                    </a:lnTo>
                    <a:lnTo>
                      <a:pt x="0" y="879"/>
                    </a:lnTo>
                    <a:lnTo>
                      <a:pt x="0" y="1164"/>
                    </a:lnTo>
                    <a:lnTo>
                      <a:pt x="10" y="1165"/>
                    </a:lnTo>
                    <a:lnTo>
                      <a:pt x="20" y="1166"/>
                    </a:lnTo>
                    <a:lnTo>
                      <a:pt x="30" y="1168"/>
                    </a:lnTo>
                    <a:lnTo>
                      <a:pt x="40" y="1168"/>
                    </a:lnTo>
                    <a:lnTo>
                      <a:pt x="50" y="1169"/>
                    </a:lnTo>
                    <a:lnTo>
                      <a:pt x="59" y="1171"/>
                    </a:lnTo>
                    <a:lnTo>
                      <a:pt x="69" y="1172"/>
                    </a:lnTo>
                    <a:lnTo>
                      <a:pt x="79" y="1172"/>
                    </a:lnTo>
                    <a:lnTo>
                      <a:pt x="78" y="879"/>
                    </a:lnTo>
                    <a:lnTo>
                      <a:pt x="76" y="587"/>
                    </a:lnTo>
                    <a:lnTo>
                      <a:pt x="73" y="293"/>
                    </a:lnTo>
                    <a:lnTo>
                      <a:pt x="72" y="0"/>
                    </a:lnTo>
                    <a:lnTo>
                      <a:pt x="64" y="3"/>
                    </a:lnTo>
                    <a:lnTo>
                      <a:pt x="54" y="6"/>
                    </a:lnTo>
                    <a:lnTo>
                      <a:pt x="45" y="10"/>
                    </a:lnTo>
                    <a:lnTo>
                      <a:pt x="37" y="13"/>
                    </a:lnTo>
                    <a:lnTo>
                      <a:pt x="27" y="16"/>
                    </a:lnTo>
                    <a:lnTo>
                      <a:pt x="19" y="19"/>
                    </a:lnTo>
                    <a:lnTo>
                      <a:pt x="9" y="23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636B8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91" name="Freeform 64"/>
              <p:cNvSpPr>
                <a:spLocks/>
              </p:cNvSpPr>
              <p:nvPr/>
            </p:nvSpPr>
            <p:spPr bwMode="auto">
              <a:xfrm>
                <a:off x="6246813" y="1435100"/>
                <a:ext cx="39688" cy="560388"/>
              </a:xfrm>
              <a:custGeom>
                <a:avLst/>
                <a:gdLst>
                  <a:gd name="T0" fmla="*/ 2147483647 w 76"/>
                  <a:gd name="T1" fmla="*/ 2147483647 h 1057"/>
                  <a:gd name="T2" fmla="*/ 0 w 76"/>
                  <a:gd name="T3" fmla="*/ 2147483647 h 1057"/>
                  <a:gd name="T4" fmla="*/ 0 w 76"/>
                  <a:gd name="T5" fmla="*/ 2147483647 h 1057"/>
                  <a:gd name="T6" fmla="*/ 0 w 76"/>
                  <a:gd name="T7" fmla="*/ 2147483647 h 1057"/>
                  <a:gd name="T8" fmla="*/ 0 w 76"/>
                  <a:gd name="T9" fmla="*/ 2147483647 h 1057"/>
                  <a:gd name="T10" fmla="*/ 2147483647 w 76"/>
                  <a:gd name="T11" fmla="*/ 2147483647 h 1057"/>
                  <a:gd name="T12" fmla="*/ 2147483647 w 76"/>
                  <a:gd name="T13" fmla="*/ 2147483647 h 1057"/>
                  <a:gd name="T14" fmla="*/ 2147483647 w 76"/>
                  <a:gd name="T15" fmla="*/ 2147483647 h 1057"/>
                  <a:gd name="T16" fmla="*/ 2147483647 w 76"/>
                  <a:gd name="T17" fmla="*/ 2147483647 h 1057"/>
                  <a:gd name="T18" fmla="*/ 2147483647 w 76"/>
                  <a:gd name="T19" fmla="*/ 2147483647 h 1057"/>
                  <a:gd name="T20" fmla="*/ 2147483647 w 76"/>
                  <a:gd name="T21" fmla="*/ 2147483647 h 1057"/>
                  <a:gd name="T22" fmla="*/ 2147483647 w 76"/>
                  <a:gd name="T23" fmla="*/ 2147483647 h 1057"/>
                  <a:gd name="T24" fmla="*/ 2147483647 w 76"/>
                  <a:gd name="T25" fmla="*/ 2147483647 h 1057"/>
                  <a:gd name="T26" fmla="*/ 2147483647 w 76"/>
                  <a:gd name="T27" fmla="*/ 2147483647 h 1057"/>
                  <a:gd name="T28" fmla="*/ 2147483647 w 76"/>
                  <a:gd name="T29" fmla="*/ 2147483647 h 1057"/>
                  <a:gd name="T30" fmla="*/ 2147483647 w 76"/>
                  <a:gd name="T31" fmla="*/ 2147483647 h 1057"/>
                  <a:gd name="T32" fmla="*/ 2147483647 w 76"/>
                  <a:gd name="T33" fmla="*/ 0 h 1057"/>
                  <a:gd name="T34" fmla="*/ 2147483647 w 76"/>
                  <a:gd name="T35" fmla="*/ 2147483647 h 1057"/>
                  <a:gd name="T36" fmla="*/ 2147483647 w 76"/>
                  <a:gd name="T37" fmla="*/ 2147483647 h 1057"/>
                  <a:gd name="T38" fmla="*/ 2147483647 w 76"/>
                  <a:gd name="T39" fmla="*/ 2147483647 h 1057"/>
                  <a:gd name="T40" fmla="*/ 2147483647 w 76"/>
                  <a:gd name="T41" fmla="*/ 2147483647 h 1057"/>
                  <a:gd name="T42" fmla="*/ 2147483647 w 76"/>
                  <a:gd name="T43" fmla="*/ 2147483647 h 1057"/>
                  <a:gd name="T44" fmla="*/ 2147483647 w 76"/>
                  <a:gd name="T45" fmla="*/ 2147483647 h 1057"/>
                  <a:gd name="T46" fmla="*/ 2147483647 w 76"/>
                  <a:gd name="T47" fmla="*/ 2147483647 h 1057"/>
                  <a:gd name="T48" fmla="*/ 2147483647 w 76"/>
                  <a:gd name="T49" fmla="*/ 2147483647 h 105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6"/>
                  <a:gd name="T76" fmla="*/ 0 h 1057"/>
                  <a:gd name="T77" fmla="*/ 76 w 76"/>
                  <a:gd name="T78" fmla="*/ 1057 h 105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6" h="1057">
                    <a:moveTo>
                      <a:pt x="2" y="24"/>
                    </a:moveTo>
                    <a:lnTo>
                      <a:pt x="0" y="280"/>
                    </a:lnTo>
                    <a:lnTo>
                      <a:pt x="0" y="536"/>
                    </a:lnTo>
                    <a:lnTo>
                      <a:pt x="0" y="792"/>
                    </a:lnTo>
                    <a:lnTo>
                      <a:pt x="0" y="1049"/>
                    </a:lnTo>
                    <a:lnTo>
                      <a:pt x="9" y="1050"/>
                    </a:lnTo>
                    <a:lnTo>
                      <a:pt x="19" y="1052"/>
                    </a:lnTo>
                    <a:lnTo>
                      <a:pt x="28" y="1053"/>
                    </a:lnTo>
                    <a:lnTo>
                      <a:pt x="38" y="1055"/>
                    </a:lnTo>
                    <a:lnTo>
                      <a:pt x="47" y="1055"/>
                    </a:lnTo>
                    <a:lnTo>
                      <a:pt x="57" y="1056"/>
                    </a:lnTo>
                    <a:lnTo>
                      <a:pt x="66" y="1057"/>
                    </a:lnTo>
                    <a:lnTo>
                      <a:pt x="76" y="1057"/>
                    </a:lnTo>
                    <a:lnTo>
                      <a:pt x="75" y="793"/>
                    </a:lnTo>
                    <a:lnTo>
                      <a:pt x="75" y="529"/>
                    </a:lnTo>
                    <a:lnTo>
                      <a:pt x="73" y="264"/>
                    </a:lnTo>
                    <a:lnTo>
                      <a:pt x="72" y="0"/>
                    </a:lnTo>
                    <a:lnTo>
                      <a:pt x="64" y="3"/>
                    </a:lnTo>
                    <a:lnTo>
                      <a:pt x="54" y="5"/>
                    </a:lnTo>
                    <a:lnTo>
                      <a:pt x="45" y="8"/>
                    </a:lnTo>
                    <a:lnTo>
                      <a:pt x="37" y="11"/>
                    </a:lnTo>
                    <a:lnTo>
                      <a:pt x="27" y="14"/>
                    </a:lnTo>
                    <a:lnTo>
                      <a:pt x="19" y="18"/>
                    </a:lnTo>
                    <a:lnTo>
                      <a:pt x="10" y="21"/>
                    </a:lnTo>
                    <a:lnTo>
                      <a:pt x="2" y="24"/>
                    </a:lnTo>
                    <a:close/>
                  </a:path>
                </a:pathLst>
              </a:custGeom>
              <a:solidFill>
                <a:srgbClr val="6870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92" name="Freeform 65"/>
              <p:cNvSpPr>
                <a:spLocks/>
              </p:cNvSpPr>
              <p:nvPr/>
            </p:nvSpPr>
            <p:spPr bwMode="auto">
              <a:xfrm>
                <a:off x="6245226" y="1497013"/>
                <a:ext cx="41275" cy="500063"/>
              </a:xfrm>
              <a:custGeom>
                <a:avLst/>
                <a:gdLst>
                  <a:gd name="T0" fmla="*/ 2147483647 w 76"/>
                  <a:gd name="T1" fmla="*/ 2147483647 h 943"/>
                  <a:gd name="T2" fmla="*/ 2147483647 w 76"/>
                  <a:gd name="T3" fmla="*/ 2147483647 h 943"/>
                  <a:gd name="T4" fmla="*/ 2147483647 w 76"/>
                  <a:gd name="T5" fmla="*/ 2147483647 h 943"/>
                  <a:gd name="T6" fmla="*/ 2147483647 w 76"/>
                  <a:gd name="T7" fmla="*/ 2147483647 h 943"/>
                  <a:gd name="T8" fmla="*/ 0 w 76"/>
                  <a:gd name="T9" fmla="*/ 2147483647 h 943"/>
                  <a:gd name="T10" fmla="*/ 2147483647 w 76"/>
                  <a:gd name="T11" fmla="*/ 2147483647 h 943"/>
                  <a:gd name="T12" fmla="*/ 2147483647 w 76"/>
                  <a:gd name="T13" fmla="*/ 2147483647 h 943"/>
                  <a:gd name="T14" fmla="*/ 2147483647 w 76"/>
                  <a:gd name="T15" fmla="*/ 2147483647 h 943"/>
                  <a:gd name="T16" fmla="*/ 2147483647 w 76"/>
                  <a:gd name="T17" fmla="*/ 2147483647 h 943"/>
                  <a:gd name="T18" fmla="*/ 2147483647 w 76"/>
                  <a:gd name="T19" fmla="*/ 2147483647 h 943"/>
                  <a:gd name="T20" fmla="*/ 2147483647 w 76"/>
                  <a:gd name="T21" fmla="*/ 2147483647 h 943"/>
                  <a:gd name="T22" fmla="*/ 2147483647 w 76"/>
                  <a:gd name="T23" fmla="*/ 2147483647 h 943"/>
                  <a:gd name="T24" fmla="*/ 2147483647 w 76"/>
                  <a:gd name="T25" fmla="*/ 2147483647 h 943"/>
                  <a:gd name="T26" fmla="*/ 2147483647 w 76"/>
                  <a:gd name="T27" fmla="*/ 2147483647 h 943"/>
                  <a:gd name="T28" fmla="*/ 2147483647 w 76"/>
                  <a:gd name="T29" fmla="*/ 2147483647 h 943"/>
                  <a:gd name="T30" fmla="*/ 2147483647 w 76"/>
                  <a:gd name="T31" fmla="*/ 2147483647 h 943"/>
                  <a:gd name="T32" fmla="*/ 2147483647 w 76"/>
                  <a:gd name="T33" fmla="*/ 0 h 943"/>
                  <a:gd name="T34" fmla="*/ 2147483647 w 76"/>
                  <a:gd name="T35" fmla="*/ 2147483647 h 943"/>
                  <a:gd name="T36" fmla="*/ 2147483647 w 76"/>
                  <a:gd name="T37" fmla="*/ 2147483647 h 943"/>
                  <a:gd name="T38" fmla="*/ 2147483647 w 76"/>
                  <a:gd name="T39" fmla="*/ 2147483647 h 943"/>
                  <a:gd name="T40" fmla="*/ 2147483647 w 76"/>
                  <a:gd name="T41" fmla="*/ 2147483647 h 943"/>
                  <a:gd name="T42" fmla="*/ 2147483647 w 76"/>
                  <a:gd name="T43" fmla="*/ 2147483647 h 943"/>
                  <a:gd name="T44" fmla="*/ 2147483647 w 76"/>
                  <a:gd name="T45" fmla="*/ 2147483647 h 943"/>
                  <a:gd name="T46" fmla="*/ 2147483647 w 76"/>
                  <a:gd name="T47" fmla="*/ 2147483647 h 943"/>
                  <a:gd name="T48" fmla="*/ 2147483647 w 76"/>
                  <a:gd name="T49" fmla="*/ 2147483647 h 9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6"/>
                  <a:gd name="T76" fmla="*/ 0 h 943"/>
                  <a:gd name="T77" fmla="*/ 76 w 76"/>
                  <a:gd name="T78" fmla="*/ 943 h 94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6" h="943">
                    <a:moveTo>
                      <a:pt x="4" y="19"/>
                    </a:moveTo>
                    <a:lnTo>
                      <a:pt x="3" y="248"/>
                    </a:lnTo>
                    <a:lnTo>
                      <a:pt x="1" y="476"/>
                    </a:lnTo>
                    <a:lnTo>
                      <a:pt x="1" y="706"/>
                    </a:lnTo>
                    <a:lnTo>
                      <a:pt x="0" y="935"/>
                    </a:lnTo>
                    <a:lnTo>
                      <a:pt x="8" y="936"/>
                    </a:lnTo>
                    <a:lnTo>
                      <a:pt x="18" y="936"/>
                    </a:lnTo>
                    <a:lnTo>
                      <a:pt x="28" y="938"/>
                    </a:lnTo>
                    <a:lnTo>
                      <a:pt x="36" y="939"/>
                    </a:lnTo>
                    <a:lnTo>
                      <a:pt x="46" y="939"/>
                    </a:lnTo>
                    <a:lnTo>
                      <a:pt x="56" y="940"/>
                    </a:lnTo>
                    <a:lnTo>
                      <a:pt x="66" y="942"/>
                    </a:lnTo>
                    <a:lnTo>
                      <a:pt x="76" y="943"/>
                    </a:lnTo>
                    <a:lnTo>
                      <a:pt x="74" y="707"/>
                    </a:lnTo>
                    <a:lnTo>
                      <a:pt x="74" y="471"/>
                    </a:lnTo>
                    <a:lnTo>
                      <a:pt x="73" y="234"/>
                    </a:lnTo>
                    <a:lnTo>
                      <a:pt x="72" y="0"/>
                    </a:lnTo>
                    <a:lnTo>
                      <a:pt x="63" y="1"/>
                    </a:lnTo>
                    <a:lnTo>
                      <a:pt x="55" y="4"/>
                    </a:lnTo>
                    <a:lnTo>
                      <a:pt x="46" y="5"/>
                    </a:lnTo>
                    <a:lnTo>
                      <a:pt x="38" y="8"/>
                    </a:lnTo>
                    <a:lnTo>
                      <a:pt x="29" y="11"/>
                    </a:lnTo>
                    <a:lnTo>
                      <a:pt x="21" y="14"/>
                    </a:lnTo>
                    <a:lnTo>
                      <a:pt x="13" y="16"/>
                    </a:lnTo>
                    <a:lnTo>
                      <a:pt x="4" y="19"/>
                    </a:lnTo>
                    <a:close/>
                  </a:path>
                </a:pathLst>
              </a:custGeom>
              <a:solidFill>
                <a:srgbClr val="6B72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93" name="Freeform 66"/>
              <p:cNvSpPr>
                <a:spLocks/>
              </p:cNvSpPr>
              <p:nvPr/>
            </p:nvSpPr>
            <p:spPr bwMode="auto">
              <a:xfrm>
                <a:off x="6243638" y="1558925"/>
                <a:ext cx="41275" cy="438150"/>
              </a:xfrm>
              <a:custGeom>
                <a:avLst/>
                <a:gdLst>
                  <a:gd name="T0" fmla="*/ 2147483647 w 76"/>
                  <a:gd name="T1" fmla="*/ 2147483647 h 828"/>
                  <a:gd name="T2" fmla="*/ 2147483647 w 76"/>
                  <a:gd name="T3" fmla="*/ 2147483647 h 828"/>
                  <a:gd name="T4" fmla="*/ 2147483647 w 76"/>
                  <a:gd name="T5" fmla="*/ 2147483647 h 828"/>
                  <a:gd name="T6" fmla="*/ 2147483647 w 76"/>
                  <a:gd name="T7" fmla="*/ 2147483647 h 828"/>
                  <a:gd name="T8" fmla="*/ 0 w 76"/>
                  <a:gd name="T9" fmla="*/ 2147483647 h 828"/>
                  <a:gd name="T10" fmla="*/ 2147483647 w 76"/>
                  <a:gd name="T11" fmla="*/ 2147483647 h 828"/>
                  <a:gd name="T12" fmla="*/ 2147483647 w 76"/>
                  <a:gd name="T13" fmla="*/ 2147483647 h 828"/>
                  <a:gd name="T14" fmla="*/ 2147483647 w 76"/>
                  <a:gd name="T15" fmla="*/ 2147483647 h 828"/>
                  <a:gd name="T16" fmla="*/ 2147483647 w 76"/>
                  <a:gd name="T17" fmla="*/ 2147483647 h 828"/>
                  <a:gd name="T18" fmla="*/ 2147483647 w 76"/>
                  <a:gd name="T19" fmla="*/ 2147483647 h 828"/>
                  <a:gd name="T20" fmla="*/ 2147483647 w 76"/>
                  <a:gd name="T21" fmla="*/ 2147483647 h 828"/>
                  <a:gd name="T22" fmla="*/ 2147483647 w 76"/>
                  <a:gd name="T23" fmla="*/ 2147483647 h 828"/>
                  <a:gd name="T24" fmla="*/ 2147483647 w 76"/>
                  <a:gd name="T25" fmla="*/ 2147483647 h 828"/>
                  <a:gd name="T26" fmla="*/ 2147483647 w 76"/>
                  <a:gd name="T27" fmla="*/ 2147483647 h 828"/>
                  <a:gd name="T28" fmla="*/ 2147483647 w 76"/>
                  <a:gd name="T29" fmla="*/ 2147483647 h 828"/>
                  <a:gd name="T30" fmla="*/ 2147483647 w 76"/>
                  <a:gd name="T31" fmla="*/ 2147483647 h 828"/>
                  <a:gd name="T32" fmla="*/ 2147483647 w 76"/>
                  <a:gd name="T33" fmla="*/ 0 h 828"/>
                  <a:gd name="T34" fmla="*/ 2147483647 w 76"/>
                  <a:gd name="T35" fmla="*/ 2147483647 h 828"/>
                  <a:gd name="T36" fmla="*/ 2147483647 w 76"/>
                  <a:gd name="T37" fmla="*/ 2147483647 h 828"/>
                  <a:gd name="T38" fmla="*/ 2147483647 w 76"/>
                  <a:gd name="T39" fmla="*/ 2147483647 h 828"/>
                  <a:gd name="T40" fmla="*/ 2147483647 w 76"/>
                  <a:gd name="T41" fmla="*/ 2147483647 h 828"/>
                  <a:gd name="T42" fmla="*/ 2147483647 w 76"/>
                  <a:gd name="T43" fmla="*/ 2147483647 h 828"/>
                  <a:gd name="T44" fmla="*/ 2147483647 w 76"/>
                  <a:gd name="T45" fmla="*/ 2147483647 h 828"/>
                  <a:gd name="T46" fmla="*/ 2147483647 w 76"/>
                  <a:gd name="T47" fmla="*/ 2147483647 h 828"/>
                  <a:gd name="T48" fmla="*/ 2147483647 w 76"/>
                  <a:gd name="T49" fmla="*/ 2147483647 h 82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6"/>
                  <a:gd name="T76" fmla="*/ 0 h 828"/>
                  <a:gd name="T77" fmla="*/ 76 w 76"/>
                  <a:gd name="T78" fmla="*/ 828 h 82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6" h="828">
                    <a:moveTo>
                      <a:pt x="9" y="18"/>
                    </a:moveTo>
                    <a:lnTo>
                      <a:pt x="7" y="219"/>
                    </a:lnTo>
                    <a:lnTo>
                      <a:pt x="4" y="419"/>
                    </a:lnTo>
                    <a:lnTo>
                      <a:pt x="3" y="620"/>
                    </a:lnTo>
                    <a:lnTo>
                      <a:pt x="0" y="821"/>
                    </a:lnTo>
                    <a:lnTo>
                      <a:pt x="10" y="823"/>
                    </a:lnTo>
                    <a:lnTo>
                      <a:pt x="20" y="823"/>
                    </a:lnTo>
                    <a:lnTo>
                      <a:pt x="28" y="824"/>
                    </a:lnTo>
                    <a:lnTo>
                      <a:pt x="38" y="824"/>
                    </a:lnTo>
                    <a:lnTo>
                      <a:pt x="48" y="825"/>
                    </a:lnTo>
                    <a:lnTo>
                      <a:pt x="58" y="827"/>
                    </a:lnTo>
                    <a:lnTo>
                      <a:pt x="66" y="827"/>
                    </a:lnTo>
                    <a:lnTo>
                      <a:pt x="76" y="828"/>
                    </a:lnTo>
                    <a:lnTo>
                      <a:pt x="75" y="621"/>
                    </a:lnTo>
                    <a:lnTo>
                      <a:pt x="75" y="413"/>
                    </a:lnTo>
                    <a:lnTo>
                      <a:pt x="75" y="207"/>
                    </a:lnTo>
                    <a:lnTo>
                      <a:pt x="73" y="0"/>
                    </a:lnTo>
                    <a:lnTo>
                      <a:pt x="65" y="3"/>
                    </a:lnTo>
                    <a:lnTo>
                      <a:pt x="58" y="4"/>
                    </a:lnTo>
                    <a:lnTo>
                      <a:pt x="49" y="7"/>
                    </a:lnTo>
                    <a:lnTo>
                      <a:pt x="41" y="8"/>
                    </a:lnTo>
                    <a:lnTo>
                      <a:pt x="32" y="11"/>
                    </a:lnTo>
                    <a:lnTo>
                      <a:pt x="24" y="13"/>
                    </a:lnTo>
                    <a:lnTo>
                      <a:pt x="17" y="15"/>
                    </a:lnTo>
                    <a:lnTo>
                      <a:pt x="9" y="18"/>
                    </a:lnTo>
                    <a:close/>
                  </a:path>
                </a:pathLst>
              </a:custGeom>
              <a:solidFill>
                <a:srgbClr val="7075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94" name="Freeform 67"/>
              <p:cNvSpPr>
                <a:spLocks/>
              </p:cNvSpPr>
              <p:nvPr/>
            </p:nvSpPr>
            <p:spPr bwMode="auto">
              <a:xfrm>
                <a:off x="6243638" y="1619250"/>
                <a:ext cx="39688" cy="377825"/>
              </a:xfrm>
              <a:custGeom>
                <a:avLst/>
                <a:gdLst>
                  <a:gd name="T0" fmla="*/ 2147483647 w 74"/>
                  <a:gd name="T1" fmla="*/ 2147483647 h 713"/>
                  <a:gd name="T2" fmla="*/ 2147483647 w 74"/>
                  <a:gd name="T3" fmla="*/ 2147483647 h 713"/>
                  <a:gd name="T4" fmla="*/ 2147483647 w 74"/>
                  <a:gd name="T5" fmla="*/ 2147483647 h 713"/>
                  <a:gd name="T6" fmla="*/ 2147483647 w 74"/>
                  <a:gd name="T7" fmla="*/ 2147483647 h 713"/>
                  <a:gd name="T8" fmla="*/ 0 w 74"/>
                  <a:gd name="T9" fmla="*/ 2147483647 h 713"/>
                  <a:gd name="T10" fmla="*/ 2147483647 w 74"/>
                  <a:gd name="T11" fmla="*/ 2147483647 h 713"/>
                  <a:gd name="T12" fmla="*/ 2147483647 w 74"/>
                  <a:gd name="T13" fmla="*/ 2147483647 h 713"/>
                  <a:gd name="T14" fmla="*/ 2147483647 w 74"/>
                  <a:gd name="T15" fmla="*/ 2147483647 h 713"/>
                  <a:gd name="T16" fmla="*/ 2147483647 w 74"/>
                  <a:gd name="T17" fmla="*/ 2147483647 h 713"/>
                  <a:gd name="T18" fmla="*/ 2147483647 w 74"/>
                  <a:gd name="T19" fmla="*/ 2147483647 h 713"/>
                  <a:gd name="T20" fmla="*/ 2147483647 w 74"/>
                  <a:gd name="T21" fmla="*/ 2147483647 h 713"/>
                  <a:gd name="T22" fmla="*/ 2147483647 w 74"/>
                  <a:gd name="T23" fmla="*/ 2147483647 h 713"/>
                  <a:gd name="T24" fmla="*/ 2147483647 w 74"/>
                  <a:gd name="T25" fmla="*/ 2147483647 h 713"/>
                  <a:gd name="T26" fmla="*/ 2147483647 w 74"/>
                  <a:gd name="T27" fmla="*/ 2147483647 h 713"/>
                  <a:gd name="T28" fmla="*/ 2147483647 w 74"/>
                  <a:gd name="T29" fmla="*/ 2147483647 h 713"/>
                  <a:gd name="T30" fmla="*/ 2147483647 w 74"/>
                  <a:gd name="T31" fmla="*/ 2147483647 h 713"/>
                  <a:gd name="T32" fmla="*/ 2147483647 w 74"/>
                  <a:gd name="T33" fmla="*/ 0 h 713"/>
                  <a:gd name="T34" fmla="*/ 2147483647 w 74"/>
                  <a:gd name="T35" fmla="*/ 2147483647 h 713"/>
                  <a:gd name="T36" fmla="*/ 2147483647 w 74"/>
                  <a:gd name="T37" fmla="*/ 2147483647 h 713"/>
                  <a:gd name="T38" fmla="*/ 2147483647 w 74"/>
                  <a:gd name="T39" fmla="*/ 2147483647 h 713"/>
                  <a:gd name="T40" fmla="*/ 2147483647 w 74"/>
                  <a:gd name="T41" fmla="*/ 2147483647 h 713"/>
                  <a:gd name="T42" fmla="*/ 2147483647 w 74"/>
                  <a:gd name="T43" fmla="*/ 2147483647 h 713"/>
                  <a:gd name="T44" fmla="*/ 2147483647 w 74"/>
                  <a:gd name="T45" fmla="*/ 2147483647 h 713"/>
                  <a:gd name="T46" fmla="*/ 2147483647 w 74"/>
                  <a:gd name="T47" fmla="*/ 2147483647 h 713"/>
                  <a:gd name="T48" fmla="*/ 2147483647 w 74"/>
                  <a:gd name="T49" fmla="*/ 2147483647 h 71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4"/>
                  <a:gd name="T76" fmla="*/ 0 h 713"/>
                  <a:gd name="T77" fmla="*/ 74 w 74"/>
                  <a:gd name="T78" fmla="*/ 713 h 71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4" h="713">
                    <a:moveTo>
                      <a:pt x="11" y="16"/>
                    </a:moveTo>
                    <a:lnTo>
                      <a:pt x="8" y="189"/>
                    </a:lnTo>
                    <a:lnTo>
                      <a:pt x="7" y="362"/>
                    </a:lnTo>
                    <a:lnTo>
                      <a:pt x="4" y="535"/>
                    </a:lnTo>
                    <a:lnTo>
                      <a:pt x="0" y="708"/>
                    </a:lnTo>
                    <a:lnTo>
                      <a:pt x="10" y="708"/>
                    </a:lnTo>
                    <a:lnTo>
                      <a:pt x="18" y="709"/>
                    </a:lnTo>
                    <a:lnTo>
                      <a:pt x="28" y="710"/>
                    </a:lnTo>
                    <a:lnTo>
                      <a:pt x="38" y="710"/>
                    </a:lnTo>
                    <a:lnTo>
                      <a:pt x="46" y="712"/>
                    </a:lnTo>
                    <a:lnTo>
                      <a:pt x="56" y="713"/>
                    </a:lnTo>
                    <a:lnTo>
                      <a:pt x="64" y="713"/>
                    </a:lnTo>
                    <a:lnTo>
                      <a:pt x="74" y="713"/>
                    </a:lnTo>
                    <a:lnTo>
                      <a:pt x="74" y="536"/>
                    </a:lnTo>
                    <a:lnTo>
                      <a:pt x="74" y="357"/>
                    </a:lnTo>
                    <a:lnTo>
                      <a:pt x="74" y="179"/>
                    </a:lnTo>
                    <a:lnTo>
                      <a:pt x="73" y="0"/>
                    </a:lnTo>
                    <a:lnTo>
                      <a:pt x="66" y="2"/>
                    </a:lnTo>
                    <a:lnTo>
                      <a:pt x="57" y="4"/>
                    </a:lnTo>
                    <a:lnTo>
                      <a:pt x="50" y="6"/>
                    </a:lnTo>
                    <a:lnTo>
                      <a:pt x="43" y="7"/>
                    </a:lnTo>
                    <a:lnTo>
                      <a:pt x="35" y="10"/>
                    </a:lnTo>
                    <a:lnTo>
                      <a:pt x="28" y="11"/>
                    </a:lnTo>
                    <a:lnTo>
                      <a:pt x="19" y="14"/>
                    </a:lnTo>
                    <a:lnTo>
                      <a:pt x="11" y="16"/>
                    </a:lnTo>
                    <a:close/>
                  </a:path>
                </a:pathLst>
              </a:custGeom>
              <a:solidFill>
                <a:srgbClr val="777A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95" name="Freeform 68"/>
              <p:cNvSpPr>
                <a:spLocks/>
              </p:cNvSpPr>
              <p:nvPr/>
            </p:nvSpPr>
            <p:spPr bwMode="auto">
              <a:xfrm>
                <a:off x="6242051" y="1681163"/>
                <a:ext cx="39688" cy="315913"/>
              </a:xfrm>
              <a:custGeom>
                <a:avLst/>
                <a:gdLst>
                  <a:gd name="T0" fmla="*/ 2147483647 w 75"/>
                  <a:gd name="T1" fmla="*/ 2147483647 h 598"/>
                  <a:gd name="T2" fmla="*/ 2147483647 w 75"/>
                  <a:gd name="T3" fmla="*/ 2147483647 h 598"/>
                  <a:gd name="T4" fmla="*/ 2147483647 w 75"/>
                  <a:gd name="T5" fmla="*/ 2147483647 h 598"/>
                  <a:gd name="T6" fmla="*/ 2147483647 w 75"/>
                  <a:gd name="T7" fmla="*/ 2147483647 h 598"/>
                  <a:gd name="T8" fmla="*/ 0 w 75"/>
                  <a:gd name="T9" fmla="*/ 2147483647 h 598"/>
                  <a:gd name="T10" fmla="*/ 2147483647 w 75"/>
                  <a:gd name="T11" fmla="*/ 2147483647 h 598"/>
                  <a:gd name="T12" fmla="*/ 2147483647 w 75"/>
                  <a:gd name="T13" fmla="*/ 2147483647 h 598"/>
                  <a:gd name="T14" fmla="*/ 2147483647 w 75"/>
                  <a:gd name="T15" fmla="*/ 2147483647 h 598"/>
                  <a:gd name="T16" fmla="*/ 2147483647 w 75"/>
                  <a:gd name="T17" fmla="*/ 2147483647 h 598"/>
                  <a:gd name="T18" fmla="*/ 2147483647 w 75"/>
                  <a:gd name="T19" fmla="*/ 2147483647 h 598"/>
                  <a:gd name="T20" fmla="*/ 2147483647 w 75"/>
                  <a:gd name="T21" fmla="*/ 2147483647 h 598"/>
                  <a:gd name="T22" fmla="*/ 2147483647 w 75"/>
                  <a:gd name="T23" fmla="*/ 2147483647 h 598"/>
                  <a:gd name="T24" fmla="*/ 2147483647 w 75"/>
                  <a:gd name="T25" fmla="*/ 2147483647 h 598"/>
                  <a:gd name="T26" fmla="*/ 2147483647 w 75"/>
                  <a:gd name="T27" fmla="*/ 2147483647 h 598"/>
                  <a:gd name="T28" fmla="*/ 2147483647 w 75"/>
                  <a:gd name="T29" fmla="*/ 2147483647 h 598"/>
                  <a:gd name="T30" fmla="*/ 2147483647 w 75"/>
                  <a:gd name="T31" fmla="*/ 2147483647 h 598"/>
                  <a:gd name="T32" fmla="*/ 2147483647 w 75"/>
                  <a:gd name="T33" fmla="*/ 0 h 598"/>
                  <a:gd name="T34" fmla="*/ 2147483647 w 75"/>
                  <a:gd name="T35" fmla="*/ 2147483647 h 598"/>
                  <a:gd name="T36" fmla="*/ 2147483647 w 75"/>
                  <a:gd name="T37" fmla="*/ 2147483647 h 598"/>
                  <a:gd name="T38" fmla="*/ 2147483647 w 75"/>
                  <a:gd name="T39" fmla="*/ 2147483647 h 598"/>
                  <a:gd name="T40" fmla="*/ 2147483647 w 75"/>
                  <a:gd name="T41" fmla="*/ 2147483647 h 598"/>
                  <a:gd name="T42" fmla="*/ 2147483647 w 75"/>
                  <a:gd name="T43" fmla="*/ 2147483647 h 598"/>
                  <a:gd name="T44" fmla="*/ 2147483647 w 75"/>
                  <a:gd name="T45" fmla="*/ 2147483647 h 598"/>
                  <a:gd name="T46" fmla="*/ 2147483647 w 75"/>
                  <a:gd name="T47" fmla="*/ 2147483647 h 598"/>
                  <a:gd name="T48" fmla="*/ 2147483647 w 75"/>
                  <a:gd name="T49" fmla="*/ 2147483647 h 59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5"/>
                  <a:gd name="T76" fmla="*/ 0 h 598"/>
                  <a:gd name="T77" fmla="*/ 75 w 75"/>
                  <a:gd name="T78" fmla="*/ 598 h 59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5" h="598">
                    <a:moveTo>
                      <a:pt x="16" y="13"/>
                    </a:moveTo>
                    <a:lnTo>
                      <a:pt x="12" y="157"/>
                    </a:lnTo>
                    <a:lnTo>
                      <a:pt x="9" y="302"/>
                    </a:lnTo>
                    <a:lnTo>
                      <a:pt x="5" y="447"/>
                    </a:lnTo>
                    <a:lnTo>
                      <a:pt x="0" y="592"/>
                    </a:lnTo>
                    <a:lnTo>
                      <a:pt x="10" y="592"/>
                    </a:lnTo>
                    <a:lnTo>
                      <a:pt x="19" y="593"/>
                    </a:lnTo>
                    <a:lnTo>
                      <a:pt x="28" y="593"/>
                    </a:lnTo>
                    <a:lnTo>
                      <a:pt x="37" y="595"/>
                    </a:lnTo>
                    <a:lnTo>
                      <a:pt x="47" y="596"/>
                    </a:lnTo>
                    <a:lnTo>
                      <a:pt x="55" y="596"/>
                    </a:lnTo>
                    <a:lnTo>
                      <a:pt x="65" y="598"/>
                    </a:lnTo>
                    <a:lnTo>
                      <a:pt x="73" y="598"/>
                    </a:lnTo>
                    <a:lnTo>
                      <a:pt x="73" y="449"/>
                    </a:lnTo>
                    <a:lnTo>
                      <a:pt x="75" y="299"/>
                    </a:lnTo>
                    <a:lnTo>
                      <a:pt x="75" y="149"/>
                    </a:lnTo>
                    <a:lnTo>
                      <a:pt x="75" y="0"/>
                    </a:lnTo>
                    <a:lnTo>
                      <a:pt x="68" y="1"/>
                    </a:lnTo>
                    <a:lnTo>
                      <a:pt x="61" y="3"/>
                    </a:lnTo>
                    <a:lnTo>
                      <a:pt x="52" y="4"/>
                    </a:lnTo>
                    <a:lnTo>
                      <a:pt x="45" y="6"/>
                    </a:lnTo>
                    <a:lnTo>
                      <a:pt x="38" y="8"/>
                    </a:lnTo>
                    <a:lnTo>
                      <a:pt x="31" y="10"/>
                    </a:lnTo>
                    <a:lnTo>
                      <a:pt x="23" y="11"/>
                    </a:lnTo>
                    <a:lnTo>
                      <a:pt x="16" y="13"/>
                    </a:lnTo>
                    <a:close/>
                  </a:path>
                </a:pathLst>
              </a:custGeom>
              <a:solidFill>
                <a:srgbClr val="7A7C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96" name="Freeform 69"/>
              <p:cNvSpPr>
                <a:spLocks/>
              </p:cNvSpPr>
              <p:nvPr/>
            </p:nvSpPr>
            <p:spPr bwMode="auto">
              <a:xfrm>
                <a:off x="6242051" y="1741488"/>
                <a:ext cx="39688" cy="257175"/>
              </a:xfrm>
              <a:custGeom>
                <a:avLst/>
                <a:gdLst>
                  <a:gd name="T0" fmla="*/ 2147483647 w 74"/>
                  <a:gd name="T1" fmla="*/ 2147483647 h 485"/>
                  <a:gd name="T2" fmla="*/ 2147483647 w 74"/>
                  <a:gd name="T3" fmla="*/ 2147483647 h 485"/>
                  <a:gd name="T4" fmla="*/ 2147483647 w 74"/>
                  <a:gd name="T5" fmla="*/ 2147483647 h 485"/>
                  <a:gd name="T6" fmla="*/ 2147483647 w 74"/>
                  <a:gd name="T7" fmla="*/ 2147483647 h 485"/>
                  <a:gd name="T8" fmla="*/ 0 w 74"/>
                  <a:gd name="T9" fmla="*/ 2147483647 h 485"/>
                  <a:gd name="T10" fmla="*/ 2147483647 w 74"/>
                  <a:gd name="T11" fmla="*/ 2147483647 h 485"/>
                  <a:gd name="T12" fmla="*/ 2147483647 w 74"/>
                  <a:gd name="T13" fmla="*/ 2147483647 h 485"/>
                  <a:gd name="T14" fmla="*/ 2147483647 w 74"/>
                  <a:gd name="T15" fmla="*/ 2147483647 h 485"/>
                  <a:gd name="T16" fmla="*/ 2147483647 w 74"/>
                  <a:gd name="T17" fmla="*/ 2147483647 h 485"/>
                  <a:gd name="T18" fmla="*/ 2147483647 w 74"/>
                  <a:gd name="T19" fmla="*/ 2147483647 h 485"/>
                  <a:gd name="T20" fmla="*/ 2147483647 w 74"/>
                  <a:gd name="T21" fmla="*/ 2147483647 h 485"/>
                  <a:gd name="T22" fmla="*/ 2147483647 w 74"/>
                  <a:gd name="T23" fmla="*/ 2147483647 h 485"/>
                  <a:gd name="T24" fmla="*/ 2147483647 w 74"/>
                  <a:gd name="T25" fmla="*/ 2147483647 h 485"/>
                  <a:gd name="T26" fmla="*/ 2147483647 w 74"/>
                  <a:gd name="T27" fmla="*/ 2147483647 h 485"/>
                  <a:gd name="T28" fmla="*/ 2147483647 w 74"/>
                  <a:gd name="T29" fmla="*/ 2147483647 h 485"/>
                  <a:gd name="T30" fmla="*/ 2147483647 w 74"/>
                  <a:gd name="T31" fmla="*/ 2147483647 h 485"/>
                  <a:gd name="T32" fmla="*/ 2147483647 w 74"/>
                  <a:gd name="T33" fmla="*/ 0 h 485"/>
                  <a:gd name="T34" fmla="*/ 2147483647 w 74"/>
                  <a:gd name="T35" fmla="*/ 2147483647 h 485"/>
                  <a:gd name="T36" fmla="*/ 2147483647 w 74"/>
                  <a:gd name="T37" fmla="*/ 2147483647 h 485"/>
                  <a:gd name="T38" fmla="*/ 2147483647 w 74"/>
                  <a:gd name="T39" fmla="*/ 2147483647 h 485"/>
                  <a:gd name="T40" fmla="*/ 2147483647 w 74"/>
                  <a:gd name="T41" fmla="*/ 2147483647 h 485"/>
                  <a:gd name="T42" fmla="*/ 2147483647 w 74"/>
                  <a:gd name="T43" fmla="*/ 2147483647 h 485"/>
                  <a:gd name="T44" fmla="*/ 2147483647 w 74"/>
                  <a:gd name="T45" fmla="*/ 2147483647 h 485"/>
                  <a:gd name="T46" fmla="*/ 2147483647 w 74"/>
                  <a:gd name="T47" fmla="*/ 2147483647 h 485"/>
                  <a:gd name="T48" fmla="*/ 2147483647 w 74"/>
                  <a:gd name="T49" fmla="*/ 2147483647 h 4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4"/>
                  <a:gd name="T76" fmla="*/ 0 h 485"/>
                  <a:gd name="T77" fmla="*/ 74 w 74"/>
                  <a:gd name="T78" fmla="*/ 485 h 4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4" h="485">
                    <a:moveTo>
                      <a:pt x="18" y="10"/>
                    </a:moveTo>
                    <a:lnTo>
                      <a:pt x="14" y="127"/>
                    </a:lnTo>
                    <a:lnTo>
                      <a:pt x="10" y="244"/>
                    </a:lnTo>
                    <a:lnTo>
                      <a:pt x="6" y="360"/>
                    </a:lnTo>
                    <a:lnTo>
                      <a:pt x="0" y="477"/>
                    </a:lnTo>
                    <a:lnTo>
                      <a:pt x="8" y="478"/>
                    </a:lnTo>
                    <a:lnTo>
                      <a:pt x="18" y="480"/>
                    </a:lnTo>
                    <a:lnTo>
                      <a:pt x="27" y="481"/>
                    </a:lnTo>
                    <a:lnTo>
                      <a:pt x="36" y="481"/>
                    </a:lnTo>
                    <a:lnTo>
                      <a:pt x="45" y="483"/>
                    </a:lnTo>
                    <a:lnTo>
                      <a:pt x="55" y="484"/>
                    </a:lnTo>
                    <a:lnTo>
                      <a:pt x="63" y="484"/>
                    </a:lnTo>
                    <a:lnTo>
                      <a:pt x="73" y="485"/>
                    </a:lnTo>
                    <a:lnTo>
                      <a:pt x="73" y="364"/>
                    </a:lnTo>
                    <a:lnTo>
                      <a:pt x="73" y="242"/>
                    </a:lnTo>
                    <a:lnTo>
                      <a:pt x="73" y="121"/>
                    </a:lnTo>
                    <a:lnTo>
                      <a:pt x="74" y="0"/>
                    </a:lnTo>
                    <a:lnTo>
                      <a:pt x="67" y="2"/>
                    </a:lnTo>
                    <a:lnTo>
                      <a:pt x="60" y="3"/>
                    </a:lnTo>
                    <a:lnTo>
                      <a:pt x="53" y="4"/>
                    </a:lnTo>
                    <a:lnTo>
                      <a:pt x="46" y="4"/>
                    </a:lnTo>
                    <a:lnTo>
                      <a:pt x="39" y="6"/>
                    </a:lnTo>
                    <a:lnTo>
                      <a:pt x="32" y="7"/>
                    </a:lnTo>
                    <a:lnTo>
                      <a:pt x="25" y="9"/>
                    </a:lnTo>
                    <a:lnTo>
                      <a:pt x="18" y="10"/>
                    </a:lnTo>
                    <a:close/>
                  </a:path>
                </a:pathLst>
              </a:custGeom>
              <a:solidFill>
                <a:srgbClr val="7F82A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97" name="Freeform 70"/>
              <p:cNvSpPr>
                <a:spLocks/>
              </p:cNvSpPr>
              <p:nvPr/>
            </p:nvSpPr>
            <p:spPr bwMode="auto">
              <a:xfrm>
                <a:off x="6242051" y="1803400"/>
                <a:ext cx="38100" cy="196850"/>
              </a:xfrm>
              <a:custGeom>
                <a:avLst/>
                <a:gdLst>
                  <a:gd name="T0" fmla="*/ 2147483647 w 74"/>
                  <a:gd name="T1" fmla="*/ 2147483647 h 371"/>
                  <a:gd name="T2" fmla="*/ 2147483647 w 74"/>
                  <a:gd name="T3" fmla="*/ 2147483647 h 371"/>
                  <a:gd name="T4" fmla="*/ 2147483647 w 74"/>
                  <a:gd name="T5" fmla="*/ 2147483647 h 371"/>
                  <a:gd name="T6" fmla="*/ 2147483647 w 74"/>
                  <a:gd name="T7" fmla="*/ 2147483647 h 371"/>
                  <a:gd name="T8" fmla="*/ 0 w 74"/>
                  <a:gd name="T9" fmla="*/ 2147483647 h 371"/>
                  <a:gd name="T10" fmla="*/ 2147483647 w 74"/>
                  <a:gd name="T11" fmla="*/ 2147483647 h 371"/>
                  <a:gd name="T12" fmla="*/ 2147483647 w 74"/>
                  <a:gd name="T13" fmla="*/ 2147483647 h 371"/>
                  <a:gd name="T14" fmla="*/ 2147483647 w 74"/>
                  <a:gd name="T15" fmla="*/ 2147483647 h 371"/>
                  <a:gd name="T16" fmla="*/ 2147483647 w 74"/>
                  <a:gd name="T17" fmla="*/ 2147483647 h 371"/>
                  <a:gd name="T18" fmla="*/ 2147483647 w 74"/>
                  <a:gd name="T19" fmla="*/ 2147483647 h 371"/>
                  <a:gd name="T20" fmla="*/ 2147483647 w 74"/>
                  <a:gd name="T21" fmla="*/ 2147483647 h 371"/>
                  <a:gd name="T22" fmla="*/ 2147483647 w 74"/>
                  <a:gd name="T23" fmla="*/ 2147483647 h 371"/>
                  <a:gd name="T24" fmla="*/ 2147483647 w 74"/>
                  <a:gd name="T25" fmla="*/ 2147483647 h 371"/>
                  <a:gd name="T26" fmla="*/ 2147483647 w 74"/>
                  <a:gd name="T27" fmla="*/ 2147483647 h 371"/>
                  <a:gd name="T28" fmla="*/ 2147483647 w 74"/>
                  <a:gd name="T29" fmla="*/ 2147483647 h 371"/>
                  <a:gd name="T30" fmla="*/ 2147483647 w 74"/>
                  <a:gd name="T31" fmla="*/ 2147483647 h 371"/>
                  <a:gd name="T32" fmla="*/ 2147483647 w 74"/>
                  <a:gd name="T33" fmla="*/ 0 h 371"/>
                  <a:gd name="T34" fmla="*/ 2147483647 w 74"/>
                  <a:gd name="T35" fmla="*/ 2147483647 h 371"/>
                  <a:gd name="T36" fmla="*/ 2147483647 w 74"/>
                  <a:gd name="T37" fmla="*/ 2147483647 h 371"/>
                  <a:gd name="T38" fmla="*/ 2147483647 w 74"/>
                  <a:gd name="T39" fmla="*/ 2147483647 h 371"/>
                  <a:gd name="T40" fmla="*/ 2147483647 w 74"/>
                  <a:gd name="T41" fmla="*/ 2147483647 h 371"/>
                  <a:gd name="T42" fmla="*/ 2147483647 w 74"/>
                  <a:gd name="T43" fmla="*/ 2147483647 h 371"/>
                  <a:gd name="T44" fmla="*/ 2147483647 w 74"/>
                  <a:gd name="T45" fmla="*/ 2147483647 h 371"/>
                  <a:gd name="T46" fmla="*/ 2147483647 w 74"/>
                  <a:gd name="T47" fmla="*/ 2147483647 h 371"/>
                  <a:gd name="T48" fmla="*/ 2147483647 w 74"/>
                  <a:gd name="T49" fmla="*/ 2147483647 h 37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4"/>
                  <a:gd name="T76" fmla="*/ 0 h 371"/>
                  <a:gd name="T77" fmla="*/ 74 w 74"/>
                  <a:gd name="T78" fmla="*/ 371 h 37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4" h="371">
                    <a:moveTo>
                      <a:pt x="21" y="8"/>
                    </a:moveTo>
                    <a:lnTo>
                      <a:pt x="15" y="97"/>
                    </a:lnTo>
                    <a:lnTo>
                      <a:pt x="11" y="185"/>
                    </a:lnTo>
                    <a:lnTo>
                      <a:pt x="5" y="274"/>
                    </a:lnTo>
                    <a:lnTo>
                      <a:pt x="0" y="362"/>
                    </a:lnTo>
                    <a:lnTo>
                      <a:pt x="8" y="364"/>
                    </a:lnTo>
                    <a:lnTo>
                      <a:pt x="18" y="365"/>
                    </a:lnTo>
                    <a:lnTo>
                      <a:pt x="26" y="367"/>
                    </a:lnTo>
                    <a:lnTo>
                      <a:pt x="36" y="367"/>
                    </a:lnTo>
                    <a:lnTo>
                      <a:pt x="44" y="368"/>
                    </a:lnTo>
                    <a:lnTo>
                      <a:pt x="53" y="369"/>
                    </a:lnTo>
                    <a:lnTo>
                      <a:pt x="63" y="371"/>
                    </a:lnTo>
                    <a:lnTo>
                      <a:pt x="71" y="371"/>
                    </a:lnTo>
                    <a:lnTo>
                      <a:pt x="73" y="278"/>
                    </a:lnTo>
                    <a:lnTo>
                      <a:pt x="73" y="185"/>
                    </a:lnTo>
                    <a:lnTo>
                      <a:pt x="73" y="92"/>
                    </a:lnTo>
                    <a:lnTo>
                      <a:pt x="74" y="0"/>
                    </a:lnTo>
                    <a:lnTo>
                      <a:pt x="67" y="1"/>
                    </a:lnTo>
                    <a:lnTo>
                      <a:pt x="61" y="1"/>
                    </a:lnTo>
                    <a:lnTo>
                      <a:pt x="54" y="2"/>
                    </a:lnTo>
                    <a:lnTo>
                      <a:pt x="47" y="4"/>
                    </a:lnTo>
                    <a:lnTo>
                      <a:pt x="42" y="5"/>
                    </a:lnTo>
                    <a:lnTo>
                      <a:pt x="35" y="5"/>
                    </a:lnTo>
                    <a:lnTo>
                      <a:pt x="28" y="7"/>
                    </a:lnTo>
                    <a:lnTo>
                      <a:pt x="21" y="8"/>
                    </a:lnTo>
                    <a:close/>
                  </a:path>
                </a:pathLst>
              </a:custGeom>
              <a:solidFill>
                <a:srgbClr val="8487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98" name="Freeform 71"/>
              <p:cNvSpPr>
                <a:spLocks/>
              </p:cNvSpPr>
              <p:nvPr/>
            </p:nvSpPr>
            <p:spPr bwMode="auto">
              <a:xfrm>
                <a:off x="6242051" y="1865313"/>
                <a:ext cx="38100" cy="134938"/>
              </a:xfrm>
              <a:custGeom>
                <a:avLst/>
                <a:gdLst>
                  <a:gd name="T0" fmla="*/ 2147483647 w 73"/>
                  <a:gd name="T1" fmla="*/ 2147483647 h 256"/>
                  <a:gd name="T2" fmla="*/ 0 w 73"/>
                  <a:gd name="T3" fmla="*/ 2147483647 h 256"/>
                  <a:gd name="T4" fmla="*/ 2147483647 w 73"/>
                  <a:gd name="T5" fmla="*/ 2147483647 h 256"/>
                  <a:gd name="T6" fmla="*/ 2147483647 w 73"/>
                  <a:gd name="T7" fmla="*/ 0 h 256"/>
                  <a:gd name="T8" fmla="*/ 2147483647 w 73"/>
                  <a:gd name="T9" fmla="*/ 2147483647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3"/>
                  <a:gd name="T16" fmla="*/ 0 h 256"/>
                  <a:gd name="T17" fmla="*/ 73 w 73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3" h="256">
                    <a:moveTo>
                      <a:pt x="22" y="4"/>
                    </a:moveTo>
                    <a:lnTo>
                      <a:pt x="0" y="249"/>
                    </a:lnTo>
                    <a:lnTo>
                      <a:pt x="68" y="256"/>
                    </a:lnTo>
                    <a:lnTo>
                      <a:pt x="73" y="0"/>
                    </a:lnTo>
                    <a:lnTo>
                      <a:pt x="22" y="4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699" name="Freeform 72"/>
              <p:cNvSpPr>
                <a:spLocks/>
              </p:cNvSpPr>
              <p:nvPr/>
            </p:nvSpPr>
            <p:spPr bwMode="auto">
              <a:xfrm>
                <a:off x="6197601" y="1274763"/>
                <a:ext cx="34925" cy="712788"/>
              </a:xfrm>
              <a:custGeom>
                <a:avLst/>
                <a:gdLst>
                  <a:gd name="T0" fmla="*/ 0 w 66"/>
                  <a:gd name="T1" fmla="*/ 2147483647 h 1347"/>
                  <a:gd name="T2" fmla="*/ 2147483647 w 66"/>
                  <a:gd name="T3" fmla="*/ 2147483647 h 1347"/>
                  <a:gd name="T4" fmla="*/ 2147483647 w 66"/>
                  <a:gd name="T5" fmla="*/ 2147483647 h 1347"/>
                  <a:gd name="T6" fmla="*/ 2147483647 w 66"/>
                  <a:gd name="T7" fmla="*/ 0 h 1347"/>
                  <a:gd name="T8" fmla="*/ 0 w 66"/>
                  <a:gd name="T9" fmla="*/ 2147483647 h 13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6"/>
                  <a:gd name="T16" fmla="*/ 0 h 1347"/>
                  <a:gd name="T17" fmla="*/ 66 w 66"/>
                  <a:gd name="T18" fmla="*/ 1347 h 13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6" h="1347">
                    <a:moveTo>
                      <a:pt x="0" y="33"/>
                    </a:moveTo>
                    <a:lnTo>
                      <a:pt x="2" y="1347"/>
                    </a:lnTo>
                    <a:lnTo>
                      <a:pt x="63" y="1347"/>
                    </a:lnTo>
                    <a:lnTo>
                      <a:pt x="66" y="0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00" name="Freeform 73"/>
              <p:cNvSpPr>
                <a:spLocks/>
              </p:cNvSpPr>
              <p:nvPr/>
            </p:nvSpPr>
            <p:spPr bwMode="auto">
              <a:xfrm>
                <a:off x="6197601" y="1338263"/>
                <a:ext cx="33338" cy="649288"/>
              </a:xfrm>
              <a:custGeom>
                <a:avLst/>
                <a:gdLst>
                  <a:gd name="T0" fmla="*/ 0 w 62"/>
                  <a:gd name="T1" fmla="*/ 2147483647 h 1225"/>
                  <a:gd name="T2" fmla="*/ 0 w 62"/>
                  <a:gd name="T3" fmla="*/ 2147483647 h 1225"/>
                  <a:gd name="T4" fmla="*/ 0 w 62"/>
                  <a:gd name="T5" fmla="*/ 2147483647 h 1225"/>
                  <a:gd name="T6" fmla="*/ 0 w 62"/>
                  <a:gd name="T7" fmla="*/ 2147483647 h 1225"/>
                  <a:gd name="T8" fmla="*/ 0 w 62"/>
                  <a:gd name="T9" fmla="*/ 2147483647 h 1225"/>
                  <a:gd name="T10" fmla="*/ 2147483647 w 62"/>
                  <a:gd name="T11" fmla="*/ 2147483647 h 1225"/>
                  <a:gd name="T12" fmla="*/ 2147483647 w 62"/>
                  <a:gd name="T13" fmla="*/ 2147483647 h 1225"/>
                  <a:gd name="T14" fmla="*/ 2147483647 w 62"/>
                  <a:gd name="T15" fmla="*/ 2147483647 h 1225"/>
                  <a:gd name="T16" fmla="*/ 2147483647 w 62"/>
                  <a:gd name="T17" fmla="*/ 2147483647 h 1225"/>
                  <a:gd name="T18" fmla="*/ 2147483647 w 62"/>
                  <a:gd name="T19" fmla="*/ 2147483647 h 1225"/>
                  <a:gd name="T20" fmla="*/ 2147483647 w 62"/>
                  <a:gd name="T21" fmla="*/ 2147483647 h 1225"/>
                  <a:gd name="T22" fmla="*/ 2147483647 w 62"/>
                  <a:gd name="T23" fmla="*/ 2147483647 h 1225"/>
                  <a:gd name="T24" fmla="*/ 2147483647 w 62"/>
                  <a:gd name="T25" fmla="*/ 2147483647 h 1225"/>
                  <a:gd name="T26" fmla="*/ 2147483647 w 62"/>
                  <a:gd name="T27" fmla="*/ 2147483647 h 1225"/>
                  <a:gd name="T28" fmla="*/ 2147483647 w 62"/>
                  <a:gd name="T29" fmla="*/ 2147483647 h 1225"/>
                  <a:gd name="T30" fmla="*/ 2147483647 w 62"/>
                  <a:gd name="T31" fmla="*/ 2147483647 h 1225"/>
                  <a:gd name="T32" fmla="*/ 2147483647 w 62"/>
                  <a:gd name="T33" fmla="*/ 0 h 1225"/>
                  <a:gd name="T34" fmla="*/ 2147483647 w 62"/>
                  <a:gd name="T35" fmla="*/ 2147483647 h 1225"/>
                  <a:gd name="T36" fmla="*/ 2147483647 w 62"/>
                  <a:gd name="T37" fmla="*/ 2147483647 h 1225"/>
                  <a:gd name="T38" fmla="*/ 2147483647 w 62"/>
                  <a:gd name="T39" fmla="*/ 2147483647 h 1225"/>
                  <a:gd name="T40" fmla="*/ 2147483647 w 62"/>
                  <a:gd name="T41" fmla="*/ 2147483647 h 1225"/>
                  <a:gd name="T42" fmla="*/ 2147483647 w 62"/>
                  <a:gd name="T43" fmla="*/ 2147483647 h 1225"/>
                  <a:gd name="T44" fmla="*/ 2147483647 w 62"/>
                  <a:gd name="T45" fmla="*/ 2147483647 h 1225"/>
                  <a:gd name="T46" fmla="*/ 2147483647 w 62"/>
                  <a:gd name="T47" fmla="*/ 2147483647 h 1225"/>
                  <a:gd name="T48" fmla="*/ 0 w 62"/>
                  <a:gd name="T49" fmla="*/ 2147483647 h 122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2"/>
                  <a:gd name="T76" fmla="*/ 0 h 1225"/>
                  <a:gd name="T77" fmla="*/ 62 w 62"/>
                  <a:gd name="T78" fmla="*/ 1225 h 122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2" h="1225">
                    <a:moveTo>
                      <a:pt x="0" y="32"/>
                    </a:moveTo>
                    <a:lnTo>
                      <a:pt x="0" y="330"/>
                    </a:lnTo>
                    <a:lnTo>
                      <a:pt x="0" y="629"/>
                    </a:lnTo>
                    <a:lnTo>
                      <a:pt x="0" y="927"/>
                    </a:lnTo>
                    <a:lnTo>
                      <a:pt x="0" y="1225"/>
                    </a:lnTo>
                    <a:lnTo>
                      <a:pt x="7" y="1225"/>
                    </a:lnTo>
                    <a:lnTo>
                      <a:pt x="15" y="1225"/>
                    </a:lnTo>
                    <a:lnTo>
                      <a:pt x="22" y="1225"/>
                    </a:lnTo>
                    <a:lnTo>
                      <a:pt x="31" y="1225"/>
                    </a:lnTo>
                    <a:lnTo>
                      <a:pt x="38" y="1225"/>
                    </a:lnTo>
                    <a:lnTo>
                      <a:pt x="46" y="1225"/>
                    </a:lnTo>
                    <a:lnTo>
                      <a:pt x="53" y="1225"/>
                    </a:lnTo>
                    <a:lnTo>
                      <a:pt x="62" y="1225"/>
                    </a:lnTo>
                    <a:lnTo>
                      <a:pt x="62" y="918"/>
                    </a:lnTo>
                    <a:lnTo>
                      <a:pt x="62" y="613"/>
                    </a:lnTo>
                    <a:lnTo>
                      <a:pt x="62" y="307"/>
                    </a:lnTo>
                    <a:lnTo>
                      <a:pt x="62" y="0"/>
                    </a:lnTo>
                    <a:lnTo>
                      <a:pt x="53" y="4"/>
                    </a:lnTo>
                    <a:lnTo>
                      <a:pt x="46" y="8"/>
                    </a:lnTo>
                    <a:lnTo>
                      <a:pt x="38" y="13"/>
                    </a:lnTo>
                    <a:lnTo>
                      <a:pt x="31" y="15"/>
                    </a:lnTo>
                    <a:lnTo>
                      <a:pt x="22" y="20"/>
                    </a:lnTo>
                    <a:lnTo>
                      <a:pt x="15" y="24"/>
                    </a:lnTo>
                    <a:lnTo>
                      <a:pt x="7" y="28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5E66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01" name="Freeform 74"/>
              <p:cNvSpPr>
                <a:spLocks/>
              </p:cNvSpPr>
              <p:nvPr/>
            </p:nvSpPr>
            <p:spPr bwMode="auto">
              <a:xfrm>
                <a:off x="6196013" y="1404938"/>
                <a:ext cx="33338" cy="582613"/>
              </a:xfrm>
              <a:custGeom>
                <a:avLst/>
                <a:gdLst>
                  <a:gd name="T0" fmla="*/ 2147483647 w 62"/>
                  <a:gd name="T1" fmla="*/ 2147483647 h 1102"/>
                  <a:gd name="T2" fmla="*/ 2147483647 w 62"/>
                  <a:gd name="T3" fmla="*/ 2147483647 h 1102"/>
                  <a:gd name="T4" fmla="*/ 2147483647 w 62"/>
                  <a:gd name="T5" fmla="*/ 2147483647 h 1102"/>
                  <a:gd name="T6" fmla="*/ 2147483647 w 62"/>
                  <a:gd name="T7" fmla="*/ 2147483647 h 1102"/>
                  <a:gd name="T8" fmla="*/ 0 w 62"/>
                  <a:gd name="T9" fmla="*/ 2147483647 h 1102"/>
                  <a:gd name="T10" fmla="*/ 2147483647 w 62"/>
                  <a:gd name="T11" fmla="*/ 2147483647 h 1102"/>
                  <a:gd name="T12" fmla="*/ 2147483647 w 62"/>
                  <a:gd name="T13" fmla="*/ 2147483647 h 1102"/>
                  <a:gd name="T14" fmla="*/ 2147483647 w 62"/>
                  <a:gd name="T15" fmla="*/ 2147483647 h 1102"/>
                  <a:gd name="T16" fmla="*/ 2147483647 w 62"/>
                  <a:gd name="T17" fmla="*/ 2147483647 h 1102"/>
                  <a:gd name="T18" fmla="*/ 2147483647 w 62"/>
                  <a:gd name="T19" fmla="*/ 2147483647 h 1102"/>
                  <a:gd name="T20" fmla="*/ 2147483647 w 62"/>
                  <a:gd name="T21" fmla="*/ 2147483647 h 1102"/>
                  <a:gd name="T22" fmla="*/ 2147483647 w 62"/>
                  <a:gd name="T23" fmla="*/ 2147483647 h 1102"/>
                  <a:gd name="T24" fmla="*/ 2147483647 w 62"/>
                  <a:gd name="T25" fmla="*/ 2147483647 h 1102"/>
                  <a:gd name="T26" fmla="*/ 2147483647 w 62"/>
                  <a:gd name="T27" fmla="*/ 2147483647 h 1102"/>
                  <a:gd name="T28" fmla="*/ 2147483647 w 62"/>
                  <a:gd name="T29" fmla="*/ 2147483647 h 1102"/>
                  <a:gd name="T30" fmla="*/ 2147483647 w 62"/>
                  <a:gd name="T31" fmla="*/ 2147483647 h 1102"/>
                  <a:gd name="T32" fmla="*/ 2147483647 w 62"/>
                  <a:gd name="T33" fmla="*/ 0 h 1102"/>
                  <a:gd name="T34" fmla="*/ 2147483647 w 62"/>
                  <a:gd name="T35" fmla="*/ 2147483647 h 1102"/>
                  <a:gd name="T36" fmla="*/ 2147483647 w 62"/>
                  <a:gd name="T37" fmla="*/ 2147483647 h 1102"/>
                  <a:gd name="T38" fmla="*/ 2147483647 w 62"/>
                  <a:gd name="T39" fmla="*/ 2147483647 h 1102"/>
                  <a:gd name="T40" fmla="*/ 2147483647 w 62"/>
                  <a:gd name="T41" fmla="*/ 2147483647 h 1102"/>
                  <a:gd name="T42" fmla="*/ 2147483647 w 62"/>
                  <a:gd name="T43" fmla="*/ 2147483647 h 1102"/>
                  <a:gd name="T44" fmla="*/ 2147483647 w 62"/>
                  <a:gd name="T45" fmla="*/ 2147483647 h 1102"/>
                  <a:gd name="T46" fmla="*/ 2147483647 w 62"/>
                  <a:gd name="T47" fmla="*/ 2147483647 h 1102"/>
                  <a:gd name="T48" fmla="*/ 2147483647 w 62"/>
                  <a:gd name="T49" fmla="*/ 2147483647 h 110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2"/>
                  <a:gd name="T76" fmla="*/ 0 h 1102"/>
                  <a:gd name="T77" fmla="*/ 62 w 62"/>
                  <a:gd name="T78" fmla="*/ 1102 h 110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2" h="1102">
                    <a:moveTo>
                      <a:pt x="4" y="31"/>
                    </a:moveTo>
                    <a:lnTo>
                      <a:pt x="3" y="298"/>
                    </a:lnTo>
                    <a:lnTo>
                      <a:pt x="3" y="567"/>
                    </a:lnTo>
                    <a:lnTo>
                      <a:pt x="2" y="834"/>
                    </a:lnTo>
                    <a:lnTo>
                      <a:pt x="0" y="1102"/>
                    </a:lnTo>
                    <a:lnTo>
                      <a:pt x="9" y="1102"/>
                    </a:lnTo>
                    <a:lnTo>
                      <a:pt x="16" y="1102"/>
                    </a:lnTo>
                    <a:lnTo>
                      <a:pt x="24" y="1102"/>
                    </a:lnTo>
                    <a:lnTo>
                      <a:pt x="31" y="1102"/>
                    </a:lnTo>
                    <a:lnTo>
                      <a:pt x="40" y="1102"/>
                    </a:lnTo>
                    <a:lnTo>
                      <a:pt x="47" y="1102"/>
                    </a:lnTo>
                    <a:lnTo>
                      <a:pt x="55" y="1102"/>
                    </a:lnTo>
                    <a:lnTo>
                      <a:pt x="62" y="1102"/>
                    </a:lnTo>
                    <a:lnTo>
                      <a:pt x="62" y="827"/>
                    </a:lnTo>
                    <a:lnTo>
                      <a:pt x="62" y="551"/>
                    </a:lnTo>
                    <a:lnTo>
                      <a:pt x="62" y="275"/>
                    </a:lnTo>
                    <a:lnTo>
                      <a:pt x="61" y="0"/>
                    </a:lnTo>
                    <a:lnTo>
                      <a:pt x="54" y="4"/>
                    </a:lnTo>
                    <a:lnTo>
                      <a:pt x="47" y="7"/>
                    </a:lnTo>
                    <a:lnTo>
                      <a:pt x="40" y="11"/>
                    </a:lnTo>
                    <a:lnTo>
                      <a:pt x="33" y="15"/>
                    </a:lnTo>
                    <a:lnTo>
                      <a:pt x="25" y="18"/>
                    </a:lnTo>
                    <a:lnTo>
                      <a:pt x="18" y="22"/>
                    </a:lnTo>
                    <a:lnTo>
                      <a:pt x="11" y="26"/>
                    </a:lnTo>
                    <a:lnTo>
                      <a:pt x="4" y="31"/>
                    </a:lnTo>
                    <a:close/>
                  </a:path>
                </a:pathLst>
              </a:custGeom>
              <a:solidFill>
                <a:srgbClr val="636B8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02" name="Freeform 75"/>
              <p:cNvSpPr>
                <a:spLocks/>
              </p:cNvSpPr>
              <p:nvPr/>
            </p:nvSpPr>
            <p:spPr bwMode="auto">
              <a:xfrm>
                <a:off x="6196013" y="1468438"/>
                <a:ext cx="33338" cy="520700"/>
              </a:xfrm>
              <a:custGeom>
                <a:avLst/>
                <a:gdLst>
                  <a:gd name="T0" fmla="*/ 2147483647 w 62"/>
                  <a:gd name="T1" fmla="*/ 2147483647 h 983"/>
                  <a:gd name="T2" fmla="*/ 2147483647 w 62"/>
                  <a:gd name="T3" fmla="*/ 2147483647 h 983"/>
                  <a:gd name="T4" fmla="*/ 2147483647 w 62"/>
                  <a:gd name="T5" fmla="*/ 2147483647 h 983"/>
                  <a:gd name="T6" fmla="*/ 2147483647 w 62"/>
                  <a:gd name="T7" fmla="*/ 2147483647 h 983"/>
                  <a:gd name="T8" fmla="*/ 0 w 62"/>
                  <a:gd name="T9" fmla="*/ 2147483647 h 983"/>
                  <a:gd name="T10" fmla="*/ 2147483647 w 62"/>
                  <a:gd name="T11" fmla="*/ 2147483647 h 983"/>
                  <a:gd name="T12" fmla="*/ 2147483647 w 62"/>
                  <a:gd name="T13" fmla="*/ 2147483647 h 983"/>
                  <a:gd name="T14" fmla="*/ 2147483647 w 62"/>
                  <a:gd name="T15" fmla="*/ 2147483647 h 983"/>
                  <a:gd name="T16" fmla="*/ 2147483647 w 62"/>
                  <a:gd name="T17" fmla="*/ 2147483647 h 983"/>
                  <a:gd name="T18" fmla="*/ 2147483647 w 62"/>
                  <a:gd name="T19" fmla="*/ 2147483647 h 983"/>
                  <a:gd name="T20" fmla="*/ 2147483647 w 62"/>
                  <a:gd name="T21" fmla="*/ 2147483647 h 983"/>
                  <a:gd name="T22" fmla="*/ 2147483647 w 62"/>
                  <a:gd name="T23" fmla="*/ 2147483647 h 983"/>
                  <a:gd name="T24" fmla="*/ 2147483647 w 62"/>
                  <a:gd name="T25" fmla="*/ 2147483647 h 983"/>
                  <a:gd name="T26" fmla="*/ 2147483647 w 62"/>
                  <a:gd name="T27" fmla="*/ 2147483647 h 983"/>
                  <a:gd name="T28" fmla="*/ 2147483647 w 62"/>
                  <a:gd name="T29" fmla="*/ 2147483647 h 983"/>
                  <a:gd name="T30" fmla="*/ 2147483647 w 62"/>
                  <a:gd name="T31" fmla="*/ 2147483647 h 983"/>
                  <a:gd name="T32" fmla="*/ 2147483647 w 62"/>
                  <a:gd name="T33" fmla="*/ 0 h 983"/>
                  <a:gd name="T34" fmla="*/ 2147483647 w 62"/>
                  <a:gd name="T35" fmla="*/ 2147483647 h 983"/>
                  <a:gd name="T36" fmla="*/ 2147483647 w 62"/>
                  <a:gd name="T37" fmla="*/ 2147483647 h 983"/>
                  <a:gd name="T38" fmla="*/ 2147483647 w 62"/>
                  <a:gd name="T39" fmla="*/ 2147483647 h 983"/>
                  <a:gd name="T40" fmla="*/ 2147483647 w 62"/>
                  <a:gd name="T41" fmla="*/ 2147483647 h 983"/>
                  <a:gd name="T42" fmla="*/ 2147483647 w 62"/>
                  <a:gd name="T43" fmla="*/ 2147483647 h 983"/>
                  <a:gd name="T44" fmla="*/ 2147483647 w 62"/>
                  <a:gd name="T45" fmla="*/ 2147483647 h 983"/>
                  <a:gd name="T46" fmla="*/ 2147483647 w 62"/>
                  <a:gd name="T47" fmla="*/ 2147483647 h 983"/>
                  <a:gd name="T48" fmla="*/ 2147483647 w 62"/>
                  <a:gd name="T49" fmla="*/ 2147483647 h 9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2"/>
                  <a:gd name="T76" fmla="*/ 0 h 983"/>
                  <a:gd name="T77" fmla="*/ 62 w 62"/>
                  <a:gd name="T78" fmla="*/ 983 h 9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2" h="983">
                    <a:moveTo>
                      <a:pt x="8" y="31"/>
                    </a:moveTo>
                    <a:lnTo>
                      <a:pt x="5" y="268"/>
                    </a:lnTo>
                    <a:lnTo>
                      <a:pt x="4" y="506"/>
                    </a:lnTo>
                    <a:lnTo>
                      <a:pt x="1" y="744"/>
                    </a:lnTo>
                    <a:lnTo>
                      <a:pt x="0" y="981"/>
                    </a:lnTo>
                    <a:lnTo>
                      <a:pt x="8" y="981"/>
                    </a:lnTo>
                    <a:lnTo>
                      <a:pt x="15" y="983"/>
                    </a:lnTo>
                    <a:lnTo>
                      <a:pt x="24" y="983"/>
                    </a:lnTo>
                    <a:lnTo>
                      <a:pt x="31" y="983"/>
                    </a:lnTo>
                    <a:lnTo>
                      <a:pt x="38" y="983"/>
                    </a:lnTo>
                    <a:lnTo>
                      <a:pt x="46" y="983"/>
                    </a:lnTo>
                    <a:lnTo>
                      <a:pt x="53" y="983"/>
                    </a:lnTo>
                    <a:lnTo>
                      <a:pt x="62" y="983"/>
                    </a:lnTo>
                    <a:lnTo>
                      <a:pt x="60" y="737"/>
                    </a:lnTo>
                    <a:lnTo>
                      <a:pt x="60" y="491"/>
                    </a:lnTo>
                    <a:lnTo>
                      <a:pt x="60" y="246"/>
                    </a:lnTo>
                    <a:lnTo>
                      <a:pt x="59" y="0"/>
                    </a:lnTo>
                    <a:lnTo>
                      <a:pt x="52" y="4"/>
                    </a:lnTo>
                    <a:lnTo>
                      <a:pt x="45" y="8"/>
                    </a:lnTo>
                    <a:lnTo>
                      <a:pt x="39" y="12"/>
                    </a:lnTo>
                    <a:lnTo>
                      <a:pt x="32" y="15"/>
                    </a:lnTo>
                    <a:lnTo>
                      <a:pt x="26" y="19"/>
                    </a:lnTo>
                    <a:lnTo>
                      <a:pt x="19" y="24"/>
                    </a:lnTo>
                    <a:lnTo>
                      <a:pt x="14" y="26"/>
                    </a:lnTo>
                    <a:lnTo>
                      <a:pt x="8" y="31"/>
                    </a:lnTo>
                    <a:close/>
                  </a:path>
                </a:pathLst>
              </a:custGeom>
              <a:solidFill>
                <a:srgbClr val="6870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03" name="Freeform 76"/>
              <p:cNvSpPr>
                <a:spLocks/>
              </p:cNvSpPr>
              <p:nvPr/>
            </p:nvSpPr>
            <p:spPr bwMode="auto">
              <a:xfrm>
                <a:off x="6194426" y="1533525"/>
                <a:ext cx="33338" cy="455613"/>
              </a:xfrm>
              <a:custGeom>
                <a:avLst/>
                <a:gdLst>
                  <a:gd name="T0" fmla="*/ 2147483647 w 62"/>
                  <a:gd name="T1" fmla="*/ 2147483647 h 861"/>
                  <a:gd name="T2" fmla="*/ 2147483647 w 62"/>
                  <a:gd name="T3" fmla="*/ 2147483647 h 861"/>
                  <a:gd name="T4" fmla="*/ 2147483647 w 62"/>
                  <a:gd name="T5" fmla="*/ 2147483647 h 861"/>
                  <a:gd name="T6" fmla="*/ 2147483647 w 62"/>
                  <a:gd name="T7" fmla="*/ 2147483647 h 861"/>
                  <a:gd name="T8" fmla="*/ 0 w 62"/>
                  <a:gd name="T9" fmla="*/ 2147483647 h 861"/>
                  <a:gd name="T10" fmla="*/ 2147483647 w 62"/>
                  <a:gd name="T11" fmla="*/ 2147483647 h 861"/>
                  <a:gd name="T12" fmla="*/ 2147483647 w 62"/>
                  <a:gd name="T13" fmla="*/ 2147483647 h 861"/>
                  <a:gd name="T14" fmla="*/ 2147483647 w 62"/>
                  <a:gd name="T15" fmla="*/ 2147483647 h 861"/>
                  <a:gd name="T16" fmla="*/ 2147483647 w 62"/>
                  <a:gd name="T17" fmla="*/ 2147483647 h 861"/>
                  <a:gd name="T18" fmla="*/ 2147483647 w 62"/>
                  <a:gd name="T19" fmla="*/ 2147483647 h 861"/>
                  <a:gd name="T20" fmla="*/ 2147483647 w 62"/>
                  <a:gd name="T21" fmla="*/ 2147483647 h 861"/>
                  <a:gd name="T22" fmla="*/ 2147483647 w 62"/>
                  <a:gd name="T23" fmla="*/ 2147483647 h 861"/>
                  <a:gd name="T24" fmla="*/ 2147483647 w 62"/>
                  <a:gd name="T25" fmla="*/ 2147483647 h 861"/>
                  <a:gd name="T26" fmla="*/ 2147483647 w 62"/>
                  <a:gd name="T27" fmla="*/ 2147483647 h 861"/>
                  <a:gd name="T28" fmla="*/ 2147483647 w 62"/>
                  <a:gd name="T29" fmla="*/ 2147483647 h 861"/>
                  <a:gd name="T30" fmla="*/ 2147483647 w 62"/>
                  <a:gd name="T31" fmla="*/ 2147483647 h 861"/>
                  <a:gd name="T32" fmla="*/ 2147483647 w 62"/>
                  <a:gd name="T33" fmla="*/ 0 h 861"/>
                  <a:gd name="T34" fmla="*/ 2147483647 w 62"/>
                  <a:gd name="T35" fmla="*/ 2147483647 h 861"/>
                  <a:gd name="T36" fmla="*/ 2147483647 w 62"/>
                  <a:gd name="T37" fmla="*/ 2147483647 h 861"/>
                  <a:gd name="T38" fmla="*/ 2147483647 w 62"/>
                  <a:gd name="T39" fmla="*/ 2147483647 h 861"/>
                  <a:gd name="T40" fmla="*/ 2147483647 w 62"/>
                  <a:gd name="T41" fmla="*/ 2147483647 h 861"/>
                  <a:gd name="T42" fmla="*/ 2147483647 w 62"/>
                  <a:gd name="T43" fmla="*/ 2147483647 h 861"/>
                  <a:gd name="T44" fmla="*/ 2147483647 w 62"/>
                  <a:gd name="T45" fmla="*/ 2147483647 h 861"/>
                  <a:gd name="T46" fmla="*/ 2147483647 w 62"/>
                  <a:gd name="T47" fmla="*/ 2147483647 h 861"/>
                  <a:gd name="T48" fmla="*/ 2147483647 w 62"/>
                  <a:gd name="T49" fmla="*/ 2147483647 h 86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2"/>
                  <a:gd name="T76" fmla="*/ 0 h 861"/>
                  <a:gd name="T77" fmla="*/ 62 w 62"/>
                  <a:gd name="T78" fmla="*/ 861 h 86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2" h="861">
                    <a:moveTo>
                      <a:pt x="10" y="29"/>
                    </a:moveTo>
                    <a:lnTo>
                      <a:pt x="7" y="237"/>
                    </a:lnTo>
                    <a:lnTo>
                      <a:pt x="5" y="443"/>
                    </a:lnTo>
                    <a:lnTo>
                      <a:pt x="3" y="652"/>
                    </a:lnTo>
                    <a:lnTo>
                      <a:pt x="0" y="860"/>
                    </a:lnTo>
                    <a:lnTo>
                      <a:pt x="9" y="860"/>
                    </a:lnTo>
                    <a:lnTo>
                      <a:pt x="16" y="860"/>
                    </a:lnTo>
                    <a:lnTo>
                      <a:pt x="24" y="860"/>
                    </a:lnTo>
                    <a:lnTo>
                      <a:pt x="31" y="860"/>
                    </a:lnTo>
                    <a:lnTo>
                      <a:pt x="38" y="861"/>
                    </a:lnTo>
                    <a:lnTo>
                      <a:pt x="47" y="861"/>
                    </a:lnTo>
                    <a:lnTo>
                      <a:pt x="54" y="861"/>
                    </a:lnTo>
                    <a:lnTo>
                      <a:pt x="62" y="861"/>
                    </a:lnTo>
                    <a:lnTo>
                      <a:pt x="61" y="646"/>
                    </a:lnTo>
                    <a:lnTo>
                      <a:pt x="59" y="431"/>
                    </a:lnTo>
                    <a:lnTo>
                      <a:pt x="58" y="216"/>
                    </a:lnTo>
                    <a:lnTo>
                      <a:pt x="57" y="0"/>
                    </a:lnTo>
                    <a:lnTo>
                      <a:pt x="51" y="5"/>
                    </a:lnTo>
                    <a:lnTo>
                      <a:pt x="45" y="7"/>
                    </a:lnTo>
                    <a:lnTo>
                      <a:pt x="40" y="12"/>
                    </a:lnTo>
                    <a:lnTo>
                      <a:pt x="34" y="15"/>
                    </a:lnTo>
                    <a:lnTo>
                      <a:pt x="27" y="19"/>
                    </a:lnTo>
                    <a:lnTo>
                      <a:pt x="21" y="22"/>
                    </a:lnTo>
                    <a:lnTo>
                      <a:pt x="16" y="26"/>
                    </a:lnTo>
                    <a:lnTo>
                      <a:pt x="10" y="29"/>
                    </a:lnTo>
                    <a:close/>
                  </a:path>
                </a:pathLst>
              </a:custGeom>
              <a:solidFill>
                <a:srgbClr val="6B72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04" name="Freeform 77"/>
              <p:cNvSpPr>
                <a:spLocks/>
              </p:cNvSpPr>
              <p:nvPr/>
            </p:nvSpPr>
            <p:spPr bwMode="auto">
              <a:xfrm>
                <a:off x="6194426" y="1598613"/>
                <a:ext cx="33338" cy="392113"/>
              </a:xfrm>
              <a:custGeom>
                <a:avLst/>
                <a:gdLst>
                  <a:gd name="T0" fmla="*/ 2147483647 w 62"/>
                  <a:gd name="T1" fmla="*/ 2147483647 h 740"/>
                  <a:gd name="T2" fmla="*/ 2147483647 w 62"/>
                  <a:gd name="T3" fmla="*/ 2147483647 h 740"/>
                  <a:gd name="T4" fmla="*/ 2147483647 w 62"/>
                  <a:gd name="T5" fmla="*/ 2147483647 h 740"/>
                  <a:gd name="T6" fmla="*/ 2147483647 w 62"/>
                  <a:gd name="T7" fmla="*/ 2147483647 h 740"/>
                  <a:gd name="T8" fmla="*/ 0 w 62"/>
                  <a:gd name="T9" fmla="*/ 2147483647 h 740"/>
                  <a:gd name="T10" fmla="*/ 2147483647 w 62"/>
                  <a:gd name="T11" fmla="*/ 2147483647 h 740"/>
                  <a:gd name="T12" fmla="*/ 2147483647 w 62"/>
                  <a:gd name="T13" fmla="*/ 2147483647 h 740"/>
                  <a:gd name="T14" fmla="*/ 2147483647 w 62"/>
                  <a:gd name="T15" fmla="*/ 2147483647 h 740"/>
                  <a:gd name="T16" fmla="*/ 2147483647 w 62"/>
                  <a:gd name="T17" fmla="*/ 2147483647 h 740"/>
                  <a:gd name="T18" fmla="*/ 2147483647 w 62"/>
                  <a:gd name="T19" fmla="*/ 2147483647 h 740"/>
                  <a:gd name="T20" fmla="*/ 2147483647 w 62"/>
                  <a:gd name="T21" fmla="*/ 2147483647 h 740"/>
                  <a:gd name="T22" fmla="*/ 2147483647 w 62"/>
                  <a:gd name="T23" fmla="*/ 2147483647 h 740"/>
                  <a:gd name="T24" fmla="*/ 2147483647 w 62"/>
                  <a:gd name="T25" fmla="*/ 2147483647 h 740"/>
                  <a:gd name="T26" fmla="*/ 2147483647 w 62"/>
                  <a:gd name="T27" fmla="*/ 2147483647 h 740"/>
                  <a:gd name="T28" fmla="*/ 2147483647 w 62"/>
                  <a:gd name="T29" fmla="*/ 2147483647 h 740"/>
                  <a:gd name="T30" fmla="*/ 2147483647 w 62"/>
                  <a:gd name="T31" fmla="*/ 2147483647 h 740"/>
                  <a:gd name="T32" fmla="*/ 2147483647 w 62"/>
                  <a:gd name="T33" fmla="*/ 0 h 740"/>
                  <a:gd name="T34" fmla="*/ 2147483647 w 62"/>
                  <a:gd name="T35" fmla="*/ 2147483647 h 740"/>
                  <a:gd name="T36" fmla="*/ 2147483647 w 62"/>
                  <a:gd name="T37" fmla="*/ 2147483647 h 740"/>
                  <a:gd name="T38" fmla="*/ 2147483647 w 62"/>
                  <a:gd name="T39" fmla="*/ 2147483647 h 740"/>
                  <a:gd name="T40" fmla="*/ 2147483647 w 62"/>
                  <a:gd name="T41" fmla="*/ 2147483647 h 740"/>
                  <a:gd name="T42" fmla="*/ 2147483647 w 62"/>
                  <a:gd name="T43" fmla="*/ 2147483647 h 740"/>
                  <a:gd name="T44" fmla="*/ 2147483647 w 62"/>
                  <a:gd name="T45" fmla="*/ 2147483647 h 740"/>
                  <a:gd name="T46" fmla="*/ 2147483647 w 62"/>
                  <a:gd name="T47" fmla="*/ 2147483647 h 740"/>
                  <a:gd name="T48" fmla="*/ 2147483647 w 62"/>
                  <a:gd name="T49" fmla="*/ 2147483647 h 7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2"/>
                  <a:gd name="T76" fmla="*/ 0 h 740"/>
                  <a:gd name="T77" fmla="*/ 62 w 62"/>
                  <a:gd name="T78" fmla="*/ 740 h 74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2" h="740">
                    <a:moveTo>
                      <a:pt x="13" y="28"/>
                    </a:moveTo>
                    <a:lnTo>
                      <a:pt x="10" y="205"/>
                    </a:lnTo>
                    <a:lnTo>
                      <a:pt x="7" y="382"/>
                    </a:lnTo>
                    <a:lnTo>
                      <a:pt x="3" y="560"/>
                    </a:lnTo>
                    <a:lnTo>
                      <a:pt x="0" y="738"/>
                    </a:lnTo>
                    <a:lnTo>
                      <a:pt x="8" y="738"/>
                    </a:lnTo>
                    <a:lnTo>
                      <a:pt x="15" y="738"/>
                    </a:lnTo>
                    <a:lnTo>
                      <a:pt x="24" y="738"/>
                    </a:lnTo>
                    <a:lnTo>
                      <a:pt x="31" y="738"/>
                    </a:lnTo>
                    <a:lnTo>
                      <a:pt x="38" y="738"/>
                    </a:lnTo>
                    <a:lnTo>
                      <a:pt x="46" y="738"/>
                    </a:lnTo>
                    <a:lnTo>
                      <a:pt x="53" y="740"/>
                    </a:lnTo>
                    <a:lnTo>
                      <a:pt x="62" y="740"/>
                    </a:lnTo>
                    <a:lnTo>
                      <a:pt x="60" y="555"/>
                    </a:lnTo>
                    <a:lnTo>
                      <a:pt x="58" y="370"/>
                    </a:lnTo>
                    <a:lnTo>
                      <a:pt x="56" y="184"/>
                    </a:lnTo>
                    <a:lnTo>
                      <a:pt x="55" y="0"/>
                    </a:lnTo>
                    <a:lnTo>
                      <a:pt x="49" y="4"/>
                    </a:lnTo>
                    <a:lnTo>
                      <a:pt x="45" y="7"/>
                    </a:lnTo>
                    <a:lnTo>
                      <a:pt x="39" y="11"/>
                    </a:lnTo>
                    <a:lnTo>
                      <a:pt x="34" y="14"/>
                    </a:lnTo>
                    <a:lnTo>
                      <a:pt x="28" y="17"/>
                    </a:lnTo>
                    <a:lnTo>
                      <a:pt x="24" y="21"/>
                    </a:lnTo>
                    <a:lnTo>
                      <a:pt x="18" y="24"/>
                    </a:lnTo>
                    <a:lnTo>
                      <a:pt x="13" y="28"/>
                    </a:lnTo>
                    <a:close/>
                  </a:path>
                </a:pathLst>
              </a:custGeom>
              <a:solidFill>
                <a:srgbClr val="7075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05" name="Freeform 78"/>
              <p:cNvSpPr>
                <a:spLocks/>
              </p:cNvSpPr>
              <p:nvPr/>
            </p:nvSpPr>
            <p:spPr bwMode="auto">
              <a:xfrm>
                <a:off x="6194426" y="1663700"/>
                <a:ext cx="31750" cy="327025"/>
              </a:xfrm>
              <a:custGeom>
                <a:avLst/>
                <a:gdLst>
                  <a:gd name="T0" fmla="*/ 2147483647 w 60"/>
                  <a:gd name="T1" fmla="*/ 2147483647 h 619"/>
                  <a:gd name="T2" fmla="*/ 2147483647 w 60"/>
                  <a:gd name="T3" fmla="*/ 2147483647 h 619"/>
                  <a:gd name="T4" fmla="*/ 2147483647 w 60"/>
                  <a:gd name="T5" fmla="*/ 2147483647 h 619"/>
                  <a:gd name="T6" fmla="*/ 2147483647 w 60"/>
                  <a:gd name="T7" fmla="*/ 2147483647 h 619"/>
                  <a:gd name="T8" fmla="*/ 0 w 60"/>
                  <a:gd name="T9" fmla="*/ 2147483647 h 619"/>
                  <a:gd name="T10" fmla="*/ 2147483647 w 60"/>
                  <a:gd name="T11" fmla="*/ 2147483647 h 619"/>
                  <a:gd name="T12" fmla="*/ 2147483647 w 60"/>
                  <a:gd name="T13" fmla="*/ 2147483647 h 619"/>
                  <a:gd name="T14" fmla="*/ 2147483647 w 60"/>
                  <a:gd name="T15" fmla="*/ 2147483647 h 619"/>
                  <a:gd name="T16" fmla="*/ 2147483647 w 60"/>
                  <a:gd name="T17" fmla="*/ 2147483647 h 619"/>
                  <a:gd name="T18" fmla="*/ 2147483647 w 60"/>
                  <a:gd name="T19" fmla="*/ 2147483647 h 619"/>
                  <a:gd name="T20" fmla="*/ 2147483647 w 60"/>
                  <a:gd name="T21" fmla="*/ 2147483647 h 619"/>
                  <a:gd name="T22" fmla="*/ 2147483647 w 60"/>
                  <a:gd name="T23" fmla="*/ 2147483647 h 619"/>
                  <a:gd name="T24" fmla="*/ 2147483647 w 60"/>
                  <a:gd name="T25" fmla="*/ 2147483647 h 619"/>
                  <a:gd name="T26" fmla="*/ 2147483647 w 60"/>
                  <a:gd name="T27" fmla="*/ 2147483647 h 619"/>
                  <a:gd name="T28" fmla="*/ 2147483647 w 60"/>
                  <a:gd name="T29" fmla="*/ 2147483647 h 619"/>
                  <a:gd name="T30" fmla="*/ 2147483647 w 60"/>
                  <a:gd name="T31" fmla="*/ 2147483647 h 619"/>
                  <a:gd name="T32" fmla="*/ 2147483647 w 60"/>
                  <a:gd name="T33" fmla="*/ 0 h 619"/>
                  <a:gd name="T34" fmla="*/ 2147483647 w 60"/>
                  <a:gd name="T35" fmla="*/ 2147483647 h 619"/>
                  <a:gd name="T36" fmla="*/ 2147483647 w 60"/>
                  <a:gd name="T37" fmla="*/ 2147483647 h 619"/>
                  <a:gd name="T38" fmla="*/ 2147483647 w 60"/>
                  <a:gd name="T39" fmla="*/ 2147483647 h 619"/>
                  <a:gd name="T40" fmla="*/ 2147483647 w 60"/>
                  <a:gd name="T41" fmla="*/ 2147483647 h 61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0"/>
                  <a:gd name="T64" fmla="*/ 0 h 619"/>
                  <a:gd name="T65" fmla="*/ 60 w 60"/>
                  <a:gd name="T66" fmla="*/ 619 h 61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0" h="619">
                    <a:moveTo>
                      <a:pt x="15" y="27"/>
                    </a:moveTo>
                    <a:lnTo>
                      <a:pt x="11" y="175"/>
                    </a:lnTo>
                    <a:lnTo>
                      <a:pt x="7" y="322"/>
                    </a:lnTo>
                    <a:lnTo>
                      <a:pt x="2" y="470"/>
                    </a:lnTo>
                    <a:lnTo>
                      <a:pt x="0" y="616"/>
                    </a:lnTo>
                    <a:lnTo>
                      <a:pt x="7" y="616"/>
                    </a:lnTo>
                    <a:lnTo>
                      <a:pt x="15" y="618"/>
                    </a:lnTo>
                    <a:lnTo>
                      <a:pt x="22" y="618"/>
                    </a:lnTo>
                    <a:lnTo>
                      <a:pt x="30" y="618"/>
                    </a:lnTo>
                    <a:lnTo>
                      <a:pt x="38" y="618"/>
                    </a:lnTo>
                    <a:lnTo>
                      <a:pt x="45" y="618"/>
                    </a:lnTo>
                    <a:lnTo>
                      <a:pt x="53" y="619"/>
                    </a:lnTo>
                    <a:lnTo>
                      <a:pt x="60" y="619"/>
                    </a:lnTo>
                    <a:lnTo>
                      <a:pt x="59" y="464"/>
                    </a:lnTo>
                    <a:lnTo>
                      <a:pt x="56" y="310"/>
                    </a:lnTo>
                    <a:lnTo>
                      <a:pt x="54" y="155"/>
                    </a:lnTo>
                    <a:lnTo>
                      <a:pt x="52" y="0"/>
                    </a:lnTo>
                    <a:lnTo>
                      <a:pt x="43" y="7"/>
                    </a:lnTo>
                    <a:lnTo>
                      <a:pt x="33" y="13"/>
                    </a:lnTo>
                    <a:lnTo>
                      <a:pt x="23" y="20"/>
                    </a:lnTo>
                    <a:lnTo>
                      <a:pt x="15" y="27"/>
                    </a:lnTo>
                    <a:close/>
                  </a:path>
                </a:pathLst>
              </a:custGeom>
              <a:solidFill>
                <a:srgbClr val="777A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06" name="Freeform 79"/>
              <p:cNvSpPr>
                <a:spLocks/>
              </p:cNvSpPr>
              <p:nvPr/>
            </p:nvSpPr>
            <p:spPr bwMode="auto">
              <a:xfrm>
                <a:off x="6192838" y="1728788"/>
                <a:ext cx="31750" cy="261938"/>
              </a:xfrm>
              <a:custGeom>
                <a:avLst/>
                <a:gdLst>
                  <a:gd name="T0" fmla="*/ 2147483647 w 61"/>
                  <a:gd name="T1" fmla="*/ 2147483647 h 497"/>
                  <a:gd name="T2" fmla="*/ 2147483647 w 61"/>
                  <a:gd name="T3" fmla="*/ 2147483647 h 497"/>
                  <a:gd name="T4" fmla="*/ 2147483647 w 61"/>
                  <a:gd name="T5" fmla="*/ 2147483647 h 497"/>
                  <a:gd name="T6" fmla="*/ 2147483647 w 61"/>
                  <a:gd name="T7" fmla="*/ 2147483647 h 497"/>
                  <a:gd name="T8" fmla="*/ 0 w 61"/>
                  <a:gd name="T9" fmla="*/ 2147483647 h 497"/>
                  <a:gd name="T10" fmla="*/ 2147483647 w 61"/>
                  <a:gd name="T11" fmla="*/ 2147483647 h 497"/>
                  <a:gd name="T12" fmla="*/ 2147483647 w 61"/>
                  <a:gd name="T13" fmla="*/ 2147483647 h 497"/>
                  <a:gd name="T14" fmla="*/ 2147483647 w 61"/>
                  <a:gd name="T15" fmla="*/ 2147483647 h 497"/>
                  <a:gd name="T16" fmla="*/ 2147483647 w 61"/>
                  <a:gd name="T17" fmla="*/ 2147483647 h 497"/>
                  <a:gd name="T18" fmla="*/ 2147483647 w 61"/>
                  <a:gd name="T19" fmla="*/ 2147483647 h 497"/>
                  <a:gd name="T20" fmla="*/ 2147483647 w 61"/>
                  <a:gd name="T21" fmla="*/ 2147483647 h 497"/>
                  <a:gd name="T22" fmla="*/ 2147483647 w 61"/>
                  <a:gd name="T23" fmla="*/ 2147483647 h 497"/>
                  <a:gd name="T24" fmla="*/ 2147483647 w 61"/>
                  <a:gd name="T25" fmla="*/ 2147483647 h 497"/>
                  <a:gd name="T26" fmla="*/ 2147483647 w 61"/>
                  <a:gd name="T27" fmla="*/ 2147483647 h 497"/>
                  <a:gd name="T28" fmla="*/ 2147483647 w 61"/>
                  <a:gd name="T29" fmla="*/ 2147483647 h 497"/>
                  <a:gd name="T30" fmla="*/ 2147483647 w 61"/>
                  <a:gd name="T31" fmla="*/ 2147483647 h 497"/>
                  <a:gd name="T32" fmla="*/ 2147483647 w 61"/>
                  <a:gd name="T33" fmla="*/ 0 h 497"/>
                  <a:gd name="T34" fmla="*/ 2147483647 w 61"/>
                  <a:gd name="T35" fmla="*/ 2147483647 h 497"/>
                  <a:gd name="T36" fmla="*/ 2147483647 w 61"/>
                  <a:gd name="T37" fmla="*/ 2147483647 h 497"/>
                  <a:gd name="T38" fmla="*/ 2147483647 w 61"/>
                  <a:gd name="T39" fmla="*/ 2147483647 h 497"/>
                  <a:gd name="T40" fmla="*/ 2147483647 w 61"/>
                  <a:gd name="T41" fmla="*/ 2147483647 h 49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1"/>
                  <a:gd name="T64" fmla="*/ 0 h 497"/>
                  <a:gd name="T65" fmla="*/ 61 w 61"/>
                  <a:gd name="T66" fmla="*/ 497 h 49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1" h="497">
                    <a:moveTo>
                      <a:pt x="18" y="26"/>
                    </a:moveTo>
                    <a:lnTo>
                      <a:pt x="13" y="143"/>
                    </a:lnTo>
                    <a:lnTo>
                      <a:pt x="9" y="260"/>
                    </a:lnTo>
                    <a:lnTo>
                      <a:pt x="4" y="378"/>
                    </a:lnTo>
                    <a:lnTo>
                      <a:pt x="0" y="495"/>
                    </a:lnTo>
                    <a:lnTo>
                      <a:pt x="7" y="495"/>
                    </a:lnTo>
                    <a:lnTo>
                      <a:pt x="16" y="495"/>
                    </a:lnTo>
                    <a:lnTo>
                      <a:pt x="23" y="495"/>
                    </a:lnTo>
                    <a:lnTo>
                      <a:pt x="31" y="496"/>
                    </a:lnTo>
                    <a:lnTo>
                      <a:pt x="38" y="496"/>
                    </a:lnTo>
                    <a:lnTo>
                      <a:pt x="47" y="496"/>
                    </a:lnTo>
                    <a:lnTo>
                      <a:pt x="54" y="497"/>
                    </a:lnTo>
                    <a:lnTo>
                      <a:pt x="61" y="497"/>
                    </a:lnTo>
                    <a:lnTo>
                      <a:pt x="58" y="372"/>
                    </a:lnTo>
                    <a:lnTo>
                      <a:pt x="56" y="248"/>
                    </a:lnTo>
                    <a:lnTo>
                      <a:pt x="54" y="123"/>
                    </a:lnTo>
                    <a:lnTo>
                      <a:pt x="51" y="0"/>
                    </a:lnTo>
                    <a:lnTo>
                      <a:pt x="42" y="7"/>
                    </a:lnTo>
                    <a:lnTo>
                      <a:pt x="34" y="12"/>
                    </a:lnTo>
                    <a:lnTo>
                      <a:pt x="25" y="19"/>
                    </a:lnTo>
                    <a:lnTo>
                      <a:pt x="18" y="26"/>
                    </a:lnTo>
                    <a:close/>
                  </a:path>
                </a:pathLst>
              </a:custGeom>
              <a:solidFill>
                <a:srgbClr val="7A7C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07" name="Freeform 80"/>
              <p:cNvSpPr>
                <a:spLocks/>
              </p:cNvSpPr>
              <p:nvPr/>
            </p:nvSpPr>
            <p:spPr bwMode="auto">
              <a:xfrm>
                <a:off x="6191251" y="1792288"/>
                <a:ext cx="33338" cy="200025"/>
              </a:xfrm>
              <a:custGeom>
                <a:avLst/>
                <a:gdLst>
                  <a:gd name="T0" fmla="*/ 2147483647 w 62"/>
                  <a:gd name="T1" fmla="*/ 2147483647 h 377"/>
                  <a:gd name="T2" fmla="*/ 2147483647 w 62"/>
                  <a:gd name="T3" fmla="*/ 2147483647 h 377"/>
                  <a:gd name="T4" fmla="*/ 2147483647 w 62"/>
                  <a:gd name="T5" fmla="*/ 2147483647 h 377"/>
                  <a:gd name="T6" fmla="*/ 2147483647 w 62"/>
                  <a:gd name="T7" fmla="*/ 2147483647 h 377"/>
                  <a:gd name="T8" fmla="*/ 0 w 62"/>
                  <a:gd name="T9" fmla="*/ 2147483647 h 377"/>
                  <a:gd name="T10" fmla="*/ 2147483647 w 62"/>
                  <a:gd name="T11" fmla="*/ 2147483647 h 377"/>
                  <a:gd name="T12" fmla="*/ 2147483647 w 62"/>
                  <a:gd name="T13" fmla="*/ 2147483647 h 377"/>
                  <a:gd name="T14" fmla="*/ 2147483647 w 62"/>
                  <a:gd name="T15" fmla="*/ 2147483647 h 377"/>
                  <a:gd name="T16" fmla="*/ 2147483647 w 62"/>
                  <a:gd name="T17" fmla="*/ 2147483647 h 377"/>
                  <a:gd name="T18" fmla="*/ 2147483647 w 62"/>
                  <a:gd name="T19" fmla="*/ 2147483647 h 377"/>
                  <a:gd name="T20" fmla="*/ 2147483647 w 62"/>
                  <a:gd name="T21" fmla="*/ 2147483647 h 377"/>
                  <a:gd name="T22" fmla="*/ 2147483647 w 62"/>
                  <a:gd name="T23" fmla="*/ 2147483647 h 377"/>
                  <a:gd name="T24" fmla="*/ 2147483647 w 62"/>
                  <a:gd name="T25" fmla="*/ 2147483647 h 377"/>
                  <a:gd name="T26" fmla="*/ 2147483647 w 62"/>
                  <a:gd name="T27" fmla="*/ 2147483647 h 377"/>
                  <a:gd name="T28" fmla="*/ 2147483647 w 62"/>
                  <a:gd name="T29" fmla="*/ 2147483647 h 377"/>
                  <a:gd name="T30" fmla="*/ 2147483647 w 62"/>
                  <a:gd name="T31" fmla="*/ 2147483647 h 377"/>
                  <a:gd name="T32" fmla="*/ 2147483647 w 62"/>
                  <a:gd name="T33" fmla="*/ 0 h 377"/>
                  <a:gd name="T34" fmla="*/ 2147483647 w 62"/>
                  <a:gd name="T35" fmla="*/ 2147483647 h 377"/>
                  <a:gd name="T36" fmla="*/ 2147483647 w 62"/>
                  <a:gd name="T37" fmla="*/ 2147483647 h 377"/>
                  <a:gd name="T38" fmla="*/ 2147483647 w 62"/>
                  <a:gd name="T39" fmla="*/ 2147483647 h 377"/>
                  <a:gd name="T40" fmla="*/ 2147483647 w 62"/>
                  <a:gd name="T41" fmla="*/ 2147483647 h 37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2"/>
                  <a:gd name="T64" fmla="*/ 0 h 377"/>
                  <a:gd name="T65" fmla="*/ 62 w 62"/>
                  <a:gd name="T66" fmla="*/ 377 h 37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2" h="377">
                    <a:moveTo>
                      <a:pt x="23" y="25"/>
                    </a:moveTo>
                    <a:lnTo>
                      <a:pt x="19" y="112"/>
                    </a:lnTo>
                    <a:lnTo>
                      <a:pt x="12" y="200"/>
                    </a:lnTo>
                    <a:lnTo>
                      <a:pt x="6" y="285"/>
                    </a:lnTo>
                    <a:lnTo>
                      <a:pt x="0" y="373"/>
                    </a:lnTo>
                    <a:lnTo>
                      <a:pt x="9" y="373"/>
                    </a:lnTo>
                    <a:lnTo>
                      <a:pt x="16" y="374"/>
                    </a:lnTo>
                    <a:lnTo>
                      <a:pt x="24" y="374"/>
                    </a:lnTo>
                    <a:lnTo>
                      <a:pt x="31" y="374"/>
                    </a:lnTo>
                    <a:lnTo>
                      <a:pt x="40" y="375"/>
                    </a:lnTo>
                    <a:lnTo>
                      <a:pt x="47" y="375"/>
                    </a:lnTo>
                    <a:lnTo>
                      <a:pt x="55" y="377"/>
                    </a:lnTo>
                    <a:lnTo>
                      <a:pt x="62" y="377"/>
                    </a:lnTo>
                    <a:lnTo>
                      <a:pt x="59" y="283"/>
                    </a:lnTo>
                    <a:lnTo>
                      <a:pt x="57" y="188"/>
                    </a:lnTo>
                    <a:lnTo>
                      <a:pt x="52" y="94"/>
                    </a:lnTo>
                    <a:lnTo>
                      <a:pt x="50" y="0"/>
                    </a:lnTo>
                    <a:lnTo>
                      <a:pt x="43" y="5"/>
                    </a:lnTo>
                    <a:lnTo>
                      <a:pt x="37" y="13"/>
                    </a:lnTo>
                    <a:lnTo>
                      <a:pt x="30" y="18"/>
                    </a:lnTo>
                    <a:lnTo>
                      <a:pt x="23" y="25"/>
                    </a:lnTo>
                    <a:close/>
                  </a:path>
                </a:pathLst>
              </a:custGeom>
              <a:solidFill>
                <a:srgbClr val="7F82A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08" name="Freeform 81"/>
              <p:cNvSpPr>
                <a:spLocks/>
              </p:cNvSpPr>
              <p:nvPr/>
            </p:nvSpPr>
            <p:spPr bwMode="auto">
              <a:xfrm>
                <a:off x="6191251" y="1857375"/>
                <a:ext cx="31750" cy="134938"/>
              </a:xfrm>
              <a:custGeom>
                <a:avLst/>
                <a:gdLst>
                  <a:gd name="T0" fmla="*/ 2147483647 w 62"/>
                  <a:gd name="T1" fmla="*/ 2147483647 h 255"/>
                  <a:gd name="T2" fmla="*/ 2147483647 w 62"/>
                  <a:gd name="T3" fmla="*/ 2147483647 h 255"/>
                  <a:gd name="T4" fmla="*/ 2147483647 w 62"/>
                  <a:gd name="T5" fmla="*/ 2147483647 h 255"/>
                  <a:gd name="T6" fmla="*/ 2147483647 w 62"/>
                  <a:gd name="T7" fmla="*/ 2147483647 h 255"/>
                  <a:gd name="T8" fmla="*/ 0 w 62"/>
                  <a:gd name="T9" fmla="*/ 2147483647 h 255"/>
                  <a:gd name="T10" fmla="*/ 2147483647 w 62"/>
                  <a:gd name="T11" fmla="*/ 2147483647 h 255"/>
                  <a:gd name="T12" fmla="*/ 2147483647 w 62"/>
                  <a:gd name="T13" fmla="*/ 2147483647 h 255"/>
                  <a:gd name="T14" fmla="*/ 2147483647 w 62"/>
                  <a:gd name="T15" fmla="*/ 2147483647 h 255"/>
                  <a:gd name="T16" fmla="*/ 2147483647 w 62"/>
                  <a:gd name="T17" fmla="*/ 2147483647 h 255"/>
                  <a:gd name="T18" fmla="*/ 2147483647 w 62"/>
                  <a:gd name="T19" fmla="*/ 2147483647 h 255"/>
                  <a:gd name="T20" fmla="*/ 2147483647 w 62"/>
                  <a:gd name="T21" fmla="*/ 2147483647 h 255"/>
                  <a:gd name="T22" fmla="*/ 2147483647 w 62"/>
                  <a:gd name="T23" fmla="*/ 2147483647 h 255"/>
                  <a:gd name="T24" fmla="*/ 2147483647 w 62"/>
                  <a:gd name="T25" fmla="*/ 2147483647 h 255"/>
                  <a:gd name="T26" fmla="*/ 2147483647 w 62"/>
                  <a:gd name="T27" fmla="*/ 2147483647 h 255"/>
                  <a:gd name="T28" fmla="*/ 2147483647 w 62"/>
                  <a:gd name="T29" fmla="*/ 2147483647 h 255"/>
                  <a:gd name="T30" fmla="*/ 2147483647 w 62"/>
                  <a:gd name="T31" fmla="*/ 2147483647 h 255"/>
                  <a:gd name="T32" fmla="*/ 2147483647 w 62"/>
                  <a:gd name="T33" fmla="*/ 0 h 255"/>
                  <a:gd name="T34" fmla="*/ 2147483647 w 62"/>
                  <a:gd name="T35" fmla="*/ 2147483647 h 255"/>
                  <a:gd name="T36" fmla="*/ 2147483647 w 62"/>
                  <a:gd name="T37" fmla="*/ 2147483647 h 255"/>
                  <a:gd name="T38" fmla="*/ 2147483647 w 62"/>
                  <a:gd name="T39" fmla="*/ 2147483647 h 255"/>
                  <a:gd name="T40" fmla="*/ 2147483647 w 62"/>
                  <a:gd name="T41" fmla="*/ 2147483647 h 25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2"/>
                  <a:gd name="T64" fmla="*/ 0 h 255"/>
                  <a:gd name="T65" fmla="*/ 62 w 62"/>
                  <a:gd name="T66" fmla="*/ 255 h 25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2" h="255">
                    <a:moveTo>
                      <a:pt x="25" y="24"/>
                    </a:moveTo>
                    <a:lnTo>
                      <a:pt x="20" y="82"/>
                    </a:lnTo>
                    <a:lnTo>
                      <a:pt x="13" y="138"/>
                    </a:lnTo>
                    <a:lnTo>
                      <a:pt x="7" y="196"/>
                    </a:lnTo>
                    <a:lnTo>
                      <a:pt x="0" y="252"/>
                    </a:lnTo>
                    <a:lnTo>
                      <a:pt x="8" y="252"/>
                    </a:lnTo>
                    <a:lnTo>
                      <a:pt x="15" y="253"/>
                    </a:lnTo>
                    <a:lnTo>
                      <a:pt x="24" y="253"/>
                    </a:lnTo>
                    <a:lnTo>
                      <a:pt x="31" y="253"/>
                    </a:lnTo>
                    <a:lnTo>
                      <a:pt x="38" y="255"/>
                    </a:lnTo>
                    <a:lnTo>
                      <a:pt x="46" y="255"/>
                    </a:lnTo>
                    <a:lnTo>
                      <a:pt x="53" y="255"/>
                    </a:lnTo>
                    <a:lnTo>
                      <a:pt x="62" y="255"/>
                    </a:lnTo>
                    <a:lnTo>
                      <a:pt x="59" y="191"/>
                    </a:lnTo>
                    <a:lnTo>
                      <a:pt x="55" y="127"/>
                    </a:lnTo>
                    <a:lnTo>
                      <a:pt x="51" y="64"/>
                    </a:lnTo>
                    <a:lnTo>
                      <a:pt x="48" y="0"/>
                    </a:lnTo>
                    <a:lnTo>
                      <a:pt x="42" y="6"/>
                    </a:lnTo>
                    <a:lnTo>
                      <a:pt x="36" y="13"/>
                    </a:lnTo>
                    <a:lnTo>
                      <a:pt x="31" y="18"/>
                    </a:lnTo>
                    <a:lnTo>
                      <a:pt x="25" y="24"/>
                    </a:lnTo>
                    <a:close/>
                  </a:path>
                </a:pathLst>
              </a:custGeom>
              <a:solidFill>
                <a:srgbClr val="8487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09" name="Freeform 82"/>
              <p:cNvSpPr>
                <a:spLocks/>
              </p:cNvSpPr>
              <p:nvPr/>
            </p:nvSpPr>
            <p:spPr bwMode="auto">
              <a:xfrm>
                <a:off x="6189663" y="1922463"/>
                <a:ext cx="33338" cy="69850"/>
              </a:xfrm>
              <a:custGeom>
                <a:avLst/>
                <a:gdLst>
                  <a:gd name="T0" fmla="*/ 2147483647 w 61"/>
                  <a:gd name="T1" fmla="*/ 2147483647 h 133"/>
                  <a:gd name="T2" fmla="*/ 0 w 61"/>
                  <a:gd name="T3" fmla="*/ 2147483647 h 133"/>
                  <a:gd name="T4" fmla="*/ 2147483647 w 61"/>
                  <a:gd name="T5" fmla="*/ 2147483647 h 133"/>
                  <a:gd name="T6" fmla="*/ 2147483647 w 61"/>
                  <a:gd name="T7" fmla="*/ 0 h 133"/>
                  <a:gd name="T8" fmla="*/ 2147483647 w 61"/>
                  <a:gd name="T9" fmla="*/ 2147483647 h 1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1"/>
                  <a:gd name="T16" fmla="*/ 0 h 133"/>
                  <a:gd name="T17" fmla="*/ 61 w 61"/>
                  <a:gd name="T18" fmla="*/ 133 h 13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1" h="133">
                    <a:moveTo>
                      <a:pt x="26" y="23"/>
                    </a:moveTo>
                    <a:lnTo>
                      <a:pt x="0" y="129"/>
                    </a:lnTo>
                    <a:lnTo>
                      <a:pt x="61" y="133"/>
                    </a:lnTo>
                    <a:lnTo>
                      <a:pt x="45" y="0"/>
                    </a:lnTo>
                    <a:lnTo>
                      <a:pt x="26" y="23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10" name="Freeform 83"/>
              <p:cNvSpPr>
                <a:spLocks/>
              </p:cNvSpPr>
              <p:nvPr/>
            </p:nvSpPr>
            <p:spPr bwMode="auto">
              <a:xfrm>
                <a:off x="6022976" y="1508125"/>
                <a:ext cx="150813" cy="496888"/>
              </a:xfrm>
              <a:custGeom>
                <a:avLst/>
                <a:gdLst>
                  <a:gd name="T0" fmla="*/ 0 w 287"/>
                  <a:gd name="T1" fmla="*/ 2147483647 h 938"/>
                  <a:gd name="T2" fmla="*/ 2147483647 w 287"/>
                  <a:gd name="T3" fmla="*/ 0 h 938"/>
                  <a:gd name="T4" fmla="*/ 2147483647 w 287"/>
                  <a:gd name="T5" fmla="*/ 2147483647 h 938"/>
                  <a:gd name="T6" fmla="*/ 2147483647 w 287"/>
                  <a:gd name="T7" fmla="*/ 2147483647 h 938"/>
                  <a:gd name="T8" fmla="*/ 0 w 287"/>
                  <a:gd name="T9" fmla="*/ 2147483647 h 9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7"/>
                  <a:gd name="T16" fmla="*/ 0 h 938"/>
                  <a:gd name="T17" fmla="*/ 287 w 287"/>
                  <a:gd name="T18" fmla="*/ 938 h 9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7" h="938">
                    <a:moveTo>
                      <a:pt x="0" y="97"/>
                    </a:moveTo>
                    <a:lnTo>
                      <a:pt x="276" y="0"/>
                    </a:lnTo>
                    <a:lnTo>
                      <a:pt x="287" y="938"/>
                    </a:lnTo>
                    <a:lnTo>
                      <a:pt x="6" y="917"/>
                    </a:lnTo>
                    <a:lnTo>
                      <a:pt x="0" y="97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11" name="Freeform 84"/>
              <p:cNvSpPr>
                <a:spLocks/>
              </p:cNvSpPr>
              <p:nvPr/>
            </p:nvSpPr>
            <p:spPr bwMode="auto">
              <a:xfrm>
                <a:off x="6022976" y="1554163"/>
                <a:ext cx="150813" cy="449263"/>
              </a:xfrm>
              <a:custGeom>
                <a:avLst/>
                <a:gdLst>
                  <a:gd name="T0" fmla="*/ 0 w 286"/>
                  <a:gd name="T1" fmla="*/ 2147483647 h 848"/>
                  <a:gd name="T2" fmla="*/ 2147483647 w 286"/>
                  <a:gd name="T3" fmla="*/ 2147483647 h 848"/>
                  <a:gd name="T4" fmla="*/ 2147483647 w 286"/>
                  <a:gd name="T5" fmla="*/ 2147483647 h 848"/>
                  <a:gd name="T6" fmla="*/ 2147483647 w 286"/>
                  <a:gd name="T7" fmla="*/ 2147483647 h 848"/>
                  <a:gd name="T8" fmla="*/ 2147483647 w 286"/>
                  <a:gd name="T9" fmla="*/ 2147483647 h 848"/>
                  <a:gd name="T10" fmla="*/ 2147483647 w 286"/>
                  <a:gd name="T11" fmla="*/ 2147483647 h 848"/>
                  <a:gd name="T12" fmla="*/ 2147483647 w 286"/>
                  <a:gd name="T13" fmla="*/ 2147483647 h 848"/>
                  <a:gd name="T14" fmla="*/ 2147483647 w 286"/>
                  <a:gd name="T15" fmla="*/ 2147483647 h 848"/>
                  <a:gd name="T16" fmla="*/ 2147483647 w 286"/>
                  <a:gd name="T17" fmla="*/ 2147483647 h 848"/>
                  <a:gd name="T18" fmla="*/ 2147483647 w 286"/>
                  <a:gd name="T19" fmla="*/ 2147483647 h 848"/>
                  <a:gd name="T20" fmla="*/ 2147483647 w 286"/>
                  <a:gd name="T21" fmla="*/ 2147483647 h 848"/>
                  <a:gd name="T22" fmla="*/ 2147483647 w 286"/>
                  <a:gd name="T23" fmla="*/ 2147483647 h 848"/>
                  <a:gd name="T24" fmla="*/ 2147483647 w 286"/>
                  <a:gd name="T25" fmla="*/ 2147483647 h 848"/>
                  <a:gd name="T26" fmla="*/ 2147483647 w 286"/>
                  <a:gd name="T27" fmla="*/ 2147483647 h 848"/>
                  <a:gd name="T28" fmla="*/ 2147483647 w 286"/>
                  <a:gd name="T29" fmla="*/ 2147483647 h 848"/>
                  <a:gd name="T30" fmla="*/ 2147483647 w 286"/>
                  <a:gd name="T31" fmla="*/ 2147483647 h 848"/>
                  <a:gd name="T32" fmla="*/ 2147483647 w 286"/>
                  <a:gd name="T33" fmla="*/ 0 h 848"/>
                  <a:gd name="T34" fmla="*/ 2147483647 w 286"/>
                  <a:gd name="T35" fmla="*/ 2147483647 h 848"/>
                  <a:gd name="T36" fmla="*/ 2147483647 w 286"/>
                  <a:gd name="T37" fmla="*/ 2147483647 h 848"/>
                  <a:gd name="T38" fmla="*/ 2147483647 w 286"/>
                  <a:gd name="T39" fmla="*/ 2147483647 h 848"/>
                  <a:gd name="T40" fmla="*/ 2147483647 w 286"/>
                  <a:gd name="T41" fmla="*/ 2147483647 h 848"/>
                  <a:gd name="T42" fmla="*/ 2147483647 w 286"/>
                  <a:gd name="T43" fmla="*/ 2147483647 h 848"/>
                  <a:gd name="T44" fmla="*/ 2147483647 w 286"/>
                  <a:gd name="T45" fmla="*/ 2147483647 h 848"/>
                  <a:gd name="T46" fmla="*/ 2147483647 w 286"/>
                  <a:gd name="T47" fmla="*/ 2147483647 h 848"/>
                  <a:gd name="T48" fmla="*/ 2147483647 w 286"/>
                  <a:gd name="T49" fmla="*/ 2147483647 h 848"/>
                  <a:gd name="T50" fmla="*/ 2147483647 w 286"/>
                  <a:gd name="T51" fmla="*/ 2147483647 h 848"/>
                  <a:gd name="T52" fmla="*/ 2147483647 w 286"/>
                  <a:gd name="T53" fmla="*/ 2147483647 h 848"/>
                  <a:gd name="T54" fmla="*/ 2147483647 w 286"/>
                  <a:gd name="T55" fmla="*/ 2147483647 h 848"/>
                  <a:gd name="T56" fmla="*/ 2147483647 w 286"/>
                  <a:gd name="T57" fmla="*/ 2147483647 h 848"/>
                  <a:gd name="T58" fmla="*/ 2147483647 w 286"/>
                  <a:gd name="T59" fmla="*/ 2147483647 h 848"/>
                  <a:gd name="T60" fmla="*/ 2147483647 w 286"/>
                  <a:gd name="T61" fmla="*/ 2147483647 h 848"/>
                  <a:gd name="T62" fmla="*/ 2147483647 w 286"/>
                  <a:gd name="T63" fmla="*/ 2147483647 h 848"/>
                  <a:gd name="T64" fmla="*/ 2147483647 w 286"/>
                  <a:gd name="T65" fmla="*/ 2147483647 h 848"/>
                  <a:gd name="T66" fmla="*/ 2147483647 w 286"/>
                  <a:gd name="T67" fmla="*/ 2147483647 h 848"/>
                  <a:gd name="T68" fmla="*/ 2147483647 w 286"/>
                  <a:gd name="T69" fmla="*/ 2147483647 h 848"/>
                  <a:gd name="T70" fmla="*/ 2147483647 w 286"/>
                  <a:gd name="T71" fmla="*/ 2147483647 h 848"/>
                  <a:gd name="T72" fmla="*/ 2147483647 w 286"/>
                  <a:gd name="T73" fmla="*/ 2147483647 h 848"/>
                  <a:gd name="T74" fmla="*/ 2147483647 w 286"/>
                  <a:gd name="T75" fmla="*/ 2147483647 h 848"/>
                  <a:gd name="T76" fmla="*/ 2147483647 w 286"/>
                  <a:gd name="T77" fmla="*/ 2147483647 h 848"/>
                  <a:gd name="T78" fmla="*/ 2147483647 w 286"/>
                  <a:gd name="T79" fmla="*/ 2147483647 h 848"/>
                  <a:gd name="T80" fmla="*/ 0 w 286"/>
                  <a:gd name="T81" fmla="*/ 2147483647 h 84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86"/>
                  <a:gd name="T124" fmla="*/ 0 h 848"/>
                  <a:gd name="T125" fmla="*/ 286 w 286"/>
                  <a:gd name="T126" fmla="*/ 848 h 84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86" h="848">
                    <a:moveTo>
                      <a:pt x="0" y="88"/>
                    </a:moveTo>
                    <a:lnTo>
                      <a:pt x="17" y="83"/>
                    </a:lnTo>
                    <a:lnTo>
                      <a:pt x="34" y="77"/>
                    </a:lnTo>
                    <a:lnTo>
                      <a:pt x="51" y="72"/>
                    </a:lnTo>
                    <a:lnTo>
                      <a:pt x="69" y="66"/>
                    </a:lnTo>
                    <a:lnTo>
                      <a:pt x="86" y="60"/>
                    </a:lnTo>
                    <a:lnTo>
                      <a:pt x="103" y="55"/>
                    </a:lnTo>
                    <a:lnTo>
                      <a:pt x="120" y="49"/>
                    </a:lnTo>
                    <a:lnTo>
                      <a:pt x="137" y="43"/>
                    </a:lnTo>
                    <a:lnTo>
                      <a:pt x="154" y="39"/>
                    </a:lnTo>
                    <a:lnTo>
                      <a:pt x="170" y="34"/>
                    </a:lnTo>
                    <a:lnTo>
                      <a:pt x="187" y="28"/>
                    </a:lnTo>
                    <a:lnTo>
                      <a:pt x="204" y="22"/>
                    </a:lnTo>
                    <a:lnTo>
                      <a:pt x="222" y="17"/>
                    </a:lnTo>
                    <a:lnTo>
                      <a:pt x="239" y="11"/>
                    </a:lnTo>
                    <a:lnTo>
                      <a:pt x="256" y="5"/>
                    </a:lnTo>
                    <a:lnTo>
                      <a:pt x="273" y="0"/>
                    </a:lnTo>
                    <a:lnTo>
                      <a:pt x="276" y="212"/>
                    </a:lnTo>
                    <a:lnTo>
                      <a:pt x="280" y="423"/>
                    </a:lnTo>
                    <a:lnTo>
                      <a:pt x="283" y="636"/>
                    </a:lnTo>
                    <a:lnTo>
                      <a:pt x="286" y="848"/>
                    </a:lnTo>
                    <a:lnTo>
                      <a:pt x="269" y="846"/>
                    </a:lnTo>
                    <a:lnTo>
                      <a:pt x="250" y="845"/>
                    </a:lnTo>
                    <a:lnTo>
                      <a:pt x="234" y="845"/>
                    </a:lnTo>
                    <a:lnTo>
                      <a:pt x="215" y="844"/>
                    </a:lnTo>
                    <a:lnTo>
                      <a:pt x="198" y="842"/>
                    </a:lnTo>
                    <a:lnTo>
                      <a:pt x="182" y="841"/>
                    </a:lnTo>
                    <a:lnTo>
                      <a:pt x="163" y="839"/>
                    </a:lnTo>
                    <a:lnTo>
                      <a:pt x="146" y="838"/>
                    </a:lnTo>
                    <a:lnTo>
                      <a:pt x="128" y="838"/>
                    </a:lnTo>
                    <a:lnTo>
                      <a:pt x="111" y="837"/>
                    </a:lnTo>
                    <a:lnTo>
                      <a:pt x="94" y="835"/>
                    </a:lnTo>
                    <a:lnTo>
                      <a:pt x="76" y="834"/>
                    </a:lnTo>
                    <a:lnTo>
                      <a:pt x="59" y="832"/>
                    </a:lnTo>
                    <a:lnTo>
                      <a:pt x="41" y="832"/>
                    </a:lnTo>
                    <a:lnTo>
                      <a:pt x="24" y="831"/>
                    </a:lnTo>
                    <a:lnTo>
                      <a:pt x="6" y="830"/>
                    </a:lnTo>
                    <a:lnTo>
                      <a:pt x="5" y="644"/>
                    </a:lnTo>
                    <a:lnTo>
                      <a:pt x="3" y="458"/>
                    </a:lnTo>
                    <a:lnTo>
                      <a:pt x="2" y="274"/>
                    </a:lnTo>
                    <a:lnTo>
                      <a:pt x="0" y="88"/>
                    </a:lnTo>
                    <a:close/>
                  </a:path>
                </a:pathLst>
              </a:custGeom>
              <a:solidFill>
                <a:srgbClr val="5E66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12" name="Freeform 85"/>
              <p:cNvSpPr>
                <a:spLocks/>
              </p:cNvSpPr>
              <p:nvPr/>
            </p:nvSpPr>
            <p:spPr bwMode="auto">
              <a:xfrm>
                <a:off x="6022976" y="1600200"/>
                <a:ext cx="149225" cy="401638"/>
              </a:xfrm>
              <a:custGeom>
                <a:avLst/>
                <a:gdLst>
                  <a:gd name="T0" fmla="*/ 0 w 282"/>
                  <a:gd name="T1" fmla="*/ 2147483647 h 759"/>
                  <a:gd name="T2" fmla="*/ 2147483647 w 282"/>
                  <a:gd name="T3" fmla="*/ 2147483647 h 759"/>
                  <a:gd name="T4" fmla="*/ 2147483647 w 282"/>
                  <a:gd name="T5" fmla="*/ 2147483647 h 759"/>
                  <a:gd name="T6" fmla="*/ 2147483647 w 282"/>
                  <a:gd name="T7" fmla="*/ 2147483647 h 759"/>
                  <a:gd name="T8" fmla="*/ 2147483647 w 282"/>
                  <a:gd name="T9" fmla="*/ 2147483647 h 759"/>
                  <a:gd name="T10" fmla="*/ 2147483647 w 282"/>
                  <a:gd name="T11" fmla="*/ 2147483647 h 759"/>
                  <a:gd name="T12" fmla="*/ 2147483647 w 282"/>
                  <a:gd name="T13" fmla="*/ 2147483647 h 759"/>
                  <a:gd name="T14" fmla="*/ 2147483647 w 282"/>
                  <a:gd name="T15" fmla="*/ 2147483647 h 759"/>
                  <a:gd name="T16" fmla="*/ 2147483647 w 282"/>
                  <a:gd name="T17" fmla="*/ 2147483647 h 759"/>
                  <a:gd name="T18" fmla="*/ 2147483647 w 282"/>
                  <a:gd name="T19" fmla="*/ 2147483647 h 759"/>
                  <a:gd name="T20" fmla="*/ 2147483647 w 282"/>
                  <a:gd name="T21" fmla="*/ 2147483647 h 759"/>
                  <a:gd name="T22" fmla="*/ 2147483647 w 282"/>
                  <a:gd name="T23" fmla="*/ 2147483647 h 759"/>
                  <a:gd name="T24" fmla="*/ 2147483647 w 282"/>
                  <a:gd name="T25" fmla="*/ 2147483647 h 759"/>
                  <a:gd name="T26" fmla="*/ 2147483647 w 282"/>
                  <a:gd name="T27" fmla="*/ 2147483647 h 759"/>
                  <a:gd name="T28" fmla="*/ 2147483647 w 282"/>
                  <a:gd name="T29" fmla="*/ 2147483647 h 759"/>
                  <a:gd name="T30" fmla="*/ 2147483647 w 282"/>
                  <a:gd name="T31" fmla="*/ 2147483647 h 759"/>
                  <a:gd name="T32" fmla="*/ 2147483647 w 282"/>
                  <a:gd name="T33" fmla="*/ 0 h 759"/>
                  <a:gd name="T34" fmla="*/ 2147483647 w 282"/>
                  <a:gd name="T35" fmla="*/ 2147483647 h 759"/>
                  <a:gd name="T36" fmla="*/ 2147483647 w 282"/>
                  <a:gd name="T37" fmla="*/ 2147483647 h 759"/>
                  <a:gd name="T38" fmla="*/ 2147483647 w 282"/>
                  <a:gd name="T39" fmla="*/ 2147483647 h 759"/>
                  <a:gd name="T40" fmla="*/ 2147483647 w 282"/>
                  <a:gd name="T41" fmla="*/ 2147483647 h 759"/>
                  <a:gd name="T42" fmla="*/ 2147483647 w 282"/>
                  <a:gd name="T43" fmla="*/ 2147483647 h 759"/>
                  <a:gd name="T44" fmla="*/ 2147483647 w 282"/>
                  <a:gd name="T45" fmla="*/ 2147483647 h 759"/>
                  <a:gd name="T46" fmla="*/ 2147483647 w 282"/>
                  <a:gd name="T47" fmla="*/ 2147483647 h 759"/>
                  <a:gd name="T48" fmla="*/ 2147483647 w 282"/>
                  <a:gd name="T49" fmla="*/ 2147483647 h 759"/>
                  <a:gd name="T50" fmla="*/ 2147483647 w 282"/>
                  <a:gd name="T51" fmla="*/ 2147483647 h 759"/>
                  <a:gd name="T52" fmla="*/ 2147483647 w 282"/>
                  <a:gd name="T53" fmla="*/ 2147483647 h 759"/>
                  <a:gd name="T54" fmla="*/ 2147483647 w 282"/>
                  <a:gd name="T55" fmla="*/ 2147483647 h 759"/>
                  <a:gd name="T56" fmla="*/ 2147483647 w 282"/>
                  <a:gd name="T57" fmla="*/ 2147483647 h 759"/>
                  <a:gd name="T58" fmla="*/ 2147483647 w 282"/>
                  <a:gd name="T59" fmla="*/ 2147483647 h 759"/>
                  <a:gd name="T60" fmla="*/ 2147483647 w 282"/>
                  <a:gd name="T61" fmla="*/ 2147483647 h 759"/>
                  <a:gd name="T62" fmla="*/ 2147483647 w 282"/>
                  <a:gd name="T63" fmla="*/ 2147483647 h 759"/>
                  <a:gd name="T64" fmla="*/ 2147483647 w 282"/>
                  <a:gd name="T65" fmla="*/ 2147483647 h 759"/>
                  <a:gd name="T66" fmla="*/ 2147483647 w 282"/>
                  <a:gd name="T67" fmla="*/ 2147483647 h 759"/>
                  <a:gd name="T68" fmla="*/ 2147483647 w 282"/>
                  <a:gd name="T69" fmla="*/ 2147483647 h 759"/>
                  <a:gd name="T70" fmla="*/ 2147483647 w 282"/>
                  <a:gd name="T71" fmla="*/ 2147483647 h 759"/>
                  <a:gd name="T72" fmla="*/ 2147483647 w 282"/>
                  <a:gd name="T73" fmla="*/ 2147483647 h 759"/>
                  <a:gd name="T74" fmla="*/ 2147483647 w 282"/>
                  <a:gd name="T75" fmla="*/ 2147483647 h 759"/>
                  <a:gd name="T76" fmla="*/ 2147483647 w 282"/>
                  <a:gd name="T77" fmla="*/ 2147483647 h 759"/>
                  <a:gd name="T78" fmla="*/ 2147483647 w 282"/>
                  <a:gd name="T79" fmla="*/ 2147483647 h 759"/>
                  <a:gd name="T80" fmla="*/ 0 w 282"/>
                  <a:gd name="T81" fmla="*/ 2147483647 h 759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82"/>
                  <a:gd name="T124" fmla="*/ 0 h 759"/>
                  <a:gd name="T125" fmla="*/ 282 w 282"/>
                  <a:gd name="T126" fmla="*/ 759 h 759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82" h="759">
                    <a:moveTo>
                      <a:pt x="0" y="80"/>
                    </a:moveTo>
                    <a:lnTo>
                      <a:pt x="17" y="75"/>
                    </a:lnTo>
                    <a:lnTo>
                      <a:pt x="33" y="70"/>
                    </a:lnTo>
                    <a:lnTo>
                      <a:pt x="50" y="65"/>
                    </a:lnTo>
                    <a:lnTo>
                      <a:pt x="67" y="60"/>
                    </a:lnTo>
                    <a:lnTo>
                      <a:pt x="84" y="55"/>
                    </a:lnTo>
                    <a:lnTo>
                      <a:pt x="101" y="51"/>
                    </a:lnTo>
                    <a:lnTo>
                      <a:pt x="118" y="45"/>
                    </a:lnTo>
                    <a:lnTo>
                      <a:pt x="135" y="39"/>
                    </a:lnTo>
                    <a:lnTo>
                      <a:pt x="152" y="35"/>
                    </a:lnTo>
                    <a:lnTo>
                      <a:pt x="168" y="30"/>
                    </a:lnTo>
                    <a:lnTo>
                      <a:pt x="185" y="25"/>
                    </a:lnTo>
                    <a:lnTo>
                      <a:pt x="202" y="20"/>
                    </a:lnTo>
                    <a:lnTo>
                      <a:pt x="219" y="15"/>
                    </a:lnTo>
                    <a:lnTo>
                      <a:pt x="236" y="10"/>
                    </a:lnTo>
                    <a:lnTo>
                      <a:pt x="253" y="6"/>
                    </a:lnTo>
                    <a:lnTo>
                      <a:pt x="270" y="0"/>
                    </a:lnTo>
                    <a:lnTo>
                      <a:pt x="272" y="190"/>
                    </a:lnTo>
                    <a:lnTo>
                      <a:pt x="277" y="380"/>
                    </a:lnTo>
                    <a:lnTo>
                      <a:pt x="279" y="570"/>
                    </a:lnTo>
                    <a:lnTo>
                      <a:pt x="282" y="759"/>
                    </a:lnTo>
                    <a:lnTo>
                      <a:pt x="265" y="758"/>
                    </a:lnTo>
                    <a:lnTo>
                      <a:pt x="247" y="757"/>
                    </a:lnTo>
                    <a:lnTo>
                      <a:pt x="230" y="757"/>
                    </a:lnTo>
                    <a:lnTo>
                      <a:pt x="213" y="755"/>
                    </a:lnTo>
                    <a:lnTo>
                      <a:pt x="195" y="754"/>
                    </a:lnTo>
                    <a:lnTo>
                      <a:pt x="178" y="752"/>
                    </a:lnTo>
                    <a:lnTo>
                      <a:pt x="161" y="752"/>
                    </a:lnTo>
                    <a:lnTo>
                      <a:pt x="143" y="751"/>
                    </a:lnTo>
                    <a:lnTo>
                      <a:pt x="126" y="750"/>
                    </a:lnTo>
                    <a:lnTo>
                      <a:pt x="109" y="748"/>
                    </a:lnTo>
                    <a:lnTo>
                      <a:pt x="91" y="748"/>
                    </a:lnTo>
                    <a:lnTo>
                      <a:pt x="74" y="747"/>
                    </a:lnTo>
                    <a:lnTo>
                      <a:pt x="56" y="745"/>
                    </a:lnTo>
                    <a:lnTo>
                      <a:pt x="39" y="744"/>
                    </a:lnTo>
                    <a:lnTo>
                      <a:pt x="22" y="744"/>
                    </a:lnTo>
                    <a:lnTo>
                      <a:pt x="4" y="743"/>
                    </a:lnTo>
                    <a:lnTo>
                      <a:pt x="3" y="577"/>
                    </a:lnTo>
                    <a:lnTo>
                      <a:pt x="3" y="411"/>
                    </a:lnTo>
                    <a:lnTo>
                      <a:pt x="1" y="246"/>
                    </a:lnTo>
                    <a:lnTo>
                      <a:pt x="0" y="80"/>
                    </a:lnTo>
                    <a:close/>
                  </a:path>
                </a:pathLst>
              </a:custGeom>
              <a:solidFill>
                <a:srgbClr val="636B8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13" name="Freeform 86"/>
              <p:cNvSpPr>
                <a:spLocks/>
              </p:cNvSpPr>
              <p:nvPr/>
            </p:nvSpPr>
            <p:spPr bwMode="auto">
              <a:xfrm>
                <a:off x="6024563" y="1646238"/>
                <a:ext cx="147638" cy="355600"/>
              </a:xfrm>
              <a:custGeom>
                <a:avLst/>
                <a:gdLst>
                  <a:gd name="T0" fmla="*/ 0 w 280"/>
                  <a:gd name="T1" fmla="*/ 2147483647 h 670"/>
                  <a:gd name="T2" fmla="*/ 2147483647 w 280"/>
                  <a:gd name="T3" fmla="*/ 2147483647 h 670"/>
                  <a:gd name="T4" fmla="*/ 2147483647 w 280"/>
                  <a:gd name="T5" fmla="*/ 2147483647 h 670"/>
                  <a:gd name="T6" fmla="*/ 2147483647 w 280"/>
                  <a:gd name="T7" fmla="*/ 2147483647 h 670"/>
                  <a:gd name="T8" fmla="*/ 2147483647 w 280"/>
                  <a:gd name="T9" fmla="*/ 2147483647 h 670"/>
                  <a:gd name="T10" fmla="*/ 2147483647 w 280"/>
                  <a:gd name="T11" fmla="*/ 2147483647 h 670"/>
                  <a:gd name="T12" fmla="*/ 2147483647 w 280"/>
                  <a:gd name="T13" fmla="*/ 2147483647 h 670"/>
                  <a:gd name="T14" fmla="*/ 2147483647 w 280"/>
                  <a:gd name="T15" fmla="*/ 2147483647 h 670"/>
                  <a:gd name="T16" fmla="*/ 2147483647 w 280"/>
                  <a:gd name="T17" fmla="*/ 2147483647 h 670"/>
                  <a:gd name="T18" fmla="*/ 2147483647 w 280"/>
                  <a:gd name="T19" fmla="*/ 2147483647 h 670"/>
                  <a:gd name="T20" fmla="*/ 2147483647 w 280"/>
                  <a:gd name="T21" fmla="*/ 2147483647 h 670"/>
                  <a:gd name="T22" fmla="*/ 2147483647 w 280"/>
                  <a:gd name="T23" fmla="*/ 2147483647 h 670"/>
                  <a:gd name="T24" fmla="*/ 2147483647 w 280"/>
                  <a:gd name="T25" fmla="*/ 2147483647 h 670"/>
                  <a:gd name="T26" fmla="*/ 2147483647 w 280"/>
                  <a:gd name="T27" fmla="*/ 2147483647 h 670"/>
                  <a:gd name="T28" fmla="*/ 2147483647 w 280"/>
                  <a:gd name="T29" fmla="*/ 2147483647 h 670"/>
                  <a:gd name="T30" fmla="*/ 2147483647 w 280"/>
                  <a:gd name="T31" fmla="*/ 2147483647 h 670"/>
                  <a:gd name="T32" fmla="*/ 2147483647 w 280"/>
                  <a:gd name="T33" fmla="*/ 0 h 670"/>
                  <a:gd name="T34" fmla="*/ 2147483647 w 280"/>
                  <a:gd name="T35" fmla="*/ 2147483647 h 670"/>
                  <a:gd name="T36" fmla="*/ 2147483647 w 280"/>
                  <a:gd name="T37" fmla="*/ 2147483647 h 670"/>
                  <a:gd name="T38" fmla="*/ 2147483647 w 280"/>
                  <a:gd name="T39" fmla="*/ 2147483647 h 670"/>
                  <a:gd name="T40" fmla="*/ 2147483647 w 280"/>
                  <a:gd name="T41" fmla="*/ 2147483647 h 670"/>
                  <a:gd name="T42" fmla="*/ 2147483647 w 280"/>
                  <a:gd name="T43" fmla="*/ 2147483647 h 670"/>
                  <a:gd name="T44" fmla="*/ 2147483647 w 280"/>
                  <a:gd name="T45" fmla="*/ 2147483647 h 670"/>
                  <a:gd name="T46" fmla="*/ 2147483647 w 280"/>
                  <a:gd name="T47" fmla="*/ 2147483647 h 670"/>
                  <a:gd name="T48" fmla="*/ 2147483647 w 280"/>
                  <a:gd name="T49" fmla="*/ 2147483647 h 670"/>
                  <a:gd name="T50" fmla="*/ 2147483647 w 280"/>
                  <a:gd name="T51" fmla="*/ 2147483647 h 670"/>
                  <a:gd name="T52" fmla="*/ 2147483647 w 280"/>
                  <a:gd name="T53" fmla="*/ 2147483647 h 670"/>
                  <a:gd name="T54" fmla="*/ 2147483647 w 280"/>
                  <a:gd name="T55" fmla="*/ 2147483647 h 670"/>
                  <a:gd name="T56" fmla="*/ 2147483647 w 280"/>
                  <a:gd name="T57" fmla="*/ 2147483647 h 670"/>
                  <a:gd name="T58" fmla="*/ 2147483647 w 280"/>
                  <a:gd name="T59" fmla="*/ 2147483647 h 670"/>
                  <a:gd name="T60" fmla="*/ 2147483647 w 280"/>
                  <a:gd name="T61" fmla="*/ 2147483647 h 670"/>
                  <a:gd name="T62" fmla="*/ 2147483647 w 280"/>
                  <a:gd name="T63" fmla="*/ 2147483647 h 670"/>
                  <a:gd name="T64" fmla="*/ 2147483647 w 280"/>
                  <a:gd name="T65" fmla="*/ 2147483647 h 670"/>
                  <a:gd name="T66" fmla="*/ 2147483647 w 280"/>
                  <a:gd name="T67" fmla="*/ 2147483647 h 670"/>
                  <a:gd name="T68" fmla="*/ 2147483647 w 280"/>
                  <a:gd name="T69" fmla="*/ 2147483647 h 670"/>
                  <a:gd name="T70" fmla="*/ 2147483647 w 280"/>
                  <a:gd name="T71" fmla="*/ 2147483647 h 670"/>
                  <a:gd name="T72" fmla="*/ 2147483647 w 280"/>
                  <a:gd name="T73" fmla="*/ 2147483647 h 670"/>
                  <a:gd name="T74" fmla="*/ 2147483647 w 280"/>
                  <a:gd name="T75" fmla="*/ 2147483647 h 670"/>
                  <a:gd name="T76" fmla="*/ 2147483647 w 280"/>
                  <a:gd name="T77" fmla="*/ 2147483647 h 670"/>
                  <a:gd name="T78" fmla="*/ 0 w 280"/>
                  <a:gd name="T79" fmla="*/ 2147483647 h 670"/>
                  <a:gd name="T80" fmla="*/ 0 w 280"/>
                  <a:gd name="T81" fmla="*/ 2147483647 h 67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80"/>
                  <a:gd name="T124" fmla="*/ 0 h 670"/>
                  <a:gd name="T125" fmla="*/ 280 w 280"/>
                  <a:gd name="T126" fmla="*/ 670 h 67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80" h="670">
                    <a:moveTo>
                      <a:pt x="0" y="71"/>
                    </a:moveTo>
                    <a:lnTo>
                      <a:pt x="17" y="66"/>
                    </a:lnTo>
                    <a:lnTo>
                      <a:pt x="34" y="62"/>
                    </a:lnTo>
                    <a:lnTo>
                      <a:pt x="49" y="58"/>
                    </a:lnTo>
                    <a:lnTo>
                      <a:pt x="66" y="54"/>
                    </a:lnTo>
                    <a:lnTo>
                      <a:pt x="83" y="49"/>
                    </a:lnTo>
                    <a:lnTo>
                      <a:pt x="100" y="45"/>
                    </a:lnTo>
                    <a:lnTo>
                      <a:pt x="117" y="41"/>
                    </a:lnTo>
                    <a:lnTo>
                      <a:pt x="134" y="35"/>
                    </a:lnTo>
                    <a:lnTo>
                      <a:pt x="149" y="31"/>
                    </a:lnTo>
                    <a:lnTo>
                      <a:pt x="166" y="27"/>
                    </a:lnTo>
                    <a:lnTo>
                      <a:pt x="183" y="23"/>
                    </a:lnTo>
                    <a:lnTo>
                      <a:pt x="200" y="19"/>
                    </a:lnTo>
                    <a:lnTo>
                      <a:pt x="217" y="14"/>
                    </a:lnTo>
                    <a:lnTo>
                      <a:pt x="233" y="9"/>
                    </a:lnTo>
                    <a:lnTo>
                      <a:pt x="250" y="4"/>
                    </a:lnTo>
                    <a:lnTo>
                      <a:pt x="267" y="0"/>
                    </a:lnTo>
                    <a:lnTo>
                      <a:pt x="271" y="168"/>
                    </a:lnTo>
                    <a:lnTo>
                      <a:pt x="274" y="335"/>
                    </a:lnTo>
                    <a:lnTo>
                      <a:pt x="277" y="502"/>
                    </a:lnTo>
                    <a:lnTo>
                      <a:pt x="280" y="670"/>
                    </a:lnTo>
                    <a:lnTo>
                      <a:pt x="263" y="668"/>
                    </a:lnTo>
                    <a:lnTo>
                      <a:pt x="245" y="668"/>
                    </a:lnTo>
                    <a:lnTo>
                      <a:pt x="228" y="667"/>
                    </a:lnTo>
                    <a:lnTo>
                      <a:pt x="211" y="667"/>
                    </a:lnTo>
                    <a:lnTo>
                      <a:pt x="194" y="665"/>
                    </a:lnTo>
                    <a:lnTo>
                      <a:pt x="176" y="665"/>
                    </a:lnTo>
                    <a:lnTo>
                      <a:pt x="159" y="664"/>
                    </a:lnTo>
                    <a:lnTo>
                      <a:pt x="142" y="663"/>
                    </a:lnTo>
                    <a:lnTo>
                      <a:pt x="125" y="663"/>
                    </a:lnTo>
                    <a:lnTo>
                      <a:pt x="107" y="661"/>
                    </a:lnTo>
                    <a:lnTo>
                      <a:pt x="90" y="660"/>
                    </a:lnTo>
                    <a:lnTo>
                      <a:pt x="73" y="660"/>
                    </a:lnTo>
                    <a:lnTo>
                      <a:pt x="55" y="658"/>
                    </a:lnTo>
                    <a:lnTo>
                      <a:pt x="38" y="657"/>
                    </a:lnTo>
                    <a:lnTo>
                      <a:pt x="21" y="657"/>
                    </a:lnTo>
                    <a:lnTo>
                      <a:pt x="3" y="656"/>
                    </a:lnTo>
                    <a:lnTo>
                      <a:pt x="2" y="509"/>
                    </a:lnTo>
                    <a:lnTo>
                      <a:pt x="2" y="363"/>
                    </a:lnTo>
                    <a:lnTo>
                      <a:pt x="0" y="217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6870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14" name="Freeform 87"/>
              <p:cNvSpPr>
                <a:spLocks/>
              </p:cNvSpPr>
              <p:nvPr/>
            </p:nvSpPr>
            <p:spPr bwMode="auto">
              <a:xfrm>
                <a:off x="6024563" y="1692275"/>
                <a:ext cx="146050" cy="307975"/>
              </a:xfrm>
              <a:custGeom>
                <a:avLst/>
                <a:gdLst>
                  <a:gd name="T0" fmla="*/ 0 w 278"/>
                  <a:gd name="T1" fmla="*/ 2147483647 h 581"/>
                  <a:gd name="T2" fmla="*/ 2147483647 w 278"/>
                  <a:gd name="T3" fmla="*/ 2147483647 h 581"/>
                  <a:gd name="T4" fmla="*/ 2147483647 w 278"/>
                  <a:gd name="T5" fmla="*/ 2147483647 h 581"/>
                  <a:gd name="T6" fmla="*/ 2147483647 w 278"/>
                  <a:gd name="T7" fmla="*/ 2147483647 h 581"/>
                  <a:gd name="T8" fmla="*/ 2147483647 w 278"/>
                  <a:gd name="T9" fmla="*/ 2147483647 h 581"/>
                  <a:gd name="T10" fmla="*/ 2147483647 w 278"/>
                  <a:gd name="T11" fmla="*/ 2147483647 h 581"/>
                  <a:gd name="T12" fmla="*/ 2147483647 w 278"/>
                  <a:gd name="T13" fmla="*/ 2147483647 h 581"/>
                  <a:gd name="T14" fmla="*/ 2147483647 w 278"/>
                  <a:gd name="T15" fmla="*/ 2147483647 h 581"/>
                  <a:gd name="T16" fmla="*/ 2147483647 w 278"/>
                  <a:gd name="T17" fmla="*/ 2147483647 h 581"/>
                  <a:gd name="T18" fmla="*/ 2147483647 w 278"/>
                  <a:gd name="T19" fmla="*/ 2147483647 h 581"/>
                  <a:gd name="T20" fmla="*/ 2147483647 w 278"/>
                  <a:gd name="T21" fmla="*/ 2147483647 h 581"/>
                  <a:gd name="T22" fmla="*/ 2147483647 w 278"/>
                  <a:gd name="T23" fmla="*/ 2147483647 h 581"/>
                  <a:gd name="T24" fmla="*/ 2147483647 w 278"/>
                  <a:gd name="T25" fmla="*/ 2147483647 h 581"/>
                  <a:gd name="T26" fmla="*/ 2147483647 w 278"/>
                  <a:gd name="T27" fmla="*/ 2147483647 h 581"/>
                  <a:gd name="T28" fmla="*/ 2147483647 w 278"/>
                  <a:gd name="T29" fmla="*/ 2147483647 h 581"/>
                  <a:gd name="T30" fmla="*/ 2147483647 w 278"/>
                  <a:gd name="T31" fmla="*/ 2147483647 h 581"/>
                  <a:gd name="T32" fmla="*/ 2147483647 w 278"/>
                  <a:gd name="T33" fmla="*/ 0 h 581"/>
                  <a:gd name="T34" fmla="*/ 2147483647 w 278"/>
                  <a:gd name="T35" fmla="*/ 2147483647 h 581"/>
                  <a:gd name="T36" fmla="*/ 2147483647 w 278"/>
                  <a:gd name="T37" fmla="*/ 2147483647 h 581"/>
                  <a:gd name="T38" fmla="*/ 2147483647 w 278"/>
                  <a:gd name="T39" fmla="*/ 2147483647 h 581"/>
                  <a:gd name="T40" fmla="*/ 2147483647 w 278"/>
                  <a:gd name="T41" fmla="*/ 2147483647 h 581"/>
                  <a:gd name="T42" fmla="*/ 2147483647 w 278"/>
                  <a:gd name="T43" fmla="*/ 2147483647 h 581"/>
                  <a:gd name="T44" fmla="*/ 2147483647 w 278"/>
                  <a:gd name="T45" fmla="*/ 2147483647 h 581"/>
                  <a:gd name="T46" fmla="*/ 2147483647 w 278"/>
                  <a:gd name="T47" fmla="*/ 2147483647 h 581"/>
                  <a:gd name="T48" fmla="*/ 2147483647 w 278"/>
                  <a:gd name="T49" fmla="*/ 2147483647 h 581"/>
                  <a:gd name="T50" fmla="*/ 2147483647 w 278"/>
                  <a:gd name="T51" fmla="*/ 2147483647 h 581"/>
                  <a:gd name="T52" fmla="*/ 2147483647 w 278"/>
                  <a:gd name="T53" fmla="*/ 2147483647 h 581"/>
                  <a:gd name="T54" fmla="*/ 2147483647 w 278"/>
                  <a:gd name="T55" fmla="*/ 2147483647 h 581"/>
                  <a:gd name="T56" fmla="*/ 2147483647 w 278"/>
                  <a:gd name="T57" fmla="*/ 2147483647 h 581"/>
                  <a:gd name="T58" fmla="*/ 2147483647 w 278"/>
                  <a:gd name="T59" fmla="*/ 2147483647 h 581"/>
                  <a:gd name="T60" fmla="*/ 2147483647 w 278"/>
                  <a:gd name="T61" fmla="*/ 2147483647 h 581"/>
                  <a:gd name="T62" fmla="*/ 2147483647 w 278"/>
                  <a:gd name="T63" fmla="*/ 2147483647 h 581"/>
                  <a:gd name="T64" fmla="*/ 2147483647 w 278"/>
                  <a:gd name="T65" fmla="*/ 2147483647 h 581"/>
                  <a:gd name="T66" fmla="*/ 2147483647 w 278"/>
                  <a:gd name="T67" fmla="*/ 2147483647 h 581"/>
                  <a:gd name="T68" fmla="*/ 2147483647 w 278"/>
                  <a:gd name="T69" fmla="*/ 2147483647 h 581"/>
                  <a:gd name="T70" fmla="*/ 2147483647 w 278"/>
                  <a:gd name="T71" fmla="*/ 2147483647 h 581"/>
                  <a:gd name="T72" fmla="*/ 2147483647 w 278"/>
                  <a:gd name="T73" fmla="*/ 2147483647 h 581"/>
                  <a:gd name="T74" fmla="*/ 2147483647 w 278"/>
                  <a:gd name="T75" fmla="*/ 2147483647 h 581"/>
                  <a:gd name="T76" fmla="*/ 2147483647 w 278"/>
                  <a:gd name="T77" fmla="*/ 2147483647 h 581"/>
                  <a:gd name="T78" fmla="*/ 2147483647 w 278"/>
                  <a:gd name="T79" fmla="*/ 2147483647 h 581"/>
                  <a:gd name="T80" fmla="*/ 0 w 278"/>
                  <a:gd name="T81" fmla="*/ 2147483647 h 58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78"/>
                  <a:gd name="T124" fmla="*/ 0 h 581"/>
                  <a:gd name="T125" fmla="*/ 278 w 278"/>
                  <a:gd name="T126" fmla="*/ 581 h 58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78" h="581">
                    <a:moveTo>
                      <a:pt x="0" y="64"/>
                    </a:moveTo>
                    <a:lnTo>
                      <a:pt x="17" y="59"/>
                    </a:lnTo>
                    <a:lnTo>
                      <a:pt x="34" y="55"/>
                    </a:lnTo>
                    <a:lnTo>
                      <a:pt x="49" y="52"/>
                    </a:lnTo>
                    <a:lnTo>
                      <a:pt x="66" y="48"/>
                    </a:lnTo>
                    <a:lnTo>
                      <a:pt x="83" y="44"/>
                    </a:lnTo>
                    <a:lnTo>
                      <a:pt x="100" y="40"/>
                    </a:lnTo>
                    <a:lnTo>
                      <a:pt x="117" y="36"/>
                    </a:lnTo>
                    <a:lnTo>
                      <a:pt x="134" y="31"/>
                    </a:lnTo>
                    <a:lnTo>
                      <a:pt x="149" y="29"/>
                    </a:lnTo>
                    <a:lnTo>
                      <a:pt x="166" y="24"/>
                    </a:lnTo>
                    <a:lnTo>
                      <a:pt x="183" y="20"/>
                    </a:lnTo>
                    <a:lnTo>
                      <a:pt x="200" y="16"/>
                    </a:lnTo>
                    <a:lnTo>
                      <a:pt x="217" y="12"/>
                    </a:lnTo>
                    <a:lnTo>
                      <a:pt x="232" y="9"/>
                    </a:lnTo>
                    <a:lnTo>
                      <a:pt x="249" y="5"/>
                    </a:lnTo>
                    <a:lnTo>
                      <a:pt x="266" y="0"/>
                    </a:lnTo>
                    <a:lnTo>
                      <a:pt x="269" y="145"/>
                    </a:lnTo>
                    <a:lnTo>
                      <a:pt x="273" y="290"/>
                    </a:lnTo>
                    <a:lnTo>
                      <a:pt x="276" y="436"/>
                    </a:lnTo>
                    <a:lnTo>
                      <a:pt x="278" y="581"/>
                    </a:lnTo>
                    <a:lnTo>
                      <a:pt x="262" y="580"/>
                    </a:lnTo>
                    <a:lnTo>
                      <a:pt x="245" y="580"/>
                    </a:lnTo>
                    <a:lnTo>
                      <a:pt x="226" y="578"/>
                    </a:lnTo>
                    <a:lnTo>
                      <a:pt x="210" y="577"/>
                    </a:lnTo>
                    <a:lnTo>
                      <a:pt x="193" y="577"/>
                    </a:lnTo>
                    <a:lnTo>
                      <a:pt x="176" y="576"/>
                    </a:lnTo>
                    <a:lnTo>
                      <a:pt x="158" y="574"/>
                    </a:lnTo>
                    <a:lnTo>
                      <a:pt x="141" y="574"/>
                    </a:lnTo>
                    <a:lnTo>
                      <a:pt x="124" y="573"/>
                    </a:lnTo>
                    <a:lnTo>
                      <a:pt x="106" y="573"/>
                    </a:lnTo>
                    <a:lnTo>
                      <a:pt x="89" y="571"/>
                    </a:lnTo>
                    <a:lnTo>
                      <a:pt x="72" y="571"/>
                    </a:lnTo>
                    <a:lnTo>
                      <a:pt x="55" y="570"/>
                    </a:lnTo>
                    <a:lnTo>
                      <a:pt x="37" y="570"/>
                    </a:lnTo>
                    <a:lnTo>
                      <a:pt x="20" y="569"/>
                    </a:lnTo>
                    <a:lnTo>
                      <a:pt x="3" y="569"/>
                    </a:lnTo>
                    <a:lnTo>
                      <a:pt x="2" y="442"/>
                    </a:lnTo>
                    <a:lnTo>
                      <a:pt x="2" y="315"/>
                    </a:lnTo>
                    <a:lnTo>
                      <a:pt x="2" y="190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rgbClr val="6B72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15" name="Freeform 88"/>
              <p:cNvSpPr>
                <a:spLocks/>
              </p:cNvSpPr>
              <p:nvPr/>
            </p:nvSpPr>
            <p:spPr bwMode="auto">
              <a:xfrm>
                <a:off x="6024563" y="1739900"/>
                <a:ext cx="146050" cy="258763"/>
              </a:xfrm>
              <a:custGeom>
                <a:avLst/>
                <a:gdLst>
                  <a:gd name="T0" fmla="*/ 0 w 275"/>
                  <a:gd name="T1" fmla="*/ 2147483647 h 490"/>
                  <a:gd name="T2" fmla="*/ 2147483647 w 275"/>
                  <a:gd name="T3" fmla="*/ 2147483647 h 490"/>
                  <a:gd name="T4" fmla="*/ 2147483647 w 275"/>
                  <a:gd name="T5" fmla="*/ 2147483647 h 490"/>
                  <a:gd name="T6" fmla="*/ 2147483647 w 275"/>
                  <a:gd name="T7" fmla="*/ 2147483647 h 490"/>
                  <a:gd name="T8" fmla="*/ 2147483647 w 275"/>
                  <a:gd name="T9" fmla="*/ 2147483647 h 490"/>
                  <a:gd name="T10" fmla="*/ 2147483647 w 275"/>
                  <a:gd name="T11" fmla="*/ 2147483647 h 490"/>
                  <a:gd name="T12" fmla="*/ 2147483647 w 275"/>
                  <a:gd name="T13" fmla="*/ 2147483647 h 490"/>
                  <a:gd name="T14" fmla="*/ 2147483647 w 275"/>
                  <a:gd name="T15" fmla="*/ 2147483647 h 490"/>
                  <a:gd name="T16" fmla="*/ 2147483647 w 275"/>
                  <a:gd name="T17" fmla="*/ 2147483647 h 490"/>
                  <a:gd name="T18" fmla="*/ 2147483647 w 275"/>
                  <a:gd name="T19" fmla="*/ 2147483647 h 490"/>
                  <a:gd name="T20" fmla="*/ 2147483647 w 275"/>
                  <a:gd name="T21" fmla="*/ 2147483647 h 490"/>
                  <a:gd name="T22" fmla="*/ 2147483647 w 275"/>
                  <a:gd name="T23" fmla="*/ 2147483647 h 490"/>
                  <a:gd name="T24" fmla="*/ 2147483647 w 275"/>
                  <a:gd name="T25" fmla="*/ 2147483647 h 490"/>
                  <a:gd name="T26" fmla="*/ 2147483647 w 275"/>
                  <a:gd name="T27" fmla="*/ 2147483647 h 490"/>
                  <a:gd name="T28" fmla="*/ 2147483647 w 275"/>
                  <a:gd name="T29" fmla="*/ 2147483647 h 490"/>
                  <a:gd name="T30" fmla="*/ 2147483647 w 275"/>
                  <a:gd name="T31" fmla="*/ 2147483647 h 490"/>
                  <a:gd name="T32" fmla="*/ 2147483647 w 275"/>
                  <a:gd name="T33" fmla="*/ 0 h 490"/>
                  <a:gd name="T34" fmla="*/ 2147483647 w 275"/>
                  <a:gd name="T35" fmla="*/ 2147483647 h 490"/>
                  <a:gd name="T36" fmla="*/ 2147483647 w 275"/>
                  <a:gd name="T37" fmla="*/ 2147483647 h 490"/>
                  <a:gd name="T38" fmla="*/ 2147483647 w 275"/>
                  <a:gd name="T39" fmla="*/ 2147483647 h 490"/>
                  <a:gd name="T40" fmla="*/ 2147483647 w 275"/>
                  <a:gd name="T41" fmla="*/ 2147483647 h 490"/>
                  <a:gd name="T42" fmla="*/ 2147483647 w 275"/>
                  <a:gd name="T43" fmla="*/ 2147483647 h 490"/>
                  <a:gd name="T44" fmla="*/ 2147483647 w 275"/>
                  <a:gd name="T45" fmla="*/ 2147483647 h 490"/>
                  <a:gd name="T46" fmla="*/ 2147483647 w 275"/>
                  <a:gd name="T47" fmla="*/ 2147483647 h 490"/>
                  <a:gd name="T48" fmla="*/ 2147483647 w 275"/>
                  <a:gd name="T49" fmla="*/ 2147483647 h 490"/>
                  <a:gd name="T50" fmla="*/ 2147483647 w 275"/>
                  <a:gd name="T51" fmla="*/ 2147483647 h 490"/>
                  <a:gd name="T52" fmla="*/ 2147483647 w 275"/>
                  <a:gd name="T53" fmla="*/ 2147483647 h 490"/>
                  <a:gd name="T54" fmla="*/ 2147483647 w 275"/>
                  <a:gd name="T55" fmla="*/ 2147483647 h 490"/>
                  <a:gd name="T56" fmla="*/ 2147483647 w 275"/>
                  <a:gd name="T57" fmla="*/ 2147483647 h 490"/>
                  <a:gd name="T58" fmla="*/ 2147483647 w 275"/>
                  <a:gd name="T59" fmla="*/ 2147483647 h 490"/>
                  <a:gd name="T60" fmla="*/ 2147483647 w 275"/>
                  <a:gd name="T61" fmla="*/ 2147483647 h 490"/>
                  <a:gd name="T62" fmla="*/ 2147483647 w 275"/>
                  <a:gd name="T63" fmla="*/ 2147483647 h 490"/>
                  <a:gd name="T64" fmla="*/ 2147483647 w 275"/>
                  <a:gd name="T65" fmla="*/ 2147483647 h 490"/>
                  <a:gd name="T66" fmla="*/ 2147483647 w 275"/>
                  <a:gd name="T67" fmla="*/ 2147483647 h 490"/>
                  <a:gd name="T68" fmla="*/ 2147483647 w 275"/>
                  <a:gd name="T69" fmla="*/ 2147483647 h 490"/>
                  <a:gd name="T70" fmla="*/ 2147483647 w 275"/>
                  <a:gd name="T71" fmla="*/ 2147483647 h 490"/>
                  <a:gd name="T72" fmla="*/ 2147483647 w 275"/>
                  <a:gd name="T73" fmla="*/ 2147483647 h 490"/>
                  <a:gd name="T74" fmla="*/ 0 w 275"/>
                  <a:gd name="T75" fmla="*/ 2147483647 h 490"/>
                  <a:gd name="T76" fmla="*/ 0 w 275"/>
                  <a:gd name="T77" fmla="*/ 2147483647 h 490"/>
                  <a:gd name="T78" fmla="*/ 0 w 275"/>
                  <a:gd name="T79" fmla="*/ 2147483647 h 490"/>
                  <a:gd name="T80" fmla="*/ 0 w 275"/>
                  <a:gd name="T81" fmla="*/ 2147483647 h 49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75"/>
                  <a:gd name="T124" fmla="*/ 0 h 490"/>
                  <a:gd name="T125" fmla="*/ 275 w 275"/>
                  <a:gd name="T126" fmla="*/ 490 h 49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75" h="490">
                    <a:moveTo>
                      <a:pt x="0" y="54"/>
                    </a:moveTo>
                    <a:lnTo>
                      <a:pt x="16" y="52"/>
                    </a:lnTo>
                    <a:lnTo>
                      <a:pt x="32" y="47"/>
                    </a:lnTo>
                    <a:lnTo>
                      <a:pt x="49" y="45"/>
                    </a:lnTo>
                    <a:lnTo>
                      <a:pt x="66" y="40"/>
                    </a:lnTo>
                    <a:lnTo>
                      <a:pt x="81" y="38"/>
                    </a:lnTo>
                    <a:lnTo>
                      <a:pt x="98" y="33"/>
                    </a:lnTo>
                    <a:lnTo>
                      <a:pt x="113" y="31"/>
                    </a:lnTo>
                    <a:lnTo>
                      <a:pt x="130" y="26"/>
                    </a:lnTo>
                    <a:lnTo>
                      <a:pt x="147" y="24"/>
                    </a:lnTo>
                    <a:lnTo>
                      <a:pt x="163" y="21"/>
                    </a:lnTo>
                    <a:lnTo>
                      <a:pt x="179" y="16"/>
                    </a:lnTo>
                    <a:lnTo>
                      <a:pt x="196" y="14"/>
                    </a:lnTo>
                    <a:lnTo>
                      <a:pt x="213" y="9"/>
                    </a:lnTo>
                    <a:lnTo>
                      <a:pt x="229" y="7"/>
                    </a:lnTo>
                    <a:lnTo>
                      <a:pt x="245" y="2"/>
                    </a:lnTo>
                    <a:lnTo>
                      <a:pt x="262" y="0"/>
                    </a:lnTo>
                    <a:lnTo>
                      <a:pt x="265" y="123"/>
                    </a:lnTo>
                    <a:lnTo>
                      <a:pt x="269" y="246"/>
                    </a:lnTo>
                    <a:lnTo>
                      <a:pt x="272" y="368"/>
                    </a:lnTo>
                    <a:lnTo>
                      <a:pt x="275" y="490"/>
                    </a:lnTo>
                    <a:lnTo>
                      <a:pt x="258" y="489"/>
                    </a:lnTo>
                    <a:lnTo>
                      <a:pt x="241" y="489"/>
                    </a:lnTo>
                    <a:lnTo>
                      <a:pt x="224" y="488"/>
                    </a:lnTo>
                    <a:lnTo>
                      <a:pt x="208" y="488"/>
                    </a:lnTo>
                    <a:lnTo>
                      <a:pt x="191" y="486"/>
                    </a:lnTo>
                    <a:lnTo>
                      <a:pt x="172" y="486"/>
                    </a:lnTo>
                    <a:lnTo>
                      <a:pt x="156" y="486"/>
                    </a:lnTo>
                    <a:lnTo>
                      <a:pt x="139" y="485"/>
                    </a:lnTo>
                    <a:lnTo>
                      <a:pt x="122" y="485"/>
                    </a:lnTo>
                    <a:lnTo>
                      <a:pt x="104" y="483"/>
                    </a:lnTo>
                    <a:lnTo>
                      <a:pt x="87" y="483"/>
                    </a:lnTo>
                    <a:lnTo>
                      <a:pt x="70" y="483"/>
                    </a:lnTo>
                    <a:lnTo>
                      <a:pt x="53" y="482"/>
                    </a:lnTo>
                    <a:lnTo>
                      <a:pt x="35" y="482"/>
                    </a:lnTo>
                    <a:lnTo>
                      <a:pt x="18" y="481"/>
                    </a:lnTo>
                    <a:lnTo>
                      <a:pt x="1" y="481"/>
                    </a:lnTo>
                    <a:lnTo>
                      <a:pt x="0" y="374"/>
                    </a:lnTo>
                    <a:lnTo>
                      <a:pt x="0" y="267"/>
                    </a:lnTo>
                    <a:lnTo>
                      <a:pt x="0" y="161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7075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16" name="Freeform 89"/>
              <p:cNvSpPr>
                <a:spLocks/>
              </p:cNvSpPr>
              <p:nvPr/>
            </p:nvSpPr>
            <p:spPr bwMode="auto">
              <a:xfrm>
                <a:off x="6026151" y="1785938"/>
                <a:ext cx="144463" cy="211138"/>
              </a:xfrm>
              <a:custGeom>
                <a:avLst/>
                <a:gdLst>
                  <a:gd name="T0" fmla="*/ 0 w 273"/>
                  <a:gd name="T1" fmla="*/ 2147483647 h 401"/>
                  <a:gd name="T2" fmla="*/ 2147483647 w 273"/>
                  <a:gd name="T3" fmla="*/ 2147483647 h 401"/>
                  <a:gd name="T4" fmla="*/ 2147483647 w 273"/>
                  <a:gd name="T5" fmla="*/ 2147483647 h 401"/>
                  <a:gd name="T6" fmla="*/ 2147483647 w 273"/>
                  <a:gd name="T7" fmla="*/ 2147483647 h 401"/>
                  <a:gd name="T8" fmla="*/ 2147483647 w 273"/>
                  <a:gd name="T9" fmla="*/ 2147483647 h 401"/>
                  <a:gd name="T10" fmla="*/ 2147483647 w 273"/>
                  <a:gd name="T11" fmla="*/ 2147483647 h 401"/>
                  <a:gd name="T12" fmla="*/ 2147483647 w 273"/>
                  <a:gd name="T13" fmla="*/ 2147483647 h 401"/>
                  <a:gd name="T14" fmla="*/ 2147483647 w 273"/>
                  <a:gd name="T15" fmla="*/ 2147483647 h 401"/>
                  <a:gd name="T16" fmla="*/ 2147483647 w 273"/>
                  <a:gd name="T17" fmla="*/ 2147483647 h 401"/>
                  <a:gd name="T18" fmla="*/ 2147483647 w 273"/>
                  <a:gd name="T19" fmla="*/ 2147483647 h 401"/>
                  <a:gd name="T20" fmla="*/ 2147483647 w 273"/>
                  <a:gd name="T21" fmla="*/ 2147483647 h 401"/>
                  <a:gd name="T22" fmla="*/ 2147483647 w 273"/>
                  <a:gd name="T23" fmla="*/ 2147483647 h 401"/>
                  <a:gd name="T24" fmla="*/ 2147483647 w 273"/>
                  <a:gd name="T25" fmla="*/ 2147483647 h 401"/>
                  <a:gd name="T26" fmla="*/ 2147483647 w 273"/>
                  <a:gd name="T27" fmla="*/ 2147483647 h 401"/>
                  <a:gd name="T28" fmla="*/ 2147483647 w 273"/>
                  <a:gd name="T29" fmla="*/ 2147483647 h 401"/>
                  <a:gd name="T30" fmla="*/ 2147483647 w 273"/>
                  <a:gd name="T31" fmla="*/ 2147483647 h 401"/>
                  <a:gd name="T32" fmla="*/ 2147483647 w 273"/>
                  <a:gd name="T33" fmla="*/ 0 h 401"/>
                  <a:gd name="T34" fmla="*/ 2147483647 w 273"/>
                  <a:gd name="T35" fmla="*/ 2147483647 h 401"/>
                  <a:gd name="T36" fmla="*/ 2147483647 w 273"/>
                  <a:gd name="T37" fmla="*/ 2147483647 h 401"/>
                  <a:gd name="T38" fmla="*/ 2147483647 w 273"/>
                  <a:gd name="T39" fmla="*/ 2147483647 h 401"/>
                  <a:gd name="T40" fmla="*/ 2147483647 w 273"/>
                  <a:gd name="T41" fmla="*/ 2147483647 h 401"/>
                  <a:gd name="T42" fmla="*/ 2147483647 w 273"/>
                  <a:gd name="T43" fmla="*/ 2147483647 h 401"/>
                  <a:gd name="T44" fmla="*/ 2147483647 w 273"/>
                  <a:gd name="T45" fmla="*/ 2147483647 h 401"/>
                  <a:gd name="T46" fmla="*/ 2147483647 w 273"/>
                  <a:gd name="T47" fmla="*/ 2147483647 h 401"/>
                  <a:gd name="T48" fmla="*/ 2147483647 w 273"/>
                  <a:gd name="T49" fmla="*/ 2147483647 h 401"/>
                  <a:gd name="T50" fmla="*/ 2147483647 w 273"/>
                  <a:gd name="T51" fmla="*/ 2147483647 h 401"/>
                  <a:gd name="T52" fmla="*/ 2147483647 w 273"/>
                  <a:gd name="T53" fmla="*/ 2147483647 h 401"/>
                  <a:gd name="T54" fmla="*/ 2147483647 w 273"/>
                  <a:gd name="T55" fmla="*/ 2147483647 h 401"/>
                  <a:gd name="T56" fmla="*/ 2147483647 w 273"/>
                  <a:gd name="T57" fmla="*/ 2147483647 h 401"/>
                  <a:gd name="T58" fmla="*/ 2147483647 w 273"/>
                  <a:gd name="T59" fmla="*/ 2147483647 h 401"/>
                  <a:gd name="T60" fmla="*/ 2147483647 w 273"/>
                  <a:gd name="T61" fmla="*/ 2147483647 h 401"/>
                  <a:gd name="T62" fmla="*/ 2147483647 w 273"/>
                  <a:gd name="T63" fmla="*/ 2147483647 h 401"/>
                  <a:gd name="T64" fmla="*/ 2147483647 w 273"/>
                  <a:gd name="T65" fmla="*/ 2147483647 h 401"/>
                  <a:gd name="T66" fmla="*/ 2147483647 w 273"/>
                  <a:gd name="T67" fmla="*/ 2147483647 h 401"/>
                  <a:gd name="T68" fmla="*/ 2147483647 w 273"/>
                  <a:gd name="T69" fmla="*/ 2147483647 h 401"/>
                  <a:gd name="T70" fmla="*/ 2147483647 w 273"/>
                  <a:gd name="T71" fmla="*/ 2147483647 h 401"/>
                  <a:gd name="T72" fmla="*/ 0 w 273"/>
                  <a:gd name="T73" fmla="*/ 2147483647 h 401"/>
                  <a:gd name="T74" fmla="*/ 0 w 273"/>
                  <a:gd name="T75" fmla="*/ 2147483647 h 401"/>
                  <a:gd name="T76" fmla="*/ 0 w 273"/>
                  <a:gd name="T77" fmla="*/ 2147483647 h 401"/>
                  <a:gd name="T78" fmla="*/ 0 w 273"/>
                  <a:gd name="T79" fmla="*/ 2147483647 h 401"/>
                  <a:gd name="T80" fmla="*/ 0 w 273"/>
                  <a:gd name="T81" fmla="*/ 2147483647 h 40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73"/>
                  <a:gd name="T124" fmla="*/ 0 h 401"/>
                  <a:gd name="T125" fmla="*/ 273 w 273"/>
                  <a:gd name="T126" fmla="*/ 401 h 40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73" h="401">
                    <a:moveTo>
                      <a:pt x="0" y="45"/>
                    </a:moveTo>
                    <a:lnTo>
                      <a:pt x="15" y="42"/>
                    </a:lnTo>
                    <a:lnTo>
                      <a:pt x="32" y="39"/>
                    </a:lnTo>
                    <a:lnTo>
                      <a:pt x="48" y="36"/>
                    </a:lnTo>
                    <a:lnTo>
                      <a:pt x="65" y="34"/>
                    </a:lnTo>
                    <a:lnTo>
                      <a:pt x="80" y="31"/>
                    </a:lnTo>
                    <a:lnTo>
                      <a:pt x="97" y="28"/>
                    </a:lnTo>
                    <a:lnTo>
                      <a:pt x="114" y="25"/>
                    </a:lnTo>
                    <a:lnTo>
                      <a:pt x="129" y="22"/>
                    </a:lnTo>
                    <a:lnTo>
                      <a:pt x="146" y="19"/>
                    </a:lnTo>
                    <a:lnTo>
                      <a:pt x="162" y="17"/>
                    </a:lnTo>
                    <a:lnTo>
                      <a:pt x="178" y="14"/>
                    </a:lnTo>
                    <a:lnTo>
                      <a:pt x="195" y="11"/>
                    </a:lnTo>
                    <a:lnTo>
                      <a:pt x="211" y="8"/>
                    </a:lnTo>
                    <a:lnTo>
                      <a:pt x="228" y="5"/>
                    </a:lnTo>
                    <a:lnTo>
                      <a:pt x="243" y="3"/>
                    </a:lnTo>
                    <a:lnTo>
                      <a:pt x="260" y="0"/>
                    </a:lnTo>
                    <a:lnTo>
                      <a:pt x="263" y="101"/>
                    </a:lnTo>
                    <a:lnTo>
                      <a:pt x="267" y="201"/>
                    </a:lnTo>
                    <a:lnTo>
                      <a:pt x="270" y="301"/>
                    </a:lnTo>
                    <a:lnTo>
                      <a:pt x="273" y="401"/>
                    </a:lnTo>
                    <a:lnTo>
                      <a:pt x="256" y="401"/>
                    </a:lnTo>
                    <a:lnTo>
                      <a:pt x="239" y="401"/>
                    </a:lnTo>
                    <a:lnTo>
                      <a:pt x="222" y="399"/>
                    </a:lnTo>
                    <a:lnTo>
                      <a:pt x="205" y="399"/>
                    </a:lnTo>
                    <a:lnTo>
                      <a:pt x="188" y="399"/>
                    </a:lnTo>
                    <a:lnTo>
                      <a:pt x="171" y="398"/>
                    </a:lnTo>
                    <a:lnTo>
                      <a:pt x="155" y="398"/>
                    </a:lnTo>
                    <a:lnTo>
                      <a:pt x="138" y="396"/>
                    </a:lnTo>
                    <a:lnTo>
                      <a:pt x="121" y="396"/>
                    </a:lnTo>
                    <a:lnTo>
                      <a:pt x="103" y="396"/>
                    </a:lnTo>
                    <a:lnTo>
                      <a:pt x="86" y="395"/>
                    </a:lnTo>
                    <a:lnTo>
                      <a:pt x="69" y="395"/>
                    </a:lnTo>
                    <a:lnTo>
                      <a:pt x="52" y="395"/>
                    </a:lnTo>
                    <a:lnTo>
                      <a:pt x="34" y="394"/>
                    </a:lnTo>
                    <a:lnTo>
                      <a:pt x="17" y="394"/>
                    </a:lnTo>
                    <a:lnTo>
                      <a:pt x="0" y="394"/>
                    </a:lnTo>
                    <a:lnTo>
                      <a:pt x="0" y="306"/>
                    </a:lnTo>
                    <a:lnTo>
                      <a:pt x="0" y="219"/>
                    </a:lnTo>
                    <a:lnTo>
                      <a:pt x="0" y="132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777A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17" name="Freeform 90"/>
              <p:cNvSpPr>
                <a:spLocks/>
              </p:cNvSpPr>
              <p:nvPr/>
            </p:nvSpPr>
            <p:spPr bwMode="auto">
              <a:xfrm>
                <a:off x="6026151" y="1831975"/>
                <a:ext cx="142875" cy="165100"/>
              </a:xfrm>
              <a:custGeom>
                <a:avLst/>
                <a:gdLst>
                  <a:gd name="T0" fmla="*/ 0 w 271"/>
                  <a:gd name="T1" fmla="*/ 2147483647 h 312"/>
                  <a:gd name="T2" fmla="*/ 2147483647 w 271"/>
                  <a:gd name="T3" fmla="*/ 2147483647 h 312"/>
                  <a:gd name="T4" fmla="*/ 2147483647 w 271"/>
                  <a:gd name="T5" fmla="*/ 2147483647 h 312"/>
                  <a:gd name="T6" fmla="*/ 2147483647 w 271"/>
                  <a:gd name="T7" fmla="*/ 2147483647 h 312"/>
                  <a:gd name="T8" fmla="*/ 2147483647 w 271"/>
                  <a:gd name="T9" fmla="*/ 2147483647 h 312"/>
                  <a:gd name="T10" fmla="*/ 2147483647 w 271"/>
                  <a:gd name="T11" fmla="*/ 2147483647 h 312"/>
                  <a:gd name="T12" fmla="*/ 2147483647 w 271"/>
                  <a:gd name="T13" fmla="*/ 2147483647 h 312"/>
                  <a:gd name="T14" fmla="*/ 2147483647 w 271"/>
                  <a:gd name="T15" fmla="*/ 2147483647 h 312"/>
                  <a:gd name="T16" fmla="*/ 2147483647 w 271"/>
                  <a:gd name="T17" fmla="*/ 2147483647 h 312"/>
                  <a:gd name="T18" fmla="*/ 2147483647 w 271"/>
                  <a:gd name="T19" fmla="*/ 2147483647 h 312"/>
                  <a:gd name="T20" fmla="*/ 2147483647 w 271"/>
                  <a:gd name="T21" fmla="*/ 2147483647 h 312"/>
                  <a:gd name="T22" fmla="*/ 2147483647 w 271"/>
                  <a:gd name="T23" fmla="*/ 2147483647 h 312"/>
                  <a:gd name="T24" fmla="*/ 2147483647 w 271"/>
                  <a:gd name="T25" fmla="*/ 2147483647 h 312"/>
                  <a:gd name="T26" fmla="*/ 2147483647 w 271"/>
                  <a:gd name="T27" fmla="*/ 2147483647 h 312"/>
                  <a:gd name="T28" fmla="*/ 2147483647 w 271"/>
                  <a:gd name="T29" fmla="*/ 2147483647 h 312"/>
                  <a:gd name="T30" fmla="*/ 2147483647 w 271"/>
                  <a:gd name="T31" fmla="*/ 2147483647 h 312"/>
                  <a:gd name="T32" fmla="*/ 2147483647 w 271"/>
                  <a:gd name="T33" fmla="*/ 0 h 312"/>
                  <a:gd name="T34" fmla="*/ 2147483647 w 271"/>
                  <a:gd name="T35" fmla="*/ 2147483647 h 312"/>
                  <a:gd name="T36" fmla="*/ 2147483647 w 271"/>
                  <a:gd name="T37" fmla="*/ 2147483647 h 312"/>
                  <a:gd name="T38" fmla="*/ 2147483647 w 271"/>
                  <a:gd name="T39" fmla="*/ 2147483647 h 312"/>
                  <a:gd name="T40" fmla="*/ 2147483647 w 271"/>
                  <a:gd name="T41" fmla="*/ 2147483647 h 312"/>
                  <a:gd name="T42" fmla="*/ 2147483647 w 271"/>
                  <a:gd name="T43" fmla="*/ 2147483647 h 312"/>
                  <a:gd name="T44" fmla="*/ 2147483647 w 271"/>
                  <a:gd name="T45" fmla="*/ 2147483647 h 312"/>
                  <a:gd name="T46" fmla="*/ 2147483647 w 271"/>
                  <a:gd name="T47" fmla="*/ 2147483647 h 312"/>
                  <a:gd name="T48" fmla="*/ 2147483647 w 271"/>
                  <a:gd name="T49" fmla="*/ 2147483647 h 312"/>
                  <a:gd name="T50" fmla="*/ 2147483647 w 271"/>
                  <a:gd name="T51" fmla="*/ 2147483647 h 312"/>
                  <a:gd name="T52" fmla="*/ 2147483647 w 271"/>
                  <a:gd name="T53" fmla="*/ 2147483647 h 312"/>
                  <a:gd name="T54" fmla="*/ 2147483647 w 271"/>
                  <a:gd name="T55" fmla="*/ 2147483647 h 312"/>
                  <a:gd name="T56" fmla="*/ 2147483647 w 271"/>
                  <a:gd name="T57" fmla="*/ 2147483647 h 312"/>
                  <a:gd name="T58" fmla="*/ 2147483647 w 271"/>
                  <a:gd name="T59" fmla="*/ 2147483647 h 312"/>
                  <a:gd name="T60" fmla="*/ 2147483647 w 271"/>
                  <a:gd name="T61" fmla="*/ 2147483647 h 312"/>
                  <a:gd name="T62" fmla="*/ 2147483647 w 271"/>
                  <a:gd name="T63" fmla="*/ 2147483647 h 312"/>
                  <a:gd name="T64" fmla="*/ 2147483647 w 271"/>
                  <a:gd name="T65" fmla="*/ 2147483647 h 312"/>
                  <a:gd name="T66" fmla="*/ 2147483647 w 271"/>
                  <a:gd name="T67" fmla="*/ 2147483647 h 312"/>
                  <a:gd name="T68" fmla="*/ 2147483647 w 271"/>
                  <a:gd name="T69" fmla="*/ 2147483647 h 312"/>
                  <a:gd name="T70" fmla="*/ 2147483647 w 271"/>
                  <a:gd name="T71" fmla="*/ 2147483647 h 312"/>
                  <a:gd name="T72" fmla="*/ 0 w 271"/>
                  <a:gd name="T73" fmla="*/ 2147483647 h 312"/>
                  <a:gd name="T74" fmla="*/ 0 w 271"/>
                  <a:gd name="T75" fmla="*/ 2147483647 h 312"/>
                  <a:gd name="T76" fmla="*/ 0 w 271"/>
                  <a:gd name="T77" fmla="*/ 2147483647 h 312"/>
                  <a:gd name="T78" fmla="*/ 0 w 271"/>
                  <a:gd name="T79" fmla="*/ 2147483647 h 312"/>
                  <a:gd name="T80" fmla="*/ 0 w 271"/>
                  <a:gd name="T81" fmla="*/ 2147483647 h 31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71"/>
                  <a:gd name="T124" fmla="*/ 0 h 312"/>
                  <a:gd name="T125" fmla="*/ 271 w 271"/>
                  <a:gd name="T126" fmla="*/ 312 h 31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71" h="312">
                    <a:moveTo>
                      <a:pt x="0" y="38"/>
                    </a:moveTo>
                    <a:lnTo>
                      <a:pt x="15" y="35"/>
                    </a:lnTo>
                    <a:lnTo>
                      <a:pt x="32" y="34"/>
                    </a:lnTo>
                    <a:lnTo>
                      <a:pt x="48" y="31"/>
                    </a:lnTo>
                    <a:lnTo>
                      <a:pt x="65" y="28"/>
                    </a:lnTo>
                    <a:lnTo>
                      <a:pt x="80" y="27"/>
                    </a:lnTo>
                    <a:lnTo>
                      <a:pt x="97" y="24"/>
                    </a:lnTo>
                    <a:lnTo>
                      <a:pt x="112" y="21"/>
                    </a:lnTo>
                    <a:lnTo>
                      <a:pt x="129" y="18"/>
                    </a:lnTo>
                    <a:lnTo>
                      <a:pt x="146" y="17"/>
                    </a:lnTo>
                    <a:lnTo>
                      <a:pt x="162" y="14"/>
                    </a:lnTo>
                    <a:lnTo>
                      <a:pt x="178" y="11"/>
                    </a:lnTo>
                    <a:lnTo>
                      <a:pt x="194" y="10"/>
                    </a:lnTo>
                    <a:lnTo>
                      <a:pt x="211" y="7"/>
                    </a:lnTo>
                    <a:lnTo>
                      <a:pt x="226" y="4"/>
                    </a:lnTo>
                    <a:lnTo>
                      <a:pt x="243" y="3"/>
                    </a:lnTo>
                    <a:lnTo>
                      <a:pt x="259" y="0"/>
                    </a:lnTo>
                    <a:lnTo>
                      <a:pt x="261" y="79"/>
                    </a:lnTo>
                    <a:lnTo>
                      <a:pt x="266" y="158"/>
                    </a:lnTo>
                    <a:lnTo>
                      <a:pt x="268" y="235"/>
                    </a:lnTo>
                    <a:lnTo>
                      <a:pt x="271" y="312"/>
                    </a:lnTo>
                    <a:lnTo>
                      <a:pt x="254" y="312"/>
                    </a:lnTo>
                    <a:lnTo>
                      <a:pt x="237" y="311"/>
                    </a:lnTo>
                    <a:lnTo>
                      <a:pt x="221" y="311"/>
                    </a:lnTo>
                    <a:lnTo>
                      <a:pt x="204" y="311"/>
                    </a:lnTo>
                    <a:lnTo>
                      <a:pt x="187" y="309"/>
                    </a:lnTo>
                    <a:lnTo>
                      <a:pt x="170" y="309"/>
                    </a:lnTo>
                    <a:lnTo>
                      <a:pt x="153" y="309"/>
                    </a:lnTo>
                    <a:lnTo>
                      <a:pt x="136" y="309"/>
                    </a:lnTo>
                    <a:lnTo>
                      <a:pt x="119" y="308"/>
                    </a:lnTo>
                    <a:lnTo>
                      <a:pt x="103" y="308"/>
                    </a:lnTo>
                    <a:lnTo>
                      <a:pt x="84" y="308"/>
                    </a:lnTo>
                    <a:lnTo>
                      <a:pt x="67" y="308"/>
                    </a:lnTo>
                    <a:lnTo>
                      <a:pt x="51" y="308"/>
                    </a:lnTo>
                    <a:lnTo>
                      <a:pt x="34" y="307"/>
                    </a:lnTo>
                    <a:lnTo>
                      <a:pt x="17" y="307"/>
                    </a:lnTo>
                    <a:lnTo>
                      <a:pt x="0" y="307"/>
                    </a:lnTo>
                    <a:lnTo>
                      <a:pt x="0" y="239"/>
                    </a:lnTo>
                    <a:lnTo>
                      <a:pt x="0" y="172"/>
                    </a:lnTo>
                    <a:lnTo>
                      <a:pt x="0" y="105"/>
                    </a:lnTo>
                    <a:lnTo>
                      <a:pt x="0" y="38"/>
                    </a:lnTo>
                    <a:close/>
                  </a:path>
                </a:pathLst>
              </a:custGeom>
              <a:solidFill>
                <a:srgbClr val="7A7C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18" name="Freeform 91"/>
              <p:cNvSpPr>
                <a:spLocks/>
              </p:cNvSpPr>
              <p:nvPr/>
            </p:nvSpPr>
            <p:spPr bwMode="auto">
              <a:xfrm>
                <a:off x="6026151" y="1878013"/>
                <a:ext cx="142875" cy="117475"/>
              </a:xfrm>
              <a:custGeom>
                <a:avLst/>
                <a:gdLst>
                  <a:gd name="T0" fmla="*/ 2147483647 w 270"/>
                  <a:gd name="T1" fmla="*/ 2147483647 h 220"/>
                  <a:gd name="T2" fmla="*/ 2147483647 w 270"/>
                  <a:gd name="T3" fmla="*/ 2147483647 h 220"/>
                  <a:gd name="T4" fmla="*/ 2147483647 w 270"/>
                  <a:gd name="T5" fmla="*/ 2147483647 h 220"/>
                  <a:gd name="T6" fmla="*/ 2147483647 w 270"/>
                  <a:gd name="T7" fmla="*/ 2147483647 h 220"/>
                  <a:gd name="T8" fmla="*/ 2147483647 w 270"/>
                  <a:gd name="T9" fmla="*/ 2147483647 h 220"/>
                  <a:gd name="T10" fmla="*/ 2147483647 w 270"/>
                  <a:gd name="T11" fmla="*/ 2147483647 h 220"/>
                  <a:gd name="T12" fmla="*/ 2147483647 w 270"/>
                  <a:gd name="T13" fmla="*/ 2147483647 h 220"/>
                  <a:gd name="T14" fmla="*/ 2147483647 w 270"/>
                  <a:gd name="T15" fmla="*/ 2147483647 h 220"/>
                  <a:gd name="T16" fmla="*/ 2147483647 w 270"/>
                  <a:gd name="T17" fmla="*/ 2147483647 h 220"/>
                  <a:gd name="T18" fmla="*/ 2147483647 w 270"/>
                  <a:gd name="T19" fmla="*/ 2147483647 h 220"/>
                  <a:gd name="T20" fmla="*/ 2147483647 w 270"/>
                  <a:gd name="T21" fmla="*/ 2147483647 h 220"/>
                  <a:gd name="T22" fmla="*/ 2147483647 w 270"/>
                  <a:gd name="T23" fmla="*/ 2147483647 h 220"/>
                  <a:gd name="T24" fmla="*/ 2147483647 w 270"/>
                  <a:gd name="T25" fmla="*/ 2147483647 h 220"/>
                  <a:gd name="T26" fmla="*/ 2147483647 w 270"/>
                  <a:gd name="T27" fmla="*/ 2147483647 h 220"/>
                  <a:gd name="T28" fmla="*/ 2147483647 w 270"/>
                  <a:gd name="T29" fmla="*/ 2147483647 h 220"/>
                  <a:gd name="T30" fmla="*/ 2147483647 w 270"/>
                  <a:gd name="T31" fmla="*/ 2147483647 h 220"/>
                  <a:gd name="T32" fmla="*/ 2147483647 w 270"/>
                  <a:gd name="T33" fmla="*/ 0 h 220"/>
                  <a:gd name="T34" fmla="*/ 2147483647 w 270"/>
                  <a:gd name="T35" fmla="*/ 2147483647 h 220"/>
                  <a:gd name="T36" fmla="*/ 2147483647 w 270"/>
                  <a:gd name="T37" fmla="*/ 2147483647 h 220"/>
                  <a:gd name="T38" fmla="*/ 2147483647 w 270"/>
                  <a:gd name="T39" fmla="*/ 2147483647 h 220"/>
                  <a:gd name="T40" fmla="*/ 2147483647 w 270"/>
                  <a:gd name="T41" fmla="*/ 2147483647 h 220"/>
                  <a:gd name="T42" fmla="*/ 2147483647 w 270"/>
                  <a:gd name="T43" fmla="*/ 2147483647 h 220"/>
                  <a:gd name="T44" fmla="*/ 2147483647 w 270"/>
                  <a:gd name="T45" fmla="*/ 2147483647 h 220"/>
                  <a:gd name="T46" fmla="*/ 2147483647 w 270"/>
                  <a:gd name="T47" fmla="*/ 2147483647 h 220"/>
                  <a:gd name="T48" fmla="*/ 2147483647 w 270"/>
                  <a:gd name="T49" fmla="*/ 2147483647 h 220"/>
                  <a:gd name="T50" fmla="*/ 2147483647 w 270"/>
                  <a:gd name="T51" fmla="*/ 2147483647 h 220"/>
                  <a:gd name="T52" fmla="*/ 2147483647 w 270"/>
                  <a:gd name="T53" fmla="*/ 2147483647 h 220"/>
                  <a:gd name="T54" fmla="*/ 2147483647 w 270"/>
                  <a:gd name="T55" fmla="*/ 2147483647 h 220"/>
                  <a:gd name="T56" fmla="*/ 2147483647 w 270"/>
                  <a:gd name="T57" fmla="*/ 2147483647 h 220"/>
                  <a:gd name="T58" fmla="*/ 2147483647 w 270"/>
                  <a:gd name="T59" fmla="*/ 2147483647 h 220"/>
                  <a:gd name="T60" fmla="*/ 2147483647 w 270"/>
                  <a:gd name="T61" fmla="*/ 2147483647 h 220"/>
                  <a:gd name="T62" fmla="*/ 2147483647 w 270"/>
                  <a:gd name="T63" fmla="*/ 2147483647 h 220"/>
                  <a:gd name="T64" fmla="*/ 2147483647 w 270"/>
                  <a:gd name="T65" fmla="*/ 2147483647 h 220"/>
                  <a:gd name="T66" fmla="*/ 2147483647 w 270"/>
                  <a:gd name="T67" fmla="*/ 2147483647 h 220"/>
                  <a:gd name="T68" fmla="*/ 2147483647 w 270"/>
                  <a:gd name="T69" fmla="*/ 2147483647 h 220"/>
                  <a:gd name="T70" fmla="*/ 2147483647 w 270"/>
                  <a:gd name="T71" fmla="*/ 2147483647 h 220"/>
                  <a:gd name="T72" fmla="*/ 0 w 270"/>
                  <a:gd name="T73" fmla="*/ 2147483647 h 220"/>
                  <a:gd name="T74" fmla="*/ 0 w 270"/>
                  <a:gd name="T75" fmla="*/ 2147483647 h 220"/>
                  <a:gd name="T76" fmla="*/ 0 w 270"/>
                  <a:gd name="T77" fmla="*/ 2147483647 h 220"/>
                  <a:gd name="T78" fmla="*/ 0 w 270"/>
                  <a:gd name="T79" fmla="*/ 2147483647 h 220"/>
                  <a:gd name="T80" fmla="*/ 2147483647 w 270"/>
                  <a:gd name="T81" fmla="*/ 2147483647 h 22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70"/>
                  <a:gd name="T124" fmla="*/ 0 h 220"/>
                  <a:gd name="T125" fmla="*/ 270 w 270"/>
                  <a:gd name="T126" fmla="*/ 220 h 22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70" h="220">
                    <a:moveTo>
                      <a:pt x="1" y="28"/>
                    </a:moveTo>
                    <a:lnTo>
                      <a:pt x="17" y="26"/>
                    </a:lnTo>
                    <a:lnTo>
                      <a:pt x="34" y="24"/>
                    </a:lnTo>
                    <a:lnTo>
                      <a:pt x="49" y="22"/>
                    </a:lnTo>
                    <a:lnTo>
                      <a:pt x="65" y="21"/>
                    </a:lnTo>
                    <a:lnTo>
                      <a:pt x="81" y="18"/>
                    </a:lnTo>
                    <a:lnTo>
                      <a:pt x="97" y="16"/>
                    </a:lnTo>
                    <a:lnTo>
                      <a:pt x="112" y="15"/>
                    </a:lnTo>
                    <a:lnTo>
                      <a:pt x="129" y="14"/>
                    </a:lnTo>
                    <a:lnTo>
                      <a:pt x="145" y="11"/>
                    </a:lnTo>
                    <a:lnTo>
                      <a:pt x="160" y="9"/>
                    </a:lnTo>
                    <a:lnTo>
                      <a:pt x="177" y="8"/>
                    </a:lnTo>
                    <a:lnTo>
                      <a:pt x="192" y="7"/>
                    </a:lnTo>
                    <a:lnTo>
                      <a:pt x="209" y="4"/>
                    </a:lnTo>
                    <a:lnTo>
                      <a:pt x="225" y="2"/>
                    </a:lnTo>
                    <a:lnTo>
                      <a:pt x="242" y="1"/>
                    </a:lnTo>
                    <a:lnTo>
                      <a:pt x="257" y="0"/>
                    </a:lnTo>
                    <a:lnTo>
                      <a:pt x="260" y="54"/>
                    </a:lnTo>
                    <a:lnTo>
                      <a:pt x="264" y="109"/>
                    </a:lnTo>
                    <a:lnTo>
                      <a:pt x="267" y="166"/>
                    </a:lnTo>
                    <a:lnTo>
                      <a:pt x="270" y="220"/>
                    </a:lnTo>
                    <a:lnTo>
                      <a:pt x="253" y="220"/>
                    </a:lnTo>
                    <a:lnTo>
                      <a:pt x="236" y="220"/>
                    </a:lnTo>
                    <a:lnTo>
                      <a:pt x="219" y="220"/>
                    </a:lnTo>
                    <a:lnTo>
                      <a:pt x="202" y="219"/>
                    </a:lnTo>
                    <a:lnTo>
                      <a:pt x="185" y="219"/>
                    </a:lnTo>
                    <a:lnTo>
                      <a:pt x="169" y="219"/>
                    </a:lnTo>
                    <a:lnTo>
                      <a:pt x="152" y="219"/>
                    </a:lnTo>
                    <a:lnTo>
                      <a:pt x="135" y="219"/>
                    </a:lnTo>
                    <a:lnTo>
                      <a:pt x="118" y="219"/>
                    </a:lnTo>
                    <a:lnTo>
                      <a:pt x="101" y="219"/>
                    </a:lnTo>
                    <a:lnTo>
                      <a:pt x="84" y="219"/>
                    </a:lnTo>
                    <a:lnTo>
                      <a:pt x="67" y="219"/>
                    </a:lnTo>
                    <a:lnTo>
                      <a:pt x="51" y="218"/>
                    </a:lnTo>
                    <a:lnTo>
                      <a:pt x="34" y="218"/>
                    </a:lnTo>
                    <a:lnTo>
                      <a:pt x="17" y="218"/>
                    </a:lnTo>
                    <a:lnTo>
                      <a:pt x="0" y="218"/>
                    </a:lnTo>
                    <a:lnTo>
                      <a:pt x="0" y="170"/>
                    </a:lnTo>
                    <a:lnTo>
                      <a:pt x="0" y="122"/>
                    </a:lnTo>
                    <a:lnTo>
                      <a:pt x="0" y="76"/>
                    </a:lnTo>
                    <a:lnTo>
                      <a:pt x="1" y="28"/>
                    </a:lnTo>
                    <a:close/>
                  </a:path>
                </a:pathLst>
              </a:custGeom>
              <a:solidFill>
                <a:srgbClr val="7F82A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19" name="Freeform 92"/>
              <p:cNvSpPr>
                <a:spLocks/>
              </p:cNvSpPr>
              <p:nvPr/>
            </p:nvSpPr>
            <p:spPr bwMode="auto">
              <a:xfrm>
                <a:off x="6026151" y="1924050"/>
                <a:ext cx="142875" cy="69850"/>
              </a:xfrm>
              <a:custGeom>
                <a:avLst/>
                <a:gdLst>
                  <a:gd name="T0" fmla="*/ 2147483647 w 270"/>
                  <a:gd name="T1" fmla="*/ 2147483647 h 132"/>
                  <a:gd name="T2" fmla="*/ 2147483647 w 270"/>
                  <a:gd name="T3" fmla="*/ 2147483647 h 132"/>
                  <a:gd name="T4" fmla="*/ 2147483647 w 270"/>
                  <a:gd name="T5" fmla="*/ 2147483647 h 132"/>
                  <a:gd name="T6" fmla="*/ 2147483647 w 270"/>
                  <a:gd name="T7" fmla="*/ 2147483647 h 132"/>
                  <a:gd name="T8" fmla="*/ 2147483647 w 270"/>
                  <a:gd name="T9" fmla="*/ 2147483647 h 132"/>
                  <a:gd name="T10" fmla="*/ 2147483647 w 270"/>
                  <a:gd name="T11" fmla="*/ 2147483647 h 132"/>
                  <a:gd name="T12" fmla="*/ 2147483647 w 270"/>
                  <a:gd name="T13" fmla="*/ 2147483647 h 132"/>
                  <a:gd name="T14" fmla="*/ 2147483647 w 270"/>
                  <a:gd name="T15" fmla="*/ 2147483647 h 132"/>
                  <a:gd name="T16" fmla="*/ 2147483647 w 270"/>
                  <a:gd name="T17" fmla="*/ 2147483647 h 132"/>
                  <a:gd name="T18" fmla="*/ 2147483647 w 270"/>
                  <a:gd name="T19" fmla="*/ 2147483647 h 132"/>
                  <a:gd name="T20" fmla="*/ 2147483647 w 270"/>
                  <a:gd name="T21" fmla="*/ 2147483647 h 132"/>
                  <a:gd name="T22" fmla="*/ 2147483647 w 270"/>
                  <a:gd name="T23" fmla="*/ 2147483647 h 132"/>
                  <a:gd name="T24" fmla="*/ 2147483647 w 270"/>
                  <a:gd name="T25" fmla="*/ 2147483647 h 132"/>
                  <a:gd name="T26" fmla="*/ 2147483647 w 270"/>
                  <a:gd name="T27" fmla="*/ 2147483647 h 132"/>
                  <a:gd name="T28" fmla="*/ 2147483647 w 270"/>
                  <a:gd name="T29" fmla="*/ 2147483647 h 132"/>
                  <a:gd name="T30" fmla="*/ 2147483647 w 270"/>
                  <a:gd name="T31" fmla="*/ 2147483647 h 132"/>
                  <a:gd name="T32" fmla="*/ 2147483647 w 270"/>
                  <a:gd name="T33" fmla="*/ 0 h 132"/>
                  <a:gd name="T34" fmla="*/ 2147483647 w 270"/>
                  <a:gd name="T35" fmla="*/ 2147483647 h 132"/>
                  <a:gd name="T36" fmla="*/ 2147483647 w 270"/>
                  <a:gd name="T37" fmla="*/ 2147483647 h 132"/>
                  <a:gd name="T38" fmla="*/ 2147483647 w 270"/>
                  <a:gd name="T39" fmla="*/ 2147483647 h 132"/>
                  <a:gd name="T40" fmla="*/ 2147483647 w 270"/>
                  <a:gd name="T41" fmla="*/ 2147483647 h 132"/>
                  <a:gd name="T42" fmla="*/ 2147483647 w 270"/>
                  <a:gd name="T43" fmla="*/ 2147483647 h 132"/>
                  <a:gd name="T44" fmla="*/ 2147483647 w 270"/>
                  <a:gd name="T45" fmla="*/ 2147483647 h 132"/>
                  <a:gd name="T46" fmla="*/ 2147483647 w 270"/>
                  <a:gd name="T47" fmla="*/ 2147483647 h 132"/>
                  <a:gd name="T48" fmla="*/ 2147483647 w 270"/>
                  <a:gd name="T49" fmla="*/ 2147483647 h 132"/>
                  <a:gd name="T50" fmla="*/ 2147483647 w 270"/>
                  <a:gd name="T51" fmla="*/ 2147483647 h 132"/>
                  <a:gd name="T52" fmla="*/ 2147483647 w 270"/>
                  <a:gd name="T53" fmla="*/ 2147483647 h 132"/>
                  <a:gd name="T54" fmla="*/ 2147483647 w 270"/>
                  <a:gd name="T55" fmla="*/ 2147483647 h 132"/>
                  <a:gd name="T56" fmla="*/ 2147483647 w 270"/>
                  <a:gd name="T57" fmla="*/ 2147483647 h 132"/>
                  <a:gd name="T58" fmla="*/ 2147483647 w 270"/>
                  <a:gd name="T59" fmla="*/ 2147483647 h 132"/>
                  <a:gd name="T60" fmla="*/ 2147483647 w 270"/>
                  <a:gd name="T61" fmla="*/ 2147483647 h 132"/>
                  <a:gd name="T62" fmla="*/ 2147483647 w 270"/>
                  <a:gd name="T63" fmla="*/ 2147483647 h 132"/>
                  <a:gd name="T64" fmla="*/ 2147483647 w 270"/>
                  <a:gd name="T65" fmla="*/ 2147483647 h 132"/>
                  <a:gd name="T66" fmla="*/ 2147483647 w 270"/>
                  <a:gd name="T67" fmla="*/ 2147483647 h 132"/>
                  <a:gd name="T68" fmla="*/ 2147483647 w 270"/>
                  <a:gd name="T69" fmla="*/ 2147483647 h 132"/>
                  <a:gd name="T70" fmla="*/ 2147483647 w 270"/>
                  <a:gd name="T71" fmla="*/ 2147483647 h 132"/>
                  <a:gd name="T72" fmla="*/ 0 w 270"/>
                  <a:gd name="T73" fmla="*/ 2147483647 h 132"/>
                  <a:gd name="T74" fmla="*/ 0 w 270"/>
                  <a:gd name="T75" fmla="*/ 2147483647 h 132"/>
                  <a:gd name="T76" fmla="*/ 2147483647 w 270"/>
                  <a:gd name="T77" fmla="*/ 2147483647 h 132"/>
                  <a:gd name="T78" fmla="*/ 2147483647 w 270"/>
                  <a:gd name="T79" fmla="*/ 2147483647 h 132"/>
                  <a:gd name="T80" fmla="*/ 2147483647 w 270"/>
                  <a:gd name="T81" fmla="*/ 2147483647 h 13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70"/>
                  <a:gd name="T124" fmla="*/ 0 h 132"/>
                  <a:gd name="T125" fmla="*/ 270 w 270"/>
                  <a:gd name="T126" fmla="*/ 132 h 13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70" h="132">
                    <a:moveTo>
                      <a:pt x="1" y="19"/>
                    </a:moveTo>
                    <a:lnTo>
                      <a:pt x="17" y="18"/>
                    </a:lnTo>
                    <a:lnTo>
                      <a:pt x="34" y="17"/>
                    </a:lnTo>
                    <a:lnTo>
                      <a:pt x="49" y="15"/>
                    </a:lnTo>
                    <a:lnTo>
                      <a:pt x="66" y="14"/>
                    </a:lnTo>
                    <a:lnTo>
                      <a:pt x="81" y="12"/>
                    </a:lnTo>
                    <a:lnTo>
                      <a:pt x="97" y="11"/>
                    </a:lnTo>
                    <a:lnTo>
                      <a:pt x="114" y="11"/>
                    </a:lnTo>
                    <a:lnTo>
                      <a:pt x="129" y="10"/>
                    </a:lnTo>
                    <a:lnTo>
                      <a:pt x="145" y="8"/>
                    </a:lnTo>
                    <a:lnTo>
                      <a:pt x="160" y="7"/>
                    </a:lnTo>
                    <a:lnTo>
                      <a:pt x="177" y="5"/>
                    </a:lnTo>
                    <a:lnTo>
                      <a:pt x="192" y="4"/>
                    </a:lnTo>
                    <a:lnTo>
                      <a:pt x="208" y="3"/>
                    </a:lnTo>
                    <a:lnTo>
                      <a:pt x="223" y="3"/>
                    </a:lnTo>
                    <a:lnTo>
                      <a:pt x="240" y="1"/>
                    </a:lnTo>
                    <a:lnTo>
                      <a:pt x="256" y="0"/>
                    </a:lnTo>
                    <a:lnTo>
                      <a:pt x="259" y="32"/>
                    </a:lnTo>
                    <a:lnTo>
                      <a:pt x="263" y="66"/>
                    </a:lnTo>
                    <a:lnTo>
                      <a:pt x="266" y="100"/>
                    </a:lnTo>
                    <a:lnTo>
                      <a:pt x="270" y="132"/>
                    </a:lnTo>
                    <a:lnTo>
                      <a:pt x="253" y="132"/>
                    </a:lnTo>
                    <a:lnTo>
                      <a:pt x="236" y="132"/>
                    </a:lnTo>
                    <a:lnTo>
                      <a:pt x="219" y="132"/>
                    </a:lnTo>
                    <a:lnTo>
                      <a:pt x="202" y="132"/>
                    </a:lnTo>
                    <a:lnTo>
                      <a:pt x="185" y="132"/>
                    </a:lnTo>
                    <a:lnTo>
                      <a:pt x="169" y="132"/>
                    </a:lnTo>
                    <a:lnTo>
                      <a:pt x="152" y="132"/>
                    </a:lnTo>
                    <a:lnTo>
                      <a:pt x="135" y="132"/>
                    </a:lnTo>
                    <a:lnTo>
                      <a:pt x="118" y="132"/>
                    </a:lnTo>
                    <a:lnTo>
                      <a:pt x="101" y="132"/>
                    </a:lnTo>
                    <a:lnTo>
                      <a:pt x="84" y="132"/>
                    </a:lnTo>
                    <a:lnTo>
                      <a:pt x="67" y="132"/>
                    </a:lnTo>
                    <a:lnTo>
                      <a:pt x="51" y="131"/>
                    </a:lnTo>
                    <a:lnTo>
                      <a:pt x="34" y="131"/>
                    </a:lnTo>
                    <a:lnTo>
                      <a:pt x="17" y="131"/>
                    </a:lnTo>
                    <a:lnTo>
                      <a:pt x="0" y="131"/>
                    </a:lnTo>
                    <a:lnTo>
                      <a:pt x="0" y="102"/>
                    </a:lnTo>
                    <a:lnTo>
                      <a:pt x="1" y="74"/>
                    </a:lnTo>
                    <a:lnTo>
                      <a:pt x="1" y="48"/>
                    </a:lnTo>
                    <a:lnTo>
                      <a:pt x="1" y="19"/>
                    </a:lnTo>
                    <a:close/>
                  </a:path>
                </a:pathLst>
              </a:custGeom>
              <a:solidFill>
                <a:srgbClr val="8487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20" name="Freeform 93"/>
              <p:cNvSpPr>
                <a:spLocks/>
              </p:cNvSpPr>
              <p:nvPr/>
            </p:nvSpPr>
            <p:spPr bwMode="auto">
              <a:xfrm>
                <a:off x="6026151" y="1970088"/>
                <a:ext cx="142875" cy="23813"/>
              </a:xfrm>
              <a:custGeom>
                <a:avLst/>
                <a:gdLst>
                  <a:gd name="T0" fmla="*/ 2147483647 w 270"/>
                  <a:gd name="T1" fmla="*/ 2147483647 h 44"/>
                  <a:gd name="T2" fmla="*/ 2147483647 w 270"/>
                  <a:gd name="T3" fmla="*/ 0 h 44"/>
                  <a:gd name="T4" fmla="*/ 2147483647 w 270"/>
                  <a:gd name="T5" fmla="*/ 2147483647 h 44"/>
                  <a:gd name="T6" fmla="*/ 0 w 270"/>
                  <a:gd name="T7" fmla="*/ 2147483647 h 44"/>
                  <a:gd name="T8" fmla="*/ 2147483647 w 270"/>
                  <a:gd name="T9" fmla="*/ 2147483647 h 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0"/>
                  <a:gd name="T16" fmla="*/ 0 h 44"/>
                  <a:gd name="T17" fmla="*/ 270 w 270"/>
                  <a:gd name="T18" fmla="*/ 44 h 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0" h="44">
                    <a:moveTo>
                      <a:pt x="3" y="11"/>
                    </a:moveTo>
                    <a:lnTo>
                      <a:pt x="254" y="0"/>
                    </a:lnTo>
                    <a:lnTo>
                      <a:pt x="270" y="44"/>
                    </a:lnTo>
                    <a:lnTo>
                      <a:pt x="0" y="44"/>
                    </a:lnTo>
                    <a:lnTo>
                      <a:pt x="3" y="11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21" name="Freeform 94"/>
              <p:cNvSpPr>
                <a:spLocks/>
              </p:cNvSpPr>
              <p:nvPr/>
            </p:nvSpPr>
            <p:spPr bwMode="auto">
              <a:xfrm>
                <a:off x="6189663" y="1939925"/>
                <a:ext cx="160338" cy="122238"/>
              </a:xfrm>
              <a:custGeom>
                <a:avLst/>
                <a:gdLst>
                  <a:gd name="T0" fmla="*/ 2147483647 w 302"/>
                  <a:gd name="T1" fmla="*/ 0 h 231"/>
                  <a:gd name="T2" fmla="*/ 2147483647 w 302"/>
                  <a:gd name="T3" fmla="*/ 2147483647 h 231"/>
                  <a:gd name="T4" fmla="*/ 0 w 302"/>
                  <a:gd name="T5" fmla="*/ 2147483647 h 231"/>
                  <a:gd name="T6" fmla="*/ 2147483647 w 302"/>
                  <a:gd name="T7" fmla="*/ 2147483647 h 231"/>
                  <a:gd name="T8" fmla="*/ 2147483647 w 302"/>
                  <a:gd name="T9" fmla="*/ 2147483647 h 231"/>
                  <a:gd name="T10" fmla="*/ 2147483647 w 302"/>
                  <a:gd name="T11" fmla="*/ 2147483647 h 231"/>
                  <a:gd name="T12" fmla="*/ 2147483647 w 302"/>
                  <a:gd name="T13" fmla="*/ 0 h 2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02"/>
                  <a:gd name="T22" fmla="*/ 0 h 231"/>
                  <a:gd name="T23" fmla="*/ 302 w 302"/>
                  <a:gd name="T24" fmla="*/ 231 h 2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02" h="231">
                    <a:moveTo>
                      <a:pt x="302" y="0"/>
                    </a:moveTo>
                    <a:lnTo>
                      <a:pt x="111" y="68"/>
                    </a:lnTo>
                    <a:lnTo>
                      <a:pt x="0" y="228"/>
                    </a:lnTo>
                    <a:lnTo>
                      <a:pt x="70" y="231"/>
                    </a:lnTo>
                    <a:lnTo>
                      <a:pt x="125" y="162"/>
                    </a:lnTo>
                    <a:lnTo>
                      <a:pt x="302" y="141"/>
                    </a:lnTo>
                    <a:lnTo>
                      <a:pt x="302" y="0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22" name="Freeform 95"/>
              <p:cNvSpPr>
                <a:spLocks/>
              </p:cNvSpPr>
              <p:nvPr/>
            </p:nvSpPr>
            <p:spPr bwMode="auto">
              <a:xfrm>
                <a:off x="6026151" y="1928813"/>
                <a:ext cx="306388" cy="133350"/>
              </a:xfrm>
              <a:custGeom>
                <a:avLst/>
                <a:gdLst>
                  <a:gd name="T0" fmla="*/ 2147483647 w 580"/>
                  <a:gd name="T1" fmla="*/ 0 h 251"/>
                  <a:gd name="T2" fmla="*/ 2147483647 w 580"/>
                  <a:gd name="T3" fmla="*/ 2147483647 h 251"/>
                  <a:gd name="T4" fmla="*/ 0 w 580"/>
                  <a:gd name="T5" fmla="*/ 2147483647 h 251"/>
                  <a:gd name="T6" fmla="*/ 2147483647 w 580"/>
                  <a:gd name="T7" fmla="*/ 2147483647 h 251"/>
                  <a:gd name="T8" fmla="*/ 2147483647 w 580"/>
                  <a:gd name="T9" fmla="*/ 2147483647 h 251"/>
                  <a:gd name="T10" fmla="*/ 2147483647 w 580"/>
                  <a:gd name="T11" fmla="*/ 2147483647 h 251"/>
                  <a:gd name="T12" fmla="*/ 2147483647 w 580"/>
                  <a:gd name="T13" fmla="*/ 0 h 2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80"/>
                  <a:gd name="T22" fmla="*/ 0 h 251"/>
                  <a:gd name="T23" fmla="*/ 580 w 580"/>
                  <a:gd name="T24" fmla="*/ 251 h 2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80" h="251">
                    <a:moveTo>
                      <a:pt x="580" y="0"/>
                    </a:moveTo>
                    <a:lnTo>
                      <a:pt x="274" y="27"/>
                    </a:lnTo>
                    <a:lnTo>
                      <a:pt x="0" y="251"/>
                    </a:lnTo>
                    <a:lnTo>
                      <a:pt x="358" y="251"/>
                    </a:lnTo>
                    <a:lnTo>
                      <a:pt x="462" y="123"/>
                    </a:lnTo>
                    <a:lnTo>
                      <a:pt x="580" y="86"/>
                    </a:lnTo>
                    <a:lnTo>
                      <a:pt x="580" y="0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23" name="Freeform 96"/>
              <p:cNvSpPr>
                <a:spLocks/>
              </p:cNvSpPr>
              <p:nvPr/>
            </p:nvSpPr>
            <p:spPr bwMode="auto">
              <a:xfrm>
                <a:off x="6005513" y="1928813"/>
                <a:ext cx="328613" cy="138113"/>
              </a:xfrm>
              <a:custGeom>
                <a:avLst/>
                <a:gdLst>
                  <a:gd name="T0" fmla="*/ 0 w 620"/>
                  <a:gd name="T1" fmla="*/ 2147483647 h 260"/>
                  <a:gd name="T2" fmla="*/ 2147483647 w 620"/>
                  <a:gd name="T3" fmla="*/ 2147483647 h 260"/>
                  <a:gd name="T4" fmla="*/ 2147483647 w 620"/>
                  <a:gd name="T5" fmla="*/ 0 h 260"/>
                  <a:gd name="T6" fmla="*/ 2147483647 w 620"/>
                  <a:gd name="T7" fmla="*/ 2147483647 h 260"/>
                  <a:gd name="T8" fmla="*/ 2147483647 w 620"/>
                  <a:gd name="T9" fmla="*/ 2147483647 h 260"/>
                  <a:gd name="T10" fmla="*/ 2147483647 w 620"/>
                  <a:gd name="T11" fmla="*/ 2147483647 h 260"/>
                  <a:gd name="T12" fmla="*/ 2147483647 w 620"/>
                  <a:gd name="T13" fmla="*/ 2147483647 h 260"/>
                  <a:gd name="T14" fmla="*/ 2147483647 w 620"/>
                  <a:gd name="T15" fmla="*/ 2147483647 h 260"/>
                  <a:gd name="T16" fmla="*/ 2147483647 w 620"/>
                  <a:gd name="T17" fmla="*/ 2147483647 h 260"/>
                  <a:gd name="T18" fmla="*/ 2147483647 w 620"/>
                  <a:gd name="T19" fmla="*/ 2147483647 h 260"/>
                  <a:gd name="T20" fmla="*/ 2147483647 w 620"/>
                  <a:gd name="T21" fmla="*/ 2147483647 h 260"/>
                  <a:gd name="T22" fmla="*/ 2147483647 w 620"/>
                  <a:gd name="T23" fmla="*/ 2147483647 h 260"/>
                  <a:gd name="T24" fmla="*/ 2147483647 w 620"/>
                  <a:gd name="T25" fmla="*/ 2147483647 h 260"/>
                  <a:gd name="T26" fmla="*/ 0 w 620"/>
                  <a:gd name="T27" fmla="*/ 2147483647 h 2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20"/>
                  <a:gd name="T43" fmla="*/ 0 h 260"/>
                  <a:gd name="T44" fmla="*/ 620 w 620"/>
                  <a:gd name="T45" fmla="*/ 260 h 2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20" h="260">
                    <a:moveTo>
                      <a:pt x="0" y="260"/>
                    </a:moveTo>
                    <a:lnTo>
                      <a:pt x="319" y="28"/>
                    </a:lnTo>
                    <a:lnTo>
                      <a:pt x="620" y="0"/>
                    </a:lnTo>
                    <a:lnTo>
                      <a:pt x="613" y="4"/>
                    </a:lnTo>
                    <a:lnTo>
                      <a:pt x="326" y="41"/>
                    </a:lnTo>
                    <a:lnTo>
                      <a:pt x="46" y="253"/>
                    </a:lnTo>
                    <a:lnTo>
                      <a:pt x="45" y="253"/>
                    </a:lnTo>
                    <a:lnTo>
                      <a:pt x="41" y="252"/>
                    </a:lnTo>
                    <a:lnTo>
                      <a:pt x="34" y="252"/>
                    </a:lnTo>
                    <a:lnTo>
                      <a:pt x="25" y="251"/>
                    </a:lnTo>
                    <a:lnTo>
                      <a:pt x="18" y="252"/>
                    </a:lnTo>
                    <a:lnTo>
                      <a:pt x="10" y="253"/>
                    </a:lnTo>
                    <a:lnTo>
                      <a:pt x="4" y="256"/>
                    </a:lnTo>
                    <a:lnTo>
                      <a:pt x="0" y="260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24" name="Freeform 97"/>
              <p:cNvSpPr>
                <a:spLocks/>
              </p:cNvSpPr>
              <p:nvPr/>
            </p:nvSpPr>
            <p:spPr bwMode="auto">
              <a:xfrm>
                <a:off x="6192838" y="1943100"/>
                <a:ext cx="158750" cy="119063"/>
              </a:xfrm>
              <a:custGeom>
                <a:avLst/>
                <a:gdLst>
                  <a:gd name="T0" fmla="*/ 2147483647 w 302"/>
                  <a:gd name="T1" fmla="*/ 0 h 224"/>
                  <a:gd name="T2" fmla="*/ 2147483647 w 302"/>
                  <a:gd name="T3" fmla="*/ 2147483647 h 224"/>
                  <a:gd name="T4" fmla="*/ 0 w 302"/>
                  <a:gd name="T5" fmla="*/ 2147483647 h 224"/>
                  <a:gd name="T6" fmla="*/ 2147483647 w 302"/>
                  <a:gd name="T7" fmla="*/ 2147483647 h 224"/>
                  <a:gd name="T8" fmla="*/ 2147483647 w 302"/>
                  <a:gd name="T9" fmla="*/ 2147483647 h 224"/>
                  <a:gd name="T10" fmla="*/ 2147483647 w 302"/>
                  <a:gd name="T11" fmla="*/ 2147483647 h 224"/>
                  <a:gd name="T12" fmla="*/ 2147483647 w 302"/>
                  <a:gd name="T13" fmla="*/ 0 h 2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02"/>
                  <a:gd name="T22" fmla="*/ 0 h 224"/>
                  <a:gd name="T23" fmla="*/ 302 w 302"/>
                  <a:gd name="T24" fmla="*/ 224 h 2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02" h="224">
                    <a:moveTo>
                      <a:pt x="271" y="0"/>
                    </a:moveTo>
                    <a:lnTo>
                      <a:pt x="111" y="53"/>
                    </a:lnTo>
                    <a:lnTo>
                      <a:pt x="0" y="224"/>
                    </a:lnTo>
                    <a:lnTo>
                      <a:pt x="33" y="224"/>
                    </a:lnTo>
                    <a:lnTo>
                      <a:pt x="126" y="59"/>
                    </a:lnTo>
                    <a:lnTo>
                      <a:pt x="302" y="1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25" name="Freeform 98"/>
              <p:cNvSpPr>
                <a:spLocks/>
              </p:cNvSpPr>
              <p:nvPr/>
            </p:nvSpPr>
            <p:spPr bwMode="auto">
              <a:xfrm>
                <a:off x="6175376" y="1982788"/>
                <a:ext cx="73025" cy="11113"/>
              </a:xfrm>
              <a:custGeom>
                <a:avLst/>
                <a:gdLst>
                  <a:gd name="T0" fmla="*/ 0 w 138"/>
                  <a:gd name="T1" fmla="*/ 2147483647 h 20"/>
                  <a:gd name="T2" fmla="*/ 2147483647 w 138"/>
                  <a:gd name="T3" fmla="*/ 0 h 20"/>
                  <a:gd name="T4" fmla="*/ 2147483647 w 138"/>
                  <a:gd name="T5" fmla="*/ 2147483647 h 20"/>
                  <a:gd name="T6" fmla="*/ 2147483647 w 138"/>
                  <a:gd name="T7" fmla="*/ 2147483647 h 20"/>
                  <a:gd name="T8" fmla="*/ 0 w 138"/>
                  <a:gd name="T9" fmla="*/ 2147483647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8"/>
                  <a:gd name="T16" fmla="*/ 0 h 20"/>
                  <a:gd name="T17" fmla="*/ 138 w 138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8" h="20">
                    <a:moveTo>
                      <a:pt x="0" y="3"/>
                    </a:moveTo>
                    <a:lnTo>
                      <a:pt x="138" y="0"/>
                    </a:lnTo>
                    <a:lnTo>
                      <a:pt x="120" y="20"/>
                    </a:lnTo>
                    <a:lnTo>
                      <a:pt x="2" y="18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26" name="Freeform 99"/>
              <p:cNvSpPr>
                <a:spLocks/>
              </p:cNvSpPr>
              <p:nvPr/>
            </p:nvSpPr>
            <p:spPr bwMode="auto">
              <a:xfrm>
                <a:off x="6159501" y="2000250"/>
                <a:ext cx="79375" cy="9525"/>
              </a:xfrm>
              <a:custGeom>
                <a:avLst/>
                <a:gdLst>
                  <a:gd name="T0" fmla="*/ 0 w 151"/>
                  <a:gd name="T1" fmla="*/ 2147483647 h 19"/>
                  <a:gd name="T2" fmla="*/ 2147483647 w 151"/>
                  <a:gd name="T3" fmla="*/ 0 h 19"/>
                  <a:gd name="T4" fmla="*/ 2147483647 w 151"/>
                  <a:gd name="T5" fmla="*/ 2147483647 h 19"/>
                  <a:gd name="T6" fmla="*/ 2147483647 w 151"/>
                  <a:gd name="T7" fmla="*/ 2147483647 h 19"/>
                  <a:gd name="T8" fmla="*/ 0 w 151"/>
                  <a:gd name="T9" fmla="*/ 2147483647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1"/>
                  <a:gd name="T16" fmla="*/ 0 h 19"/>
                  <a:gd name="T17" fmla="*/ 151 w 151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1" h="19">
                    <a:moveTo>
                      <a:pt x="0" y="2"/>
                    </a:moveTo>
                    <a:lnTo>
                      <a:pt x="151" y="0"/>
                    </a:lnTo>
                    <a:lnTo>
                      <a:pt x="133" y="19"/>
                    </a:lnTo>
                    <a:lnTo>
                      <a:pt x="1" y="17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27" name="Freeform 100"/>
              <p:cNvSpPr>
                <a:spLocks/>
              </p:cNvSpPr>
              <p:nvPr/>
            </p:nvSpPr>
            <p:spPr bwMode="auto">
              <a:xfrm>
                <a:off x="6138863" y="2017713"/>
                <a:ext cx="88900" cy="7938"/>
              </a:xfrm>
              <a:custGeom>
                <a:avLst/>
                <a:gdLst>
                  <a:gd name="T0" fmla="*/ 0 w 166"/>
                  <a:gd name="T1" fmla="*/ 2147483647 h 16"/>
                  <a:gd name="T2" fmla="*/ 2147483647 w 166"/>
                  <a:gd name="T3" fmla="*/ 0 h 16"/>
                  <a:gd name="T4" fmla="*/ 2147483647 w 166"/>
                  <a:gd name="T5" fmla="*/ 2147483647 h 16"/>
                  <a:gd name="T6" fmla="*/ 2147483647 w 166"/>
                  <a:gd name="T7" fmla="*/ 2147483647 h 16"/>
                  <a:gd name="T8" fmla="*/ 0 w 166"/>
                  <a:gd name="T9" fmla="*/ 2147483647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6"/>
                  <a:gd name="T16" fmla="*/ 0 h 16"/>
                  <a:gd name="T17" fmla="*/ 166 w 166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6" h="16">
                    <a:moveTo>
                      <a:pt x="0" y="2"/>
                    </a:moveTo>
                    <a:lnTo>
                      <a:pt x="166" y="0"/>
                    </a:lnTo>
                    <a:lnTo>
                      <a:pt x="148" y="16"/>
                    </a:lnTo>
                    <a:lnTo>
                      <a:pt x="1" y="16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28" name="Freeform 101"/>
              <p:cNvSpPr>
                <a:spLocks/>
              </p:cNvSpPr>
              <p:nvPr/>
            </p:nvSpPr>
            <p:spPr bwMode="auto">
              <a:xfrm>
                <a:off x="6118226" y="2036763"/>
                <a:ext cx="98425" cy="9525"/>
              </a:xfrm>
              <a:custGeom>
                <a:avLst/>
                <a:gdLst>
                  <a:gd name="T0" fmla="*/ 0 w 187"/>
                  <a:gd name="T1" fmla="*/ 2147483647 h 18"/>
                  <a:gd name="T2" fmla="*/ 2147483647 w 187"/>
                  <a:gd name="T3" fmla="*/ 0 h 18"/>
                  <a:gd name="T4" fmla="*/ 2147483647 w 187"/>
                  <a:gd name="T5" fmla="*/ 2147483647 h 18"/>
                  <a:gd name="T6" fmla="*/ 2147483647 w 187"/>
                  <a:gd name="T7" fmla="*/ 2147483647 h 18"/>
                  <a:gd name="T8" fmla="*/ 0 w 187"/>
                  <a:gd name="T9" fmla="*/ 2147483647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7"/>
                  <a:gd name="T16" fmla="*/ 0 h 18"/>
                  <a:gd name="T17" fmla="*/ 187 w 187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7" h="18">
                    <a:moveTo>
                      <a:pt x="0" y="1"/>
                    </a:moveTo>
                    <a:lnTo>
                      <a:pt x="187" y="0"/>
                    </a:lnTo>
                    <a:lnTo>
                      <a:pt x="169" y="18"/>
                    </a:lnTo>
                    <a:lnTo>
                      <a:pt x="2" y="17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29" name="Freeform 102"/>
              <p:cNvSpPr>
                <a:spLocks/>
              </p:cNvSpPr>
              <p:nvPr/>
            </p:nvSpPr>
            <p:spPr bwMode="auto">
              <a:xfrm>
                <a:off x="6472238" y="1436688"/>
                <a:ext cx="252413" cy="133350"/>
              </a:xfrm>
              <a:custGeom>
                <a:avLst/>
                <a:gdLst>
                  <a:gd name="T0" fmla="*/ 2147483647 w 477"/>
                  <a:gd name="T1" fmla="*/ 2147483647 h 250"/>
                  <a:gd name="T2" fmla="*/ 2147483647 w 477"/>
                  <a:gd name="T3" fmla="*/ 0 h 250"/>
                  <a:gd name="T4" fmla="*/ 2147483647 w 477"/>
                  <a:gd name="T5" fmla="*/ 2147483647 h 250"/>
                  <a:gd name="T6" fmla="*/ 0 w 477"/>
                  <a:gd name="T7" fmla="*/ 2147483647 h 250"/>
                  <a:gd name="T8" fmla="*/ 2147483647 w 477"/>
                  <a:gd name="T9" fmla="*/ 2147483647 h 2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7"/>
                  <a:gd name="T16" fmla="*/ 0 h 250"/>
                  <a:gd name="T17" fmla="*/ 477 w 477"/>
                  <a:gd name="T18" fmla="*/ 250 h 2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7" h="250">
                    <a:moveTo>
                      <a:pt x="6" y="144"/>
                    </a:moveTo>
                    <a:lnTo>
                      <a:pt x="472" y="0"/>
                    </a:lnTo>
                    <a:lnTo>
                      <a:pt x="477" y="118"/>
                    </a:lnTo>
                    <a:lnTo>
                      <a:pt x="0" y="250"/>
                    </a:lnTo>
                    <a:lnTo>
                      <a:pt x="6" y="144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30" name="Freeform 103"/>
              <p:cNvSpPr>
                <a:spLocks/>
              </p:cNvSpPr>
              <p:nvPr/>
            </p:nvSpPr>
            <p:spPr bwMode="auto">
              <a:xfrm>
                <a:off x="6786563" y="1506538"/>
                <a:ext cx="247650" cy="106363"/>
              </a:xfrm>
              <a:custGeom>
                <a:avLst/>
                <a:gdLst>
                  <a:gd name="T0" fmla="*/ 0 w 467"/>
                  <a:gd name="T1" fmla="*/ 2147483647 h 201"/>
                  <a:gd name="T2" fmla="*/ 2147483647 w 467"/>
                  <a:gd name="T3" fmla="*/ 0 h 201"/>
                  <a:gd name="T4" fmla="*/ 2147483647 w 467"/>
                  <a:gd name="T5" fmla="*/ 2147483647 h 201"/>
                  <a:gd name="T6" fmla="*/ 2147483647 w 467"/>
                  <a:gd name="T7" fmla="*/ 2147483647 h 201"/>
                  <a:gd name="T8" fmla="*/ 0 w 467"/>
                  <a:gd name="T9" fmla="*/ 2147483647 h 2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7"/>
                  <a:gd name="T16" fmla="*/ 0 h 201"/>
                  <a:gd name="T17" fmla="*/ 467 w 467"/>
                  <a:gd name="T18" fmla="*/ 201 h 2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7" h="201">
                    <a:moveTo>
                      <a:pt x="0" y="124"/>
                    </a:moveTo>
                    <a:lnTo>
                      <a:pt x="467" y="0"/>
                    </a:lnTo>
                    <a:lnTo>
                      <a:pt x="465" y="101"/>
                    </a:lnTo>
                    <a:lnTo>
                      <a:pt x="3" y="201"/>
                    </a:lnTo>
                    <a:lnTo>
                      <a:pt x="0" y="124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31" name="Freeform 104"/>
              <p:cNvSpPr>
                <a:spLocks/>
              </p:cNvSpPr>
              <p:nvPr/>
            </p:nvSpPr>
            <p:spPr bwMode="auto">
              <a:xfrm>
                <a:off x="6032501" y="1585913"/>
                <a:ext cx="112713" cy="77788"/>
              </a:xfrm>
              <a:custGeom>
                <a:avLst/>
                <a:gdLst>
                  <a:gd name="T0" fmla="*/ 0 w 212"/>
                  <a:gd name="T1" fmla="*/ 2147483647 h 146"/>
                  <a:gd name="T2" fmla="*/ 2147483647 w 212"/>
                  <a:gd name="T3" fmla="*/ 0 h 146"/>
                  <a:gd name="T4" fmla="*/ 2147483647 w 212"/>
                  <a:gd name="T5" fmla="*/ 2147483647 h 146"/>
                  <a:gd name="T6" fmla="*/ 2147483647 w 212"/>
                  <a:gd name="T7" fmla="*/ 2147483647 h 146"/>
                  <a:gd name="T8" fmla="*/ 0 w 212"/>
                  <a:gd name="T9" fmla="*/ 2147483647 h 1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2"/>
                  <a:gd name="T16" fmla="*/ 0 h 146"/>
                  <a:gd name="T17" fmla="*/ 212 w 212"/>
                  <a:gd name="T18" fmla="*/ 146 h 1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2" h="146">
                    <a:moveTo>
                      <a:pt x="0" y="67"/>
                    </a:moveTo>
                    <a:lnTo>
                      <a:pt x="212" y="0"/>
                    </a:lnTo>
                    <a:lnTo>
                      <a:pt x="207" y="90"/>
                    </a:lnTo>
                    <a:lnTo>
                      <a:pt x="1" y="146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32" name="Freeform 105"/>
              <p:cNvSpPr>
                <a:spLocks/>
              </p:cNvSpPr>
              <p:nvPr/>
            </p:nvSpPr>
            <p:spPr bwMode="auto">
              <a:xfrm>
                <a:off x="6475413" y="1550988"/>
                <a:ext cx="246063" cy="90488"/>
              </a:xfrm>
              <a:custGeom>
                <a:avLst/>
                <a:gdLst>
                  <a:gd name="T0" fmla="*/ 0 w 466"/>
                  <a:gd name="T1" fmla="*/ 2147483647 h 171"/>
                  <a:gd name="T2" fmla="*/ 2147483647 w 466"/>
                  <a:gd name="T3" fmla="*/ 0 h 171"/>
                  <a:gd name="T4" fmla="*/ 2147483647 w 466"/>
                  <a:gd name="T5" fmla="*/ 2147483647 h 171"/>
                  <a:gd name="T6" fmla="*/ 0 w 466"/>
                  <a:gd name="T7" fmla="*/ 2147483647 h 171"/>
                  <a:gd name="T8" fmla="*/ 0 w 466"/>
                  <a:gd name="T9" fmla="*/ 2147483647 h 1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6"/>
                  <a:gd name="T16" fmla="*/ 0 h 171"/>
                  <a:gd name="T17" fmla="*/ 466 w 466"/>
                  <a:gd name="T18" fmla="*/ 171 h 1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6" h="171">
                    <a:moveTo>
                      <a:pt x="0" y="114"/>
                    </a:moveTo>
                    <a:lnTo>
                      <a:pt x="466" y="0"/>
                    </a:lnTo>
                    <a:lnTo>
                      <a:pt x="466" y="79"/>
                    </a:lnTo>
                    <a:lnTo>
                      <a:pt x="0" y="171"/>
                    </a:lnTo>
                    <a:lnTo>
                      <a:pt x="0" y="114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33" name="Freeform 106"/>
              <p:cNvSpPr>
                <a:spLocks/>
              </p:cNvSpPr>
              <p:nvPr/>
            </p:nvSpPr>
            <p:spPr bwMode="auto">
              <a:xfrm>
                <a:off x="6786563" y="1608138"/>
                <a:ext cx="244475" cy="74613"/>
              </a:xfrm>
              <a:custGeom>
                <a:avLst/>
                <a:gdLst>
                  <a:gd name="T0" fmla="*/ 0 w 461"/>
                  <a:gd name="T1" fmla="*/ 2147483647 h 142"/>
                  <a:gd name="T2" fmla="*/ 2147483647 w 461"/>
                  <a:gd name="T3" fmla="*/ 0 h 142"/>
                  <a:gd name="T4" fmla="*/ 2147483647 w 461"/>
                  <a:gd name="T5" fmla="*/ 2147483647 h 142"/>
                  <a:gd name="T6" fmla="*/ 0 w 461"/>
                  <a:gd name="T7" fmla="*/ 2147483647 h 142"/>
                  <a:gd name="T8" fmla="*/ 0 w 461"/>
                  <a:gd name="T9" fmla="*/ 2147483647 h 1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1"/>
                  <a:gd name="T16" fmla="*/ 0 h 142"/>
                  <a:gd name="T17" fmla="*/ 461 w 461"/>
                  <a:gd name="T18" fmla="*/ 142 h 1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1" h="142">
                    <a:moveTo>
                      <a:pt x="0" y="92"/>
                    </a:moveTo>
                    <a:lnTo>
                      <a:pt x="461" y="0"/>
                    </a:lnTo>
                    <a:lnTo>
                      <a:pt x="461" y="69"/>
                    </a:lnTo>
                    <a:lnTo>
                      <a:pt x="0" y="142"/>
                    </a:lnTo>
                    <a:lnTo>
                      <a:pt x="0" y="92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34" name="Freeform 107"/>
              <p:cNvSpPr>
                <a:spLocks/>
              </p:cNvSpPr>
              <p:nvPr/>
            </p:nvSpPr>
            <p:spPr bwMode="auto">
              <a:xfrm>
                <a:off x="6032501" y="1673225"/>
                <a:ext cx="112713" cy="50800"/>
              </a:xfrm>
              <a:custGeom>
                <a:avLst/>
                <a:gdLst>
                  <a:gd name="T0" fmla="*/ 0 w 212"/>
                  <a:gd name="T1" fmla="*/ 2147483647 h 95"/>
                  <a:gd name="T2" fmla="*/ 2147483647 w 212"/>
                  <a:gd name="T3" fmla="*/ 0 h 95"/>
                  <a:gd name="T4" fmla="*/ 2147483647 w 212"/>
                  <a:gd name="T5" fmla="*/ 2147483647 h 95"/>
                  <a:gd name="T6" fmla="*/ 2147483647 w 212"/>
                  <a:gd name="T7" fmla="*/ 2147483647 h 95"/>
                  <a:gd name="T8" fmla="*/ 0 w 212"/>
                  <a:gd name="T9" fmla="*/ 2147483647 h 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2"/>
                  <a:gd name="T16" fmla="*/ 0 h 95"/>
                  <a:gd name="T17" fmla="*/ 212 w 212"/>
                  <a:gd name="T18" fmla="*/ 95 h 9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2" h="95">
                    <a:moveTo>
                      <a:pt x="0" y="46"/>
                    </a:moveTo>
                    <a:lnTo>
                      <a:pt x="212" y="0"/>
                    </a:lnTo>
                    <a:lnTo>
                      <a:pt x="209" y="59"/>
                    </a:lnTo>
                    <a:lnTo>
                      <a:pt x="3" y="95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35" name="Freeform 108"/>
              <p:cNvSpPr>
                <a:spLocks/>
              </p:cNvSpPr>
              <p:nvPr/>
            </p:nvSpPr>
            <p:spPr bwMode="auto">
              <a:xfrm>
                <a:off x="6478588" y="1643063"/>
                <a:ext cx="241300" cy="69850"/>
              </a:xfrm>
              <a:custGeom>
                <a:avLst/>
                <a:gdLst>
                  <a:gd name="T0" fmla="*/ 0 w 455"/>
                  <a:gd name="T1" fmla="*/ 2147483647 h 133"/>
                  <a:gd name="T2" fmla="*/ 2147483647 w 455"/>
                  <a:gd name="T3" fmla="*/ 0 h 133"/>
                  <a:gd name="T4" fmla="*/ 2147483647 w 455"/>
                  <a:gd name="T5" fmla="*/ 2147483647 h 133"/>
                  <a:gd name="T6" fmla="*/ 2147483647 w 455"/>
                  <a:gd name="T7" fmla="*/ 2147483647 h 133"/>
                  <a:gd name="T8" fmla="*/ 0 w 455"/>
                  <a:gd name="T9" fmla="*/ 2147483647 h 1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5"/>
                  <a:gd name="T16" fmla="*/ 0 h 133"/>
                  <a:gd name="T17" fmla="*/ 455 w 455"/>
                  <a:gd name="T18" fmla="*/ 133 h 13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5" h="133">
                    <a:moveTo>
                      <a:pt x="0" y="69"/>
                    </a:moveTo>
                    <a:lnTo>
                      <a:pt x="455" y="0"/>
                    </a:lnTo>
                    <a:lnTo>
                      <a:pt x="455" y="70"/>
                    </a:lnTo>
                    <a:lnTo>
                      <a:pt x="4" y="133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36" name="Freeform 109"/>
              <p:cNvSpPr>
                <a:spLocks/>
              </p:cNvSpPr>
              <p:nvPr/>
            </p:nvSpPr>
            <p:spPr bwMode="auto">
              <a:xfrm>
                <a:off x="6791326" y="1684338"/>
                <a:ext cx="241300" cy="57150"/>
              </a:xfrm>
              <a:custGeom>
                <a:avLst/>
                <a:gdLst>
                  <a:gd name="T0" fmla="*/ 0 w 457"/>
                  <a:gd name="T1" fmla="*/ 2147483647 h 109"/>
                  <a:gd name="T2" fmla="*/ 2147483647 w 457"/>
                  <a:gd name="T3" fmla="*/ 0 h 109"/>
                  <a:gd name="T4" fmla="*/ 2147483647 w 457"/>
                  <a:gd name="T5" fmla="*/ 2147483647 h 109"/>
                  <a:gd name="T6" fmla="*/ 2147483647 w 457"/>
                  <a:gd name="T7" fmla="*/ 2147483647 h 109"/>
                  <a:gd name="T8" fmla="*/ 0 w 457"/>
                  <a:gd name="T9" fmla="*/ 2147483647 h 1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7"/>
                  <a:gd name="T16" fmla="*/ 0 h 109"/>
                  <a:gd name="T17" fmla="*/ 457 w 457"/>
                  <a:gd name="T18" fmla="*/ 109 h 1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7" h="109">
                    <a:moveTo>
                      <a:pt x="0" y="64"/>
                    </a:moveTo>
                    <a:lnTo>
                      <a:pt x="457" y="0"/>
                    </a:lnTo>
                    <a:lnTo>
                      <a:pt x="457" y="59"/>
                    </a:lnTo>
                    <a:lnTo>
                      <a:pt x="4" y="109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37" name="Freeform 110"/>
              <p:cNvSpPr>
                <a:spLocks/>
              </p:cNvSpPr>
              <p:nvPr/>
            </p:nvSpPr>
            <p:spPr bwMode="auto">
              <a:xfrm>
                <a:off x="6034088" y="1730375"/>
                <a:ext cx="112713" cy="46038"/>
              </a:xfrm>
              <a:custGeom>
                <a:avLst/>
                <a:gdLst>
                  <a:gd name="T0" fmla="*/ 2147483647 w 215"/>
                  <a:gd name="T1" fmla="*/ 2147483647 h 86"/>
                  <a:gd name="T2" fmla="*/ 2147483647 w 215"/>
                  <a:gd name="T3" fmla="*/ 0 h 86"/>
                  <a:gd name="T4" fmla="*/ 2147483647 w 215"/>
                  <a:gd name="T5" fmla="*/ 2147483647 h 86"/>
                  <a:gd name="T6" fmla="*/ 0 w 215"/>
                  <a:gd name="T7" fmla="*/ 2147483647 h 86"/>
                  <a:gd name="T8" fmla="*/ 2147483647 w 215"/>
                  <a:gd name="T9" fmla="*/ 2147483647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5"/>
                  <a:gd name="T16" fmla="*/ 0 h 86"/>
                  <a:gd name="T17" fmla="*/ 215 w 215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5" h="86">
                    <a:moveTo>
                      <a:pt x="2" y="41"/>
                    </a:moveTo>
                    <a:lnTo>
                      <a:pt x="215" y="0"/>
                    </a:lnTo>
                    <a:lnTo>
                      <a:pt x="214" y="54"/>
                    </a:lnTo>
                    <a:lnTo>
                      <a:pt x="0" y="86"/>
                    </a:lnTo>
                    <a:lnTo>
                      <a:pt x="2" y="41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38" name="Freeform 111"/>
              <p:cNvSpPr>
                <a:spLocks/>
              </p:cNvSpPr>
              <p:nvPr/>
            </p:nvSpPr>
            <p:spPr bwMode="auto">
              <a:xfrm>
                <a:off x="6470651" y="1727200"/>
                <a:ext cx="250825" cy="61913"/>
              </a:xfrm>
              <a:custGeom>
                <a:avLst/>
                <a:gdLst>
                  <a:gd name="T0" fmla="*/ 0 w 474"/>
                  <a:gd name="T1" fmla="*/ 2147483647 h 118"/>
                  <a:gd name="T2" fmla="*/ 2147483647 w 474"/>
                  <a:gd name="T3" fmla="*/ 0 h 118"/>
                  <a:gd name="T4" fmla="*/ 2147483647 w 474"/>
                  <a:gd name="T5" fmla="*/ 2147483647 h 118"/>
                  <a:gd name="T6" fmla="*/ 0 w 474"/>
                  <a:gd name="T7" fmla="*/ 2147483647 h 118"/>
                  <a:gd name="T8" fmla="*/ 0 w 474"/>
                  <a:gd name="T9" fmla="*/ 2147483647 h 1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4"/>
                  <a:gd name="T16" fmla="*/ 0 h 118"/>
                  <a:gd name="T17" fmla="*/ 474 w 474"/>
                  <a:gd name="T18" fmla="*/ 118 h 1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4" h="118">
                    <a:moveTo>
                      <a:pt x="0" y="61"/>
                    </a:moveTo>
                    <a:lnTo>
                      <a:pt x="474" y="0"/>
                    </a:lnTo>
                    <a:lnTo>
                      <a:pt x="468" y="84"/>
                    </a:lnTo>
                    <a:lnTo>
                      <a:pt x="0" y="118"/>
                    </a:lnTo>
                    <a:lnTo>
                      <a:pt x="0" y="61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39" name="Freeform 112"/>
              <p:cNvSpPr>
                <a:spLocks/>
              </p:cNvSpPr>
              <p:nvPr/>
            </p:nvSpPr>
            <p:spPr bwMode="auto">
              <a:xfrm>
                <a:off x="6783388" y="1760538"/>
                <a:ext cx="247650" cy="50800"/>
              </a:xfrm>
              <a:custGeom>
                <a:avLst/>
                <a:gdLst>
                  <a:gd name="T0" fmla="*/ 0 w 467"/>
                  <a:gd name="T1" fmla="*/ 2147483647 h 96"/>
                  <a:gd name="T2" fmla="*/ 2147483647 w 467"/>
                  <a:gd name="T3" fmla="*/ 0 h 96"/>
                  <a:gd name="T4" fmla="*/ 2147483647 w 467"/>
                  <a:gd name="T5" fmla="*/ 2147483647 h 96"/>
                  <a:gd name="T6" fmla="*/ 0 w 467"/>
                  <a:gd name="T7" fmla="*/ 2147483647 h 96"/>
                  <a:gd name="T8" fmla="*/ 0 w 467"/>
                  <a:gd name="T9" fmla="*/ 2147483647 h 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7"/>
                  <a:gd name="T16" fmla="*/ 0 h 96"/>
                  <a:gd name="T17" fmla="*/ 467 w 467"/>
                  <a:gd name="T18" fmla="*/ 96 h 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7" h="96">
                    <a:moveTo>
                      <a:pt x="0" y="48"/>
                    </a:moveTo>
                    <a:lnTo>
                      <a:pt x="467" y="0"/>
                    </a:lnTo>
                    <a:lnTo>
                      <a:pt x="467" y="69"/>
                    </a:lnTo>
                    <a:lnTo>
                      <a:pt x="0" y="9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40" name="Freeform 113"/>
              <p:cNvSpPr>
                <a:spLocks/>
              </p:cNvSpPr>
              <p:nvPr/>
            </p:nvSpPr>
            <p:spPr bwMode="auto">
              <a:xfrm>
                <a:off x="6037263" y="1798638"/>
                <a:ext cx="109538" cy="36513"/>
              </a:xfrm>
              <a:custGeom>
                <a:avLst/>
                <a:gdLst>
                  <a:gd name="T0" fmla="*/ 0 w 208"/>
                  <a:gd name="T1" fmla="*/ 2147483647 h 68"/>
                  <a:gd name="T2" fmla="*/ 2147483647 w 208"/>
                  <a:gd name="T3" fmla="*/ 0 h 68"/>
                  <a:gd name="T4" fmla="*/ 2147483647 w 208"/>
                  <a:gd name="T5" fmla="*/ 2147483647 h 68"/>
                  <a:gd name="T6" fmla="*/ 0 w 208"/>
                  <a:gd name="T7" fmla="*/ 2147483647 h 68"/>
                  <a:gd name="T8" fmla="*/ 0 w 208"/>
                  <a:gd name="T9" fmla="*/ 2147483647 h 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"/>
                  <a:gd name="T16" fmla="*/ 0 h 68"/>
                  <a:gd name="T17" fmla="*/ 208 w 208"/>
                  <a:gd name="T18" fmla="*/ 68 h 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" h="68">
                    <a:moveTo>
                      <a:pt x="0" y="23"/>
                    </a:moveTo>
                    <a:lnTo>
                      <a:pt x="206" y="0"/>
                    </a:lnTo>
                    <a:lnTo>
                      <a:pt x="208" y="54"/>
                    </a:lnTo>
                    <a:lnTo>
                      <a:pt x="0" y="68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41" name="Freeform 114"/>
              <p:cNvSpPr>
                <a:spLocks/>
              </p:cNvSpPr>
              <p:nvPr/>
            </p:nvSpPr>
            <p:spPr bwMode="auto">
              <a:xfrm>
                <a:off x="6473826" y="1822450"/>
                <a:ext cx="246063" cy="55563"/>
              </a:xfrm>
              <a:custGeom>
                <a:avLst/>
                <a:gdLst>
                  <a:gd name="T0" fmla="*/ 2147483647 w 467"/>
                  <a:gd name="T1" fmla="*/ 2147483647 h 104"/>
                  <a:gd name="T2" fmla="*/ 2147483647 w 467"/>
                  <a:gd name="T3" fmla="*/ 0 h 104"/>
                  <a:gd name="T4" fmla="*/ 2147483647 w 467"/>
                  <a:gd name="T5" fmla="*/ 2147483647 h 104"/>
                  <a:gd name="T6" fmla="*/ 0 w 467"/>
                  <a:gd name="T7" fmla="*/ 2147483647 h 104"/>
                  <a:gd name="T8" fmla="*/ 2147483647 w 467"/>
                  <a:gd name="T9" fmla="*/ 2147483647 h 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7"/>
                  <a:gd name="T16" fmla="*/ 0 h 104"/>
                  <a:gd name="T17" fmla="*/ 467 w 467"/>
                  <a:gd name="T18" fmla="*/ 104 h 1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7" h="104">
                    <a:moveTo>
                      <a:pt x="7" y="44"/>
                    </a:moveTo>
                    <a:lnTo>
                      <a:pt x="460" y="0"/>
                    </a:lnTo>
                    <a:lnTo>
                      <a:pt x="467" y="77"/>
                    </a:lnTo>
                    <a:lnTo>
                      <a:pt x="0" y="104"/>
                    </a:lnTo>
                    <a:lnTo>
                      <a:pt x="7" y="44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42" name="Freeform 115"/>
              <p:cNvSpPr>
                <a:spLocks/>
              </p:cNvSpPr>
              <p:nvPr/>
            </p:nvSpPr>
            <p:spPr bwMode="auto">
              <a:xfrm>
                <a:off x="6786563" y="1839913"/>
                <a:ext cx="242888" cy="47625"/>
              </a:xfrm>
              <a:custGeom>
                <a:avLst/>
                <a:gdLst>
                  <a:gd name="T0" fmla="*/ 2147483647 w 458"/>
                  <a:gd name="T1" fmla="*/ 2147483647 h 90"/>
                  <a:gd name="T2" fmla="*/ 2147483647 w 458"/>
                  <a:gd name="T3" fmla="*/ 0 h 90"/>
                  <a:gd name="T4" fmla="*/ 2147483647 w 458"/>
                  <a:gd name="T5" fmla="*/ 2147483647 h 90"/>
                  <a:gd name="T6" fmla="*/ 0 w 458"/>
                  <a:gd name="T7" fmla="*/ 2147483647 h 90"/>
                  <a:gd name="T8" fmla="*/ 2147483647 w 458"/>
                  <a:gd name="T9" fmla="*/ 2147483647 h 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8"/>
                  <a:gd name="T16" fmla="*/ 0 h 90"/>
                  <a:gd name="T17" fmla="*/ 458 w 458"/>
                  <a:gd name="T18" fmla="*/ 90 h 9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8" h="90">
                    <a:moveTo>
                      <a:pt x="5" y="38"/>
                    </a:moveTo>
                    <a:lnTo>
                      <a:pt x="458" y="0"/>
                    </a:lnTo>
                    <a:lnTo>
                      <a:pt x="452" y="61"/>
                    </a:lnTo>
                    <a:lnTo>
                      <a:pt x="0" y="90"/>
                    </a:lnTo>
                    <a:lnTo>
                      <a:pt x="5" y="38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43" name="Freeform 116"/>
              <p:cNvSpPr>
                <a:spLocks/>
              </p:cNvSpPr>
              <p:nvPr/>
            </p:nvSpPr>
            <p:spPr bwMode="auto">
              <a:xfrm>
                <a:off x="6038851" y="1865313"/>
                <a:ext cx="111125" cy="36513"/>
              </a:xfrm>
              <a:custGeom>
                <a:avLst/>
                <a:gdLst>
                  <a:gd name="T0" fmla="*/ 2147483647 w 211"/>
                  <a:gd name="T1" fmla="*/ 2147483647 h 69"/>
                  <a:gd name="T2" fmla="*/ 2147483647 w 211"/>
                  <a:gd name="T3" fmla="*/ 0 h 69"/>
                  <a:gd name="T4" fmla="*/ 2147483647 w 211"/>
                  <a:gd name="T5" fmla="*/ 2147483647 h 69"/>
                  <a:gd name="T6" fmla="*/ 0 w 211"/>
                  <a:gd name="T7" fmla="*/ 2147483647 h 69"/>
                  <a:gd name="T8" fmla="*/ 2147483647 w 211"/>
                  <a:gd name="T9" fmla="*/ 2147483647 h 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1"/>
                  <a:gd name="T16" fmla="*/ 0 h 69"/>
                  <a:gd name="T17" fmla="*/ 211 w 211"/>
                  <a:gd name="T18" fmla="*/ 69 h 6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1" h="69">
                    <a:moveTo>
                      <a:pt x="4" y="27"/>
                    </a:moveTo>
                    <a:lnTo>
                      <a:pt x="211" y="0"/>
                    </a:lnTo>
                    <a:lnTo>
                      <a:pt x="208" y="58"/>
                    </a:lnTo>
                    <a:lnTo>
                      <a:pt x="0" y="69"/>
                    </a:lnTo>
                    <a:lnTo>
                      <a:pt x="4" y="27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44" name="Freeform 117"/>
              <p:cNvSpPr>
                <a:spLocks/>
              </p:cNvSpPr>
              <p:nvPr/>
            </p:nvSpPr>
            <p:spPr bwMode="auto">
              <a:xfrm>
                <a:off x="6470651" y="1387475"/>
                <a:ext cx="233363" cy="547688"/>
              </a:xfrm>
              <a:custGeom>
                <a:avLst/>
                <a:gdLst>
                  <a:gd name="T0" fmla="*/ 2147483647 w 443"/>
                  <a:gd name="T1" fmla="*/ 2147483647 h 1035"/>
                  <a:gd name="T2" fmla="*/ 2147483647 w 443"/>
                  <a:gd name="T3" fmla="*/ 2147483647 h 1035"/>
                  <a:gd name="T4" fmla="*/ 2147483647 w 443"/>
                  <a:gd name="T5" fmla="*/ 2147483647 h 1035"/>
                  <a:gd name="T6" fmla="*/ 0 w 443"/>
                  <a:gd name="T7" fmla="*/ 2147483647 h 1035"/>
                  <a:gd name="T8" fmla="*/ 2147483647 w 443"/>
                  <a:gd name="T9" fmla="*/ 2147483647 h 1035"/>
                  <a:gd name="T10" fmla="*/ 2147483647 w 443"/>
                  <a:gd name="T11" fmla="*/ 2147483647 h 1035"/>
                  <a:gd name="T12" fmla="*/ 2147483647 w 443"/>
                  <a:gd name="T13" fmla="*/ 2147483647 h 1035"/>
                  <a:gd name="T14" fmla="*/ 2147483647 w 443"/>
                  <a:gd name="T15" fmla="*/ 0 h 1035"/>
                  <a:gd name="T16" fmla="*/ 2147483647 w 443"/>
                  <a:gd name="T17" fmla="*/ 2147483647 h 1035"/>
                  <a:gd name="T18" fmla="*/ 2147483647 w 443"/>
                  <a:gd name="T19" fmla="*/ 2147483647 h 1035"/>
                  <a:gd name="T20" fmla="*/ 2147483647 w 443"/>
                  <a:gd name="T21" fmla="*/ 2147483647 h 1035"/>
                  <a:gd name="T22" fmla="*/ 2147483647 w 443"/>
                  <a:gd name="T23" fmla="*/ 2147483647 h 1035"/>
                  <a:gd name="T24" fmla="*/ 2147483647 w 443"/>
                  <a:gd name="T25" fmla="*/ 2147483647 h 1035"/>
                  <a:gd name="T26" fmla="*/ 2147483647 w 443"/>
                  <a:gd name="T27" fmla="*/ 2147483647 h 1035"/>
                  <a:gd name="T28" fmla="*/ 2147483647 w 443"/>
                  <a:gd name="T29" fmla="*/ 2147483647 h 1035"/>
                  <a:gd name="T30" fmla="*/ 2147483647 w 443"/>
                  <a:gd name="T31" fmla="*/ 2147483647 h 1035"/>
                  <a:gd name="T32" fmla="*/ 2147483647 w 443"/>
                  <a:gd name="T33" fmla="*/ 2147483647 h 103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3"/>
                  <a:gd name="T52" fmla="*/ 0 h 1035"/>
                  <a:gd name="T53" fmla="*/ 443 w 443"/>
                  <a:gd name="T54" fmla="*/ 1035 h 103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3" h="1035">
                    <a:moveTo>
                      <a:pt x="80" y="110"/>
                    </a:moveTo>
                    <a:lnTo>
                      <a:pt x="82" y="983"/>
                    </a:lnTo>
                    <a:lnTo>
                      <a:pt x="5" y="990"/>
                    </a:lnTo>
                    <a:lnTo>
                      <a:pt x="0" y="1035"/>
                    </a:lnTo>
                    <a:lnTo>
                      <a:pt x="436" y="1008"/>
                    </a:lnTo>
                    <a:lnTo>
                      <a:pt x="443" y="956"/>
                    </a:lnTo>
                    <a:lnTo>
                      <a:pt x="388" y="967"/>
                    </a:lnTo>
                    <a:lnTo>
                      <a:pt x="411" y="0"/>
                    </a:lnTo>
                    <a:lnTo>
                      <a:pt x="371" y="11"/>
                    </a:lnTo>
                    <a:lnTo>
                      <a:pt x="355" y="965"/>
                    </a:lnTo>
                    <a:lnTo>
                      <a:pt x="251" y="969"/>
                    </a:lnTo>
                    <a:lnTo>
                      <a:pt x="253" y="46"/>
                    </a:lnTo>
                    <a:lnTo>
                      <a:pt x="220" y="66"/>
                    </a:lnTo>
                    <a:lnTo>
                      <a:pt x="213" y="974"/>
                    </a:lnTo>
                    <a:lnTo>
                      <a:pt x="121" y="981"/>
                    </a:lnTo>
                    <a:lnTo>
                      <a:pt x="113" y="95"/>
                    </a:lnTo>
                    <a:lnTo>
                      <a:pt x="80" y="110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45" name="Freeform 118"/>
              <p:cNvSpPr>
                <a:spLocks/>
              </p:cNvSpPr>
              <p:nvPr/>
            </p:nvSpPr>
            <p:spPr bwMode="auto">
              <a:xfrm>
                <a:off x="6783388" y="1463675"/>
                <a:ext cx="233363" cy="474663"/>
              </a:xfrm>
              <a:custGeom>
                <a:avLst/>
                <a:gdLst>
                  <a:gd name="T0" fmla="*/ 2147483647 w 441"/>
                  <a:gd name="T1" fmla="*/ 2147483647 h 897"/>
                  <a:gd name="T2" fmla="*/ 2147483647 w 441"/>
                  <a:gd name="T3" fmla="*/ 2147483647 h 897"/>
                  <a:gd name="T4" fmla="*/ 2147483647 w 441"/>
                  <a:gd name="T5" fmla="*/ 2147483647 h 897"/>
                  <a:gd name="T6" fmla="*/ 0 w 441"/>
                  <a:gd name="T7" fmla="*/ 2147483647 h 897"/>
                  <a:gd name="T8" fmla="*/ 2147483647 w 441"/>
                  <a:gd name="T9" fmla="*/ 2147483647 h 897"/>
                  <a:gd name="T10" fmla="*/ 2147483647 w 441"/>
                  <a:gd name="T11" fmla="*/ 2147483647 h 897"/>
                  <a:gd name="T12" fmla="*/ 2147483647 w 441"/>
                  <a:gd name="T13" fmla="*/ 2147483647 h 897"/>
                  <a:gd name="T14" fmla="*/ 2147483647 w 441"/>
                  <a:gd name="T15" fmla="*/ 0 h 897"/>
                  <a:gd name="T16" fmla="*/ 2147483647 w 441"/>
                  <a:gd name="T17" fmla="*/ 2147483647 h 897"/>
                  <a:gd name="T18" fmla="*/ 2147483647 w 441"/>
                  <a:gd name="T19" fmla="*/ 2147483647 h 897"/>
                  <a:gd name="T20" fmla="*/ 2147483647 w 441"/>
                  <a:gd name="T21" fmla="*/ 2147483647 h 897"/>
                  <a:gd name="T22" fmla="*/ 2147483647 w 441"/>
                  <a:gd name="T23" fmla="*/ 2147483647 h 897"/>
                  <a:gd name="T24" fmla="*/ 2147483647 w 441"/>
                  <a:gd name="T25" fmla="*/ 2147483647 h 897"/>
                  <a:gd name="T26" fmla="*/ 2147483647 w 441"/>
                  <a:gd name="T27" fmla="*/ 2147483647 h 897"/>
                  <a:gd name="T28" fmla="*/ 2147483647 w 441"/>
                  <a:gd name="T29" fmla="*/ 2147483647 h 897"/>
                  <a:gd name="T30" fmla="*/ 2147483647 w 441"/>
                  <a:gd name="T31" fmla="*/ 2147483647 h 897"/>
                  <a:gd name="T32" fmla="*/ 2147483647 w 441"/>
                  <a:gd name="T33" fmla="*/ 2147483647 h 89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41"/>
                  <a:gd name="T52" fmla="*/ 0 h 897"/>
                  <a:gd name="T53" fmla="*/ 441 w 441"/>
                  <a:gd name="T54" fmla="*/ 897 h 89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41" h="897">
                    <a:moveTo>
                      <a:pt x="79" y="95"/>
                    </a:moveTo>
                    <a:lnTo>
                      <a:pt x="82" y="852"/>
                    </a:lnTo>
                    <a:lnTo>
                      <a:pt x="4" y="858"/>
                    </a:lnTo>
                    <a:lnTo>
                      <a:pt x="0" y="897"/>
                    </a:lnTo>
                    <a:lnTo>
                      <a:pt x="436" y="873"/>
                    </a:lnTo>
                    <a:lnTo>
                      <a:pt x="441" y="828"/>
                    </a:lnTo>
                    <a:lnTo>
                      <a:pt x="388" y="839"/>
                    </a:lnTo>
                    <a:lnTo>
                      <a:pt x="410" y="0"/>
                    </a:lnTo>
                    <a:lnTo>
                      <a:pt x="371" y="10"/>
                    </a:lnTo>
                    <a:lnTo>
                      <a:pt x="354" y="837"/>
                    </a:lnTo>
                    <a:lnTo>
                      <a:pt x="250" y="839"/>
                    </a:lnTo>
                    <a:lnTo>
                      <a:pt x="253" y="41"/>
                    </a:lnTo>
                    <a:lnTo>
                      <a:pt x="219" y="58"/>
                    </a:lnTo>
                    <a:lnTo>
                      <a:pt x="211" y="845"/>
                    </a:lnTo>
                    <a:lnTo>
                      <a:pt x="121" y="851"/>
                    </a:lnTo>
                    <a:lnTo>
                      <a:pt x="111" y="84"/>
                    </a:lnTo>
                    <a:lnTo>
                      <a:pt x="79" y="95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46" name="Freeform 119"/>
              <p:cNvSpPr>
                <a:spLocks/>
              </p:cNvSpPr>
              <p:nvPr/>
            </p:nvSpPr>
            <p:spPr bwMode="auto">
              <a:xfrm>
                <a:off x="6042026" y="1528763"/>
                <a:ext cx="114300" cy="400050"/>
              </a:xfrm>
              <a:custGeom>
                <a:avLst/>
                <a:gdLst>
                  <a:gd name="T0" fmla="*/ 2147483647 w 215"/>
                  <a:gd name="T1" fmla="*/ 2147483647 h 755"/>
                  <a:gd name="T2" fmla="*/ 2147483647 w 215"/>
                  <a:gd name="T3" fmla="*/ 2147483647 h 755"/>
                  <a:gd name="T4" fmla="*/ 0 w 215"/>
                  <a:gd name="T5" fmla="*/ 2147483647 h 755"/>
                  <a:gd name="T6" fmla="*/ 2147483647 w 215"/>
                  <a:gd name="T7" fmla="*/ 2147483647 h 755"/>
                  <a:gd name="T8" fmla="*/ 2147483647 w 215"/>
                  <a:gd name="T9" fmla="*/ 2147483647 h 755"/>
                  <a:gd name="T10" fmla="*/ 2147483647 w 215"/>
                  <a:gd name="T11" fmla="*/ 2147483647 h 755"/>
                  <a:gd name="T12" fmla="*/ 2147483647 w 215"/>
                  <a:gd name="T13" fmla="*/ 2147483647 h 755"/>
                  <a:gd name="T14" fmla="*/ 2147483647 w 215"/>
                  <a:gd name="T15" fmla="*/ 0 h 755"/>
                  <a:gd name="T16" fmla="*/ 2147483647 w 215"/>
                  <a:gd name="T17" fmla="*/ 2147483647 h 755"/>
                  <a:gd name="T18" fmla="*/ 2147483647 w 215"/>
                  <a:gd name="T19" fmla="*/ 2147483647 h 755"/>
                  <a:gd name="T20" fmla="*/ 2147483647 w 215"/>
                  <a:gd name="T21" fmla="*/ 2147483647 h 755"/>
                  <a:gd name="T22" fmla="*/ 2147483647 w 215"/>
                  <a:gd name="T23" fmla="*/ 2147483647 h 755"/>
                  <a:gd name="T24" fmla="*/ 2147483647 w 215"/>
                  <a:gd name="T25" fmla="*/ 2147483647 h 75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15"/>
                  <a:gd name="T40" fmla="*/ 0 h 755"/>
                  <a:gd name="T41" fmla="*/ 215 w 215"/>
                  <a:gd name="T42" fmla="*/ 755 h 75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15" h="755">
                    <a:moveTo>
                      <a:pt x="42" y="38"/>
                    </a:moveTo>
                    <a:lnTo>
                      <a:pt x="47" y="726"/>
                    </a:lnTo>
                    <a:lnTo>
                      <a:pt x="0" y="727"/>
                    </a:lnTo>
                    <a:lnTo>
                      <a:pt x="2" y="755"/>
                    </a:lnTo>
                    <a:lnTo>
                      <a:pt x="215" y="747"/>
                    </a:lnTo>
                    <a:lnTo>
                      <a:pt x="215" y="713"/>
                    </a:lnTo>
                    <a:lnTo>
                      <a:pt x="155" y="717"/>
                    </a:lnTo>
                    <a:lnTo>
                      <a:pt x="152" y="0"/>
                    </a:lnTo>
                    <a:lnTo>
                      <a:pt x="130" y="10"/>
                    </a:lnTo>
                    <a:lnTo>
                      <a:pt x="130" y="721"/>
                    </a:lnTo>
                    <a:lnTo>
                      <a:pt x="72" y="726"/>
                    </a:lnTo>
                    <a:lnTo>
                      <a:pt x="62" y="30"/>
                    </a:lnTo>
                    <a:lnTo>
                      <a:pt x="42" y="38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47" name="Freeform 120"/>
              <p:cNvSpPr>
                <a:spLocks/>
              </p:cNvSpPr>
              <p:nvPr/>
            </p:nvSpPr>
            <p:spPr bwMode="auto">
              <a:xfrm>
                <a:off x="6565901" y="1350963"/>
                <a:ext cx="130175" cy="60325"/>
              </a:xfrm>
              <a:custGeom>
                <a:avLst/>
                <a:gdLst>
                  <a:gd name="T0" fmla="*/ 2147483647 w 246"/>
                  <a:gd name="T1" fmla="*/ 2147483647 h 116"/>
                  <a:gd name="T2" fmla="*/ 2147483647 w 246"/>
                  <a:gd name="T3" fmla="*/ 0 h 116"/>
                  <a:gd name="T4" fmla="*/ 2147483647 w 246"/>
                  <a:gd name="T5" fmla="*/ 2147483647 h 116"/>
                  <a:gd name="T6" fmla="*/ 0 w 246"/>
                  <a:gd name="T7" fmla="*/ 2147483647 h 116"/>
                  <a:gd name="T8" fmla="*/ 2147483647 w 246"/>
                  <a:gd name="T9" fmla="*/ 2147483647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6"/>
                  <a:gd name="T16" fmla="*/ 0 h 116"/>
                  <a:gd name="T17" fmla="*/ 246 w 246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6" h="116">
                    <a:moveTo>
                      <a:pt x="19" y="72"/>
                    </a:moveTo>
                    <a:lnTo>
                      <a:pt x="246" y="0"/>
                    </a:lnTo>
                    <a:lnTo>
                      <a:pt x="243" y="36"/>
                    </a:lnTo>
                    <a:lnTo>
                      <a:pt x="0" y="116"/>
                    </a:lnTo>
                    <a:lnTo>
                      <a:pt x="19" y="72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48" name="Freeform 121"/>
              <p:cNvSpPr>
                <a:spLocks/>
              </p:cNvSpPr>
              <p:nvPr/>
            </p:nvSpPr>
            <p:spPr bwMode="auto">
              <a:xfrm>
                <a:off x="6865938" y="1352550"/>
                <a:ext cx="288925" cy="106363"/>
              </a:xfrm>
              <a:custGeom>
                <a:avLst/>
                <a:gdLst>
                  <a:gd name="T0" fmla="*/ 2147483647 w 545"/>
                  <a:gd name="T1" fmla="*/ 2147483647 h 203"/>
                  <a:gd name="T2" fmla="*/ 2147483647 w 545"/>
                  <a:gd name="T3" fmla="*/ 0 h 203"/>
                  <a:gd name="T4" fmla="*/ 2147483647 w 545"/>
                  <a:gd name="T5" fmla="*/ 2147483647 h 203"/>
                  <a:gd name="T6" fmla="*/ 0 w 545"/>
                  <a:gd name="T7" fmla="*/ 2147483647 h 203"/>
                  <a:gd name="T8" fmla="*/ 2147483647 w 545"/>
                  <a:gd name="T9" fmla="*/ 2147483647 h 2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45"/>
                  <a:gd name="T16" fmla="*/ 0 h 203"/>
                  <a:gd name="T17" fmla="*/ 545 w 545"/>
                  <a:gd name="T18" fmla="*/ 203 h 20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45" h="203">
                    <a:moveTo>
                      <a:pt x="112" y="109"/>
                    </a:moveTo>
                    <a:lnTo>
                      <a:pt x="545" y="0"/>
                    </a:lnTo>
                    <a:lnTo>
                      <a:pt x="488" y="85"/>
                    </a:lnTo>
                    <a:lnTo>
                      <a:pt x="0" y="203"/>
                    </a:lnTo>
                    <a:lnTo>
                      <a:pt x="112" y="109"/>
                    </a:lnTo>
                    <a:close/>
                  </a:path>
                </a:pathLst>
              </a:custGeom>
              <a:solidFill>
                <a:srgbClr val="7577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49" name="Freeform 122"/>
              <p:cNvSpPr>
                <a:spLocks/>
              </p:cNvSpPr>
              <p:nvPr/>
            </p:nvSpPr>
            <p:spPr bwMode="auto">
              <a:xfrm>
                <a:off x="6321426" y="1130300"/>
                <a:ext cx="111125" cy="65088"/>
              </a:xfrm>
              <a:custGeom>
                <a:avLst/>
                <a:gdLst>
                  <a:gd name="T0" fmla="*/ 2147483647 w 211"/>
                  <a:gd name="T1" fmla="*/ 2147483647 h 124"/>
                  <a:gd name="T2" fmla="*/ 0 w 211"/>
                  <a:gd name="T3" fmla="*/ 2147483647 h 124"/>
                  <a:gd name="T4" fmla="*/ 2147483647 w 211"/>
                  <a:gd name="T5" fmla="*/ 2147483647 h 124"/>
                  <a:gd name="T6" fmla="*/ 2147483647 w 211"/>
                  <a:gd name="T7" fmla="*/ 0 h 124"/>
                  <a:gd name="T8" fmla="*/ 2147483647 w 211"/>
                  <a:gd name="T9" fmla="*/ 2147483647 h 1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1"/>
                  <a:gd name="T16" fmla="*/ 0 h 124"/>
                  <a:gd name="T17" fmla="*/ 211 w 211"/>
                  <a:gd name="T18" fmla="*/ 124 h 1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1" h="124">
                    <a:moveTo>
                      <a:pt x="56" y="60"/>
                    </a:moveTo>
                    <a:lnTo>
                      <a:pt x="0" y="124"/>
                    </a:lnTo>
                    <a:lnTo>
                      <a:pt x="211" y="29"/>
                    </a:lnTo>
                    <a:lnTo>
                      <a:pt x="205" y="0"/>
                    </a:lnTo>
                    <a:lnTo>
                      <a:pt x="56" y="60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50" name="Freeform 123"/>
              <p:cNvSpPr>
                <a:spLocks/>
              </p:cNvSpPr>
              <p:nvPr/>
            </p:nvSpPr>
            <p:spPr bwMode="auto">
              <a:xfrm>
                <a:off x="6348413" y="1238250"/>
                <a:ext cx="41275" cy="74613"/>
              </a:xfrm>
              <a:custGeom>
                <a:avLst/>
                <a:gdLst>
                  <a:gd name="T0" fmla="*/ 0 w 79"/>
                  <a:gd name="T1" fmla="*/ 2147483647 h 141"/>
                  <a:gd name="T2" fmla="*/ 2147483647 w 79"/>
                  <a:gd name="T3" fmla="*/ 0 h 141"/>
                  <a:gd name="T4" fmla="*/ 2147483647 w 79"/>
                  <a:gd name="T5" fmla="*/ 2147483647 h 141"/>
                  <a:gd name="T6" fmla="*/ 0 w 79"/>
                  <a:gd name="T7" fmla="*/ 2147483647 h 141"/>
                  <a:gd name="T8" fmla="*/ 0 w 79"/>
                  <a:gd name="T9" fmla="*/ 2147483647 h 1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9"/>
                  <a:gd name="T16" fmla="*/ 0 h 141"/>
                  <a:gd name="T17" fmla="*/ 79 w 79"/>
                  <a:gd name="T18" fmla="*/ 141 h 1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9" h="141">
                    <a:moveTo>
                      <a:pt x="0" y="27"/>
                    </a:moveTo>
                    <a:lnTo>
                      <a:pt x="79" y="0"/>
                    </a:lnTo>
                    <a:lnTo>
                      <a:pt x="79" y="110"/>
                    </a:lnTo>
                    <a:lnTo>
                      <a:pt x="0" y="141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51" name="Freeform 124"/>
              <p:cNvSpPr>
                <a:spLocks/>
              </p:cNvSpPr>
              <p:nvPr/>
            </p:nvSpPr>
            <p:spPr bwMode="auto">
              <a:xfrm>
                <a:off x="6346826" y="1325563"/>
                <a:ext cx="42863" cy="68263"/>
              </a:xfrm>
              <a:custGeom>
                <a:avLst/>
                <a:gdLst>
                  <a:gd name="T0" fmla="*/ 0 w 81"/>
                  <a:gd name="T1" fmla="*/ 2147483647 h 128"/>
                  <a:gd name="T2" fmla="*/ 2147483647 w 81"/>
                  <a:gd name="T3" fmla="*/ 0 h 128"/>
                  <a:gd name="T4" fmla="*/ 2147483647 w 81"/>
                  <a:gd name="T5" fmla="*/ 2147483647 h 128"/>
                  <a:gd name="T6" fmla="*/ 0 w 81"/>
                  <a:gd name="T7" fmla="*/ 2147483647 h 128"/>
                  <a:gd name="T8" fmla="*/ 0 w 81"/>
                  <a:gd name="T9" fmla="*/ 2147483647 h 128"/>
                  <a:gd name="T10" fmla="*/ 0 w 81"/>
                  <a:gd name="T11" fmla="*/ 2147483647 h 128"/>
                  <a:gd name="T12" fmla="*/ 0 w 81"/>
                  <a:gd name="T13" fmla="*/ 2147483647 h 128"/>
                  <a:gd name="T14" fmla="*/ 0 w 81"/>
                  <a:gd name="T15" fmla="*/ 2147483647 h 12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1"/>
                  <a:gd name="T25" fmla="*/ 0 h 128"/>
                  <a:gd name="T26" fmla="*/ 81 w 81"/>
                  <a:gd name="T27" fmla="*/ 128 h 12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1" h="128">
                    <a:moveTo>
                      <a:pt x="0" y="24"/>
                    </a:moveTo>
                    <a:lnTo>
                      <a:pt x="81" y="0"/>
                    </a:lnTo>
                    <a:lnTo>
                      <a:pt x="76" y="104"/>
                    </a:lnTo>
                    <a:lnTo>
                      <a:pt x="0" y="128"/>
                    </a:lnTo>
                    <a:lnTo>
                      <a:pt x="0" y="111"/>
                    </a:lnTo>
                    <a:lnTo>
                      <a:pt x="0" y="75"/>
                    </a:lnTo>
                    <a:lnTo>
                      <a:pt x="0" y="38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52" name="Freeform 125"/>
              <p:cNvSpPr>
                <a:spLocks/>
              </p:cNvSpPr>
              <p:nvPr/>
            </p:nvSpPr>
            <p:spPr bwMode="auto">
              <a:xfrm>
                <a:off x="6350001" y="1420813"/>
                <a:ext cx="36513" cy="57150"/>
              </a:xfrm>
              <a:custGeom>
                <a:avLst/>
                <a:gdLst>
                  <a:gd name="T0" fmla="*/ 0 w 70"/>
                  <a:gd name="T1" fmla="*/ 2147483647 h 106"/>
                  <a:gd name="T2" fmla="*/ 2147483647 w 70"/>
                  <a:gd name="T3" fmla="*/ 0 h 106"/>
                  <a:gd name="T4" fmla="*/ 2147483647 w 70"/>
                  <a:gd name="T5" fmla="*/ 2147483647 h 106"/>
                  <a:gd name="T6" fmla="*/ 0 w 70"/>
                  <a:gd name="T7" fmla="*/ 2147483647 h 106"/>
                  <a:gd name="T8" fmla="*/ 0 w 70"/>
                  <a:gd name="T9" fmla="*/ 2147483647 h 1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"/>
                  <a:gd name="T16" fmla="*/ 0 h 106"/>
                  <a:gd name="T17" fmla="*/ 70 w 70"/>
                  <a:gd name="T18" fmla="*/ 106 h 1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" h="106">
                    <a:moveTo>
                      <a:pt x="0" y="20"/>
                    </a:moveTo>
                    <a:lnTo>
                      <a:pt x="70" y="0"/>
                    </a:lnTo>
                    <a:lnTo>
                      <a:pt x="69" y="86"/>
                    </a:lnTo>
                    <a:lnTo>
                      <a:pt x="0" y="106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53" name="Freeform 126"/>
              <p:cNvSpPr>
                <a:spLocks/>
              </p:cNvSpPr>
              <p:nvPr/>
            </p:nvSpPr>
            <p:spPr bwMode="auto">
              <a:xfrm>
                <a:off x="6346826" y="1511300"/>
                <a:ext cx="38100" cy="55563"/>
              </a:xfrm>
              <a:custGeom>
                <a:avLst/>
                <a:gdLst>
                  <a:gd name="T0" fmla="*/ 2147483647 w 72"/>
                  <a:gd name="T1" fmla="*/ 2147483647 h 105"/>
                  <a:gd name="T2" fmla="*/ 2147483647 w 72"/>
                  <a:gd name="T3" fmla="*/ 0 h 105"/>
                  <a:gd name="T4" fmla="*/ 2147483647 w 72"/>
                  <a:gd name="T5" fmla="*/ 2147483647 h 105"/>
                  <a:gd name="T6" fmla="*/ 0 w 72"/>
                  <a:gd name="T7" fmla="*/ 2147483647 h 105"/>
                  <a:gd name="T8" fmla="*/ 2147483647 w 72"/>
                  <a:gd name="T9" fmla="*/ 2147483647 h 1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"/>
                  <a:gd name="T16" fmla="*/ 0 h 105"/>
                  <a:gd name="T17" fmla="*/ 72 w 72"/>
                  <a:gd name="T18" fmla="*/ 105 h 1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" h="105">
                    <a:moveTo>
                      <a:pt x="4" y="22"/>
                    </a:moveTo>
                    <a:lnTo>
                      <a:pt x="72" y="0"/>
                    </a:lnTo>
                    <a:lnTo>
                      <a:pt x="70" y="91"/>
                    </a:lnTo>
                    <a:lnTo>
                      <a:pt x="0" y="105"/>
                    </a:lnTo>
                    <a:lnTo>
                      <a:pt x="4" y="22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54" name="Freeform 127"/>
              <p:cNvSpPr>
                <a:spLocks/>
              </p:cNvSpPr>
              <p:nvPr/>
            </p:nvSpPr>
            <p:spPr bwMode="auto">
              <a:xfrm>
                <a:off x="6351588" y="1608138"/>
                <a:ext cx="33338" cy="52388"/>
              </a:xfrm>
              <a:custGeom>
                <a:avLst/>
                <a:gdLst>
                  <a:gd name="T0" fmla="*/ 2147483647 w 62"/>
                  <a:gd name="T1" fmla="*/ 2147483647 h 100"/>
                  <a:gd name="T2" fmla="*/ 2147483647 w 62"/>
                  <a:gd name="T3" fmla="*/ 0 h 100"/>
                  <a:gd name="T4" fmla="*/ 2147483647 w 62"/>
                  <a:gd name="T5" fmla="*/ 2147483647 h 100"/>
                  <a:gd name="T6" fmla="*/ 2147483647 w 62"/>
                  <a:gd name="T7" fmla="*/ 2147483647 h 100"/>
                  <a:gd name="T8" fmla="*/ 2147483647 w 62"/>
                  <a:gd name="T9" fmla="*/ 2147483647 h 100"/>
                  <a:gd name="T10" fmla="*/ 2147483647 w 62"/>
                  <a:gd name="T11" fmla="*/ 2147483647 h 100"/>
                  <a:gd name="T12" fmla="*/ 0 w 62"/>
                  <a:gd name="T13" fmla="*/ 2147483647 h 100"/>
                  <a:gd name="T14" fmla="*/ 2147483647 w 62"/>
                  <a:gd name="T15" fmla="*/ 2147483647 h 1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2"/>
                  <a:gd name="T25" fmla="*/ 0 h 100"/>
                  <a:gd name="T26" fmla="*/ 62 w 62"/>
                  <a:gd name="T27" fmla="*/ 100 h 1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2" h="100">
                    <a:moveTo>
                      <a:pt x="3" y="15"/>
                    </a:moveTo>
                    <a:lnTo>
                      <a:pt x="62" y="0"/>
                    </a:lnTo>
                    <a:lnTo>
                      <a:pt x="56" y="85"/>
                    </a:lnTo>
                    <a:lnTo>
                      <a:pt x="3" y="100"/>
                    </a:lnTo>
                    <a:lnTo>
                      <a:pt x="1" y="85"/>
                    </a:lnTo>
                    <a:lnTo>
                      <a:pt x="1" y="55"/>
                    </a:lnTo>
                    <a:lnTo>
                      <a:pt x="0" y="25"/>
                    </a:lnTo>
                    <a:lnTo>
                      <a:pt x="3" y="15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55" name="Freeform 128"/>
              <p:cNvSpPr>
                <a:spLocks/>
              </p:cNvSpPr>
              <p:nvPr/>
            </p:nvSpPr>
            <p:spPr bwMode="auto">
              <a:xfrm>
                <a:off x="6350001" y="1698625"/>
                <a:ext cx="33338" cy="55563"/>
              </a:xfrm>
              <a:custGeom>
                <a:avLst/>
                <a:gdLst>
                  <a:gd name="T0" fmla="*/ 0 w 63"/>
                  <a:gd name="T1" fmla="*/ 2147483647 h 104"/>
                  <a:gd name="T2" fmla="*/ 2147483647 w 63"/>
                  <a:gd name="T3" fmla="*/ 0 h 104"/>
                  <a:gd name="T4" fmla="*/ 2147483647 w 63"/>
                  <a:gd name="T5" fmla="*/ 2147483647 h 104"/>
                  <a:gd name="T6" fmla="*/ 0 w 63"/>
                  <a:gd name="T7" fmla="*/ 2147483647 h 104"/>
                  <a:gd name="T8" fmla="*/ 0 w 63"/>
                  <a:gd name="T9" fmla="*/ 2147483647 h 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"/>
                  <a:gd name="T16" fmla="*/ 0 h 104"/>
                  <a:gd name="T17" fmla="*/ 63 w 63"/>
                  <a:gd name="T18" fmla="*/ 104 h 1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" h="104">
                    <a:moveTo>
                      <a:pt x="0" y="10"/>
                    </a:moveTo>
                    <a:lnTo>
                      <a:pt x="63" y="0"/>
                    </a:lnTo>
                    <a:lnTo>
                      <a:pt x="59" y="91"/>
                    </a:lnTo>
                    <a:lnTo>
                      <a:pt x="0" y="104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56" name="Freeform 129"/>
              <p:cNvSpPr>
                <a:spLocks/>
              </p:cNvSpPr>
              <p:nvPr/>
            </p:nvSpPr>
            <p:spPr bwMode="auto">
              <a:xfrm>
                <a:off x="6353176" y="1797050"/>
                <a:ext cx="30163" cy="44450"/>
              </a:xfrm>
              <a:custGeom>
                <a:avLst/>
                <a:gdLst>
                  <a:gd name="T0" fmla="*/ 0 w 55"/>
                  <a:gd name="T1" fmla="*/ 2147483647 h 86"/>
                  <a:gd name="T2" fmla="*/ 2147483647 w 55"/>
                  <a:gd name="T3" fmla="*/ 0 h 86"/>
                  <a:gd name="T4" fmla="*/ 2147483647 w 55"/>
                  <a:gd name="T5" fmla="*/ 2147483647 h 86"/>
                  <a:gd name="T6" fmla="*/ 0 w 55"/>
                  <a:gd name="T7" fmla="*/ 2147483647 h 86"/>
                  <a:gd name="T8" fmla="*/ 0 w 55"/>
                  <a:gd name="T9" fmla="*/ 2147483647 h 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5"/>
                  <a:gd name="T16" fmla="*/ 0 h 86"/>
                  <a:gd name="T17" fmla="*/ 55 w 55"/>
                  <a:gd name="T18" fmla="*/ 86 h 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5" h="86">
                    <a:moveTo>
                      <a:pt x="0" y="15"/>
                    </a:moveTo>
                    <a:lnTo>
                      <a:pt x="55" y="0"/>
                    </a:lnTo>
                    <a:lnTo>
                      <a:pt x="53" y="76"/>
                    </a:lnTo>
                    <a:lnTo>
                      <a:pt x="0" y="86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57" name="Freeform 130"/>
              <p:cNvSpPr>
                <a:spLocks/>
              </p:cNvSpPr>
              <p:nvPr/>
            </p:nvSpPr>
            <p:spPr bwMode="auto">
              <a:xfrm>
                <a:off x="6773863" y="1446213"/>
                <a:ext cx="276225" cy="84138"/>
              </a:xfrm>
              <a:custGeom>
                <a:avLst/>
                <a:gdLst>
                  <a:gd name="T0" fmla="*/ 2147483647 w 521"/>
                  <a:gd name="T1" fmla="*/ 2147483647 h 157"/>
                  <a:gd name="T2" fmla="*/ 2147483647 w 521"/>
                  <a:gd name="T3" fmla="*/ 2147483647 h 157"/>
                  <a:gd name="T4" fmla="*/ 2147483647 w 521"/>
                  <a:gd name="T5" fmla="*/ 0 h 157"/>
                  <a:gd name="T6" fmla="*/ 0 w 521"/>
                  <a:gd name="T7" fmla="*/ 2147483647 h 157"/>
                  <a:gd name="T8" fmla="*/ 2147483647 w 521"/>
                  <a:gd name="T9" fmla="*/ 2147483647 h 1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1"/>
                  <a:gd name="T16" fmla="*/ 0 h 157"/>
                  <a:gd name="T17" fmla="*/ 521 w 521"/>
                  <a:gd name="T18" fmla="*/ 157 h 1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1" h="157">
                    <a:moveTo>
                      <a:pt x="10" y="157"/>
                    </a:moveTo>
                    <a:lnTo>
                      <a:pt x="521" y="25"/>
                    </a:lnTo>
                    <a:lnTo>
                      <a:pt x="521" y="0"/>
                    </a:lnTo>
                    <a:lnTo>
                      <a:pt x="0" y="139"/>
                    </a:lnTo>
                    <a:lnTo>
                      <a:pt x="10" y="157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58" name="Freeform 131"/>
              <p:cNvSpPr>
                <a:spLocks/>
              </p:cNvSpPr>
              <p:nvPr/>
            </p:nvSpPr>
            <p:spPr bwMode="auto">
              <a:xfrm>
                <a:off x="6461126" y="1368425"/>
                <a:ext cx="276225" cy="92075"/>
              </a:xfrm>
              <a:custGeom>
                <a:avLst/>
                <a:gdLst>
                  <a:gd name="T0" fmla="*/ 0 w 521"/>
                  <a:gd name="T1" fmla="*/ 2147483647 h 173"/>
                  <a:gd name="T2" fmla="*/ 2147483647 w 521"/>
                  <a:gd name="T3" fmla="*/ 0 h 173"/>
                  <a:gd name="T4" fmla="*/ 2147483647 w 521"/>
                  <a:gd name="T5" fmla="*/ 2147483647 h 173"/>
                  <a:gd name="T6" fmla="*/ 2147483647 w 521"/>
                  <a:gd name="T7" fmla="*/ 2147483647 h 173"/>
                  <a:gd name="T8" fmla="*/ 0 w 521"/>
                  <a:gd name="T9" fmla="*/ 2147483647 h 17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1"/>
                  <a:gd name="T16" fmla="*/ 0 h 173"/>
                  <a:gd name="T17" fmla="*/ 521 w 521"/>
                  <a:gd name="T18" fmla="*/ 173 h 17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1" h="173">
                    <a:moveTo>
                      <a:pt x="0" y="148"/>
                    </a:moveTo>
                    <a:lnTo>
                      <a:pt x="521" y="0"/>
                    </a:lnTo>
                    <a:lnTo>
                      <a:pt x="521" y="30"/>
                    </a:lnTo>
                    <a:lnTo>
                      <a:pt x="4" y="173"/>
                    </a:lnTo>
                    <a:lnTo>
                      <a:pt x="0" y="148"/>
                    </a:lnTo>
                    <a:close/>
                  </a:path>
                </a:pathLst>
              </a:custGeom>
              <a:solidFill>
                <a:srgbClr val="8989B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59" name="Freeform 132"/>
              <p:cNvSpPr>
                <a:spLocks/>
              </p:cNvSpPr>
              <p:nvPr/>
            </p:nvSpPr>
            <p:spPr bwMode="auto">
              <a:xfrm>
                <a:off x="6197601" y="1352550"/>
                <a:ext cx="84138" cy="46038"/>
              </a:xfrm>
              <a:custGeom>
                <a:avLst/>
                <a:gdLst>
                  <a:gd name="T0" fmla="*/ 2147483647 w 157"/>
                  <a:gd name="T1" fmla="*/ 2147483647 h 87"/>
                  <a:gd name="T2" fmla="*/ 2147483647 w 157"/>
                  <a:gd name="T3" fmla="*/ 0 h 87"/>
                  <a:gd name="T4" fmla="*/ 2147483647 w 157"/>
                  <a:gd name="T5" fmla="*/ 2147483647 h 87"/>
                  <a:gd name="T6" fmla="*/ 0 w 157"/>
                  <a:gd name="T7" fmla="*/ 2147483647 h 87"/>
                  <a:gd name="T8" fmla="*/ 2147483647 w 157"/>
                  <a:gd name="T9" fmla="*/ 2147483647 h 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7"/>
                  <a:gd name="T16" fmla="*/ 0 h 87"/>
                  <a:gd name="T17" fmla="*/ 157 w 157"/>
                  <a:gd name="T18" fmla="*/ 87 h 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7" h="87">
                    <a:moveTo>
                      <a:pt x="6" y="55"/>
                    </a:moveTo>
                    <a:lnTo>
                      <a:pt x="157" y="0"/>
                    </a:lnTo>
                    <a:lnTo>
                      <a:pt x="157" y="33"/>
                    </a:lnTo>
                    <a:lnTo>
                      <a:pt x="0" y="87"/>
                    </a:lnTo>
                    <a:lnTo>
                      <a:pt x="6" y="55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60" name="Freeform 133"/>
              <p:cNvSpPr>
                <a:spLocks/>
              </p:cNvSpPr>
              <p:nvPr/>
            </p:nvSpPr>
            <p:spPr bwMode="auto">
              <a:xfrm>
                <a:off x="6443663" y="1893888"/>
                <a:ext cx="304800" cy="46038"/>
              </a:xfrm>
              <a:custGeom>
                <a:avLst/>
                <a:gdLst>
                  <a:gd name="T0" fmla="*/ 2147483647 w 576"/>
                  <a:gd name="T1" fmla="*/ 0 h 87"/>
                  <a:gd name="T2" fmla="*/ 2147483647 w 576"/>
                  <a:gd name="T3" fmla="*/ 2147483647 h 87"/>
                  <a:gd name="T4" fmla="*/ 2147483647 w 576"/>
                  <a:gd name="T5" fmla="*/ 2147483647 h 87"/>
                  <a:gd name="T6" fmla="*/ 2147483647 w 576"/>
                  <a:gd name="T7" fmla="*/ 2147483647 h 87"/>
                  <a:gd name="T8" fmla="*/ 0 w 576"/>
                  <a:gd name="T9" fmla="*/ 2147483647 h 87"/>
                  <a:gd name="T10" fmla="*/ 2147483647 w 576"/>
                  <a:gd name="T11" fmla="*/ 2147483647 h 87"/>
                  <a:gd name="T12" fmla="*/ 2147483647 w 576"/>
                  <a:gd name="T13" fmla="*/ 0 h 87"/>
                  <a:gd name="T14" fmla="*/ 2147483647 w 576"/>
                  <a:gd name="T15" fmla="*/ 0 h 8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87"/>
                  <a:gd name="T26" fmla="*/ 576 w 576"/>
                  <a:gd name="T27" fmla="*/ 87 h 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87">
                    <a:moveTo>
                      <a:pt x="358" y="0"/>
                    </a:moveTo>
                    <a:lnTo>
                      <a:pt x="576" y="17"/>
                    </a:lnTo>
                    <a:lnTo>
                      <a:pt x="565" y="69"/>
                    </a:lnTo>
                    <a:lnTo>
                      <a:pt x="88" y="87"/>
                    </a:lnTo>
                    <a:lnTo>
                      <a:pt x="0" y="78"/>
                    </a:lnTo>
                    <a:lnTo>
                      <a:pt x="5" y="26"/>
                    </a:lnTo>
                    <a:lnTo>
                      <a:pt x="427" y="0"/>
                    </a:lnTo>
                    <a:lnTo>
                      <a:pt x="358" y="0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61" name="Freeform 134"/>
              <p:cNvSpPr>
                <a:spLocks/>
              </p:cNvSpPr>
              <p:nvPr/>
            </p:nvSpPr>
            <p:spPr bwMode="auto">
              <a:xfrm>
                <a:off x="6430963" y="1895475"/>
                <a:ext cx="236538" cy="30163"/>
              </a:xfrm>
              <a:custGeom>
                <a:avLst/>
                <a:gdLst>
                  <a:gd name="T0" fmla="*/ 2147483647 w 447"/>
                  <a:gd name="T1" fmla="*/ 2147483647 h 57"/>
                  <a:gd name="T2" fmla="*/ 2147483647 w 447"/>
                  <a:gd name="T3" fmla="*/ 0 h 57"/>
                  <a:gd name="T4" fmla="*/ 2147483647 w 447"/>
                  <a:gd name="T5" fmla="*/ 2147483647 h 57"/>
                  <a:gd name="T6" fmla="*/ 0 w 447"/>
                  <a:gd name="T7" fmla="*/ 2147483647 h 57"/>
                  <a:gd name="T8" fmla="*/ 2147483647 w 447"/>
                  <a:gd name="T9" fmla="*/ 2147483647 h 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7"/>
                  <a:gd name="T16" fmla="*/ 0 h 57"/>
                  <a:gd name="T17" fmla="*/ 447 w 447"/>
                  <a:gd name="T18" fmla="*/ 57 h 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7" h="57">
                    <a:moveTo>
                      <a:pt x="3" y="28"/>
                    </a:moveTo>
                    <a:lnTo>
                      <a:pt x="447" y="0"/>
                    </a:lnTo>
                    <a:lnTo>
                      <a:pt x="447" y="28"/>
                    </a:lnTo>
                    <a:lnTo>
                      <a:pt x="0" y="57"/>
                    </a:lnTo>
                    <a:lnTo>
                      <a:pt x="3" y="28"/>
                    </a:lnTo>
                    <a:close/>
                  </a:path>
                </a:pathLst>
              </a:custGeom>
              <a:solidFill>
                <a:srgbClr val="C9BCE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62" name="Freeform 135"/>
              <p:cNvSpPr>
                <a:spLocks/>
              </p:cNvSpPr>
              <p:nvPr/>
            </p:nvSpPr>
            <p:spPr bwMode="auto">
              <a:xfrm>
                <a:off x="6261101" y="1930400"/>
                <a:ext cx="573088" cy="130175"/>
              </a:xfrm>
              <a:custGeom>
                <a:avLst/>
                <a:gdLst>
                  <a:gd name="T0" fmla="*/ 2147483647 w 1083"/>
                  <a:gd name="T1" fmla="*/ 2147483647 h 246"/>
                  <a:gd name="T2" fmla="*/ 2147483647 w 1083"/>
                  <a:gd name="T3" fmla="*/ 2147483647 h 246"/>
                  <a:gd name="T4" fmla="*/ 2147483647 w 1083"/>
                  <a:gd name="T5" fmla="*/ 2147483647 h 246"/>
                  <a:gd name="T6" fmla="*/ 2147483647 w 1083"/>
                  <a:gd name="T7" fmla="*/ 2147483647 h 246"/>
                  <a:gd name="T8" fmla="*/ 2147483647 w 1083"/>
                  <a:gd name="T9" fmla="*/ 0 h 246"/>
                  <a:gd name="T10" fmla="*/ 2147483647 w 1083"/>
                  <a:gd name="T11" fmla="*/ 2147483647 h 246"/>
                  <a:gd name="T12" fmla="*/ 2147483647 w 1083"/>
                  <a:gd name="T13" fmla="*/ 2147483647 h 246"/>
                  <a:gd name="T14" fmla="*/ 2147483647 w 1083"/>
                  <a:gd name="T15" fmla="*/ 2147483647 h 246"/>
                  <a:gd name="T16" fmla="*/ 2147483647 w 1083"/>
                  <a:gd name="T17" fmla="*/ 2147483647 h 246"/>
                  <a:gd name="T18" fmla="*/ 2147483647 w 1083"/>
                  <a:gd name="T19" fmla="*/ 2147483647 h 246"/>
                  <a:gd name="T20" fmla="*/ 2147483647 w 1083"/>
                  <a:gd name="T21" fmla="*/ 2147483647 h 246"/>
                  <a:gd name="T22" fmla="*/ 0 w 1083"/>
                  <a:gd name="T23" fmla="*/ 2147483647 h 246"/>
                  <a:gd name="T24" fmla="*/ 2147483647 w 1083"/>
                  <a:gd name="T25" fmla="*/ 2147483647 h 246"/>
                  <a:gd name="T26" fmla="*/ 2147483647 w 1083"/>
                  <a:gd name="T27" fmla="*/ 2147483647 h 24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083"/>
                  <a:gd name="T43" fmla="*/ 0 h 246"/>
                  <a:gd name="T44" fmla="*/ 1083 w 1083"/>
                  <a:gd name="T45" fmla="*/ 246 h 24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083" h="246">
                    <a:moveTo>
                      <a:pt x="310" y="159"/>
                    </a:moveTo>
                    <a:lnTo>
                      <a:pt x="374" y="118"/>
                    </a:lnTo>
                    <a:lnTo>
                      <a:pt x="542" y="109"/>
                    </a:lnTo>
                    <a:lnTo>
                      <a:pt x="542" y="7"/>
                    </a:lnTo>
                    <a:lnTo>
                      <a:pt x="831" y="0"/>
                    </a:lnTo>
                    <a:lnTo>
                      <a:pt x="831" y="114"/>
                    </a:lnTo>
                    <a:lnTo>
                      <a:pt x="917" y="114"/>
                    </a:lnTo>
                    <a:lnTo>
                      <a:pt x="994" y="102"/>
                    </a:lnTo>
                    <a:lnTo>
                      <a:pt x="1083" y="122"/>
                    </a:lnTo>
                    <a:lnTo>
                      <a:pt x="1042" y="175"/>
                    </a:lnTo>
                    <a:lnTo>
                      <a:pt x="911" y="234"/>
                    </a:lnTo>
                    <a:lnTo>
                      <a:pt x="0" y="246"/>
                    </a:lnTo>
                    <a:lnTo>
                      <a:pt x="166" y="152"/>
                    </a:lnTo>
                    <a:lnTo>
                      <a:pt x="310" y="159"/>
                    </a:lnTo>
                    <a:close/>
                  </a:path>
                </a:pathLst>
              </a:custGeom>
              <a:solidFill>
                <a:srgbClr val="333D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63" name="Freeform 136"/>
              <p:cNvSpPr>
                <a:spLocks/>
              </p:cNvSpPr>
              <p:nvPr/>
            </p:nvSpPr>
            <p:spPr bwMode="auto">
              <a:xfrm>
                <a:off x="6640513" y="1920875"/>
                <a:ext cx="22225" cy="106363"/>
              </a:xfrm>
              <a:custGeom>
                <a:avLst/>
                <a:gdLst>
                  <a:gd name="T0" fmla="*/ 0 w 43"/>
                  <a:gd name="T1" fmla="*/ 0 h 202"/>
                  <a:gd name="T2" fmla="*/ 0 w 43"/>
                  <a:gd name="T3" fmla="*/ 2147483647 h 202"/>
                  <a:gd name="T4" fmla="*/ 2147483647 w 43"/>
                  <a:gd name="T5" fmla="*/ 2147483647 h 202"/>
                  <a:gd name="T6" fmla="*/ 2147483647 w 43"/>
                  <a:gd name="T7" fmla="*/ 2147483647 h 202"/>
                  <a:gd name="T8" fmla="*/ 2147483647 w 43"/>
                  <a:gd name="T9" fmla="*/ 0 h 202"/>
                  <a:gd name="T10" fmla="*/ 0 w 43"/>
                  <a:gd name="T11" fmla="*/ 0 h 20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3"/>
                  <a:gd name="T19" fmla="*/ 0 h 202"/>
                  <a:gd name="T20" fmla="*/ 43 w 43"/>
                  <a:gd name="T21" fmla="*/ 202 h 20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3" h="202">
                    <a:moveTo>
                      <a:pt x="0" y="0"/>
                    </a:moveTo>
                    <a:lnTo>
                      <a:pt x="0" y="202"/>
                    </a:lnTo>
                    <a:lnTo>
                      <a:pt x="34" y="199"/>
                    </a:lnTo>
                    <a:lnTo>
                      <a:pt x="43" y="185"/>
                    </a:lnTo>
                    <a:lnTo>
                      <a:pt x="4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64" name="Rectangle 137"/>
              <p:cNvSpPr>
                <a:spLocks noChangeArrowheads="1"/>
              </p:cNvSpPr>
              <p:nvPr/>
            </p:nvSpPr>
            <p:spPr bwMode="auto">
              <a:xfrm>
                <a:off x="6638926" y="1919288"/>
                <a:ext cx="12700" cy="107950"/>
              </a:xfrm>
              <a:prstGeom prst="rect">
                <a:avLst/>
              </a:prstGeom>
              <a:solidFill>
                <a:srgbClr val="B2AF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65" name="Freeform 138"/>
              <p:cNvSpPr>
                <a:spLocks/>
              </p:cNvSpPr>
              <p:nvPr/>
            </p:nvSpPr>
            <p:spPr bwMode="auto">
              <a:xfrm>
                <a:off x="6467476" y="1930400"/>
                <a:ext cx="22225" cy="92075"/>
              </a:xfrm>
              <a:custGeom>
                <a:avLst/>
                <a:gdLst>
                  <a:gd name="T0" fmla="*/ 0 w 41"/>
                  <a:gd name="T1" fmla="*/ 0 h 175"/>
                  <a:gd name="T2" fmla="*/ 0 w 41"/>
                  <a:gd name="T3" fmla="*/ 2147483647 h 175"/>
                  <a:gd name="T4" fmla="*/ 2147483647 w 41"/>
                  <a:gd name="T5" fmla="*/ 2147483647 h 175"/>
                  <a:gd name="T6" fmla="*/ 2147483647 w 41"/>
                  <a:gd name="T7" fmla="*/ 2147483647 h 175"/>
                  <a:gd name="T8" fmla="*/ 2147483647 w 41"/>
                  <a:gd name="T9" fmla="*/ 0 h 175"/>
                  <a:gd name="T10" fmla="*/ 0 w 41"/>
                  <a:gd name="T11" fmla="*/ 0 h 1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175"/>
                  <a:gd name="T20" fmla="*/ 41 w 41"/>
                  <a:gd name="T21" fmla="*/ 175 h 1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175">
                    <a:moveTo>
                      <a:pt x="0" y="0"/>
                    </a:moveTo>
                    <a:lnTo>
                      <a:pt x="0" y="175"/>
                    </a:lnTo>
                    <a:lnTo>
                      <a:pt x="25" y="171"/>
                    </a:lnTo>
                    <a:lnTo>
                      <a:pt x="41" y="147"/>
                    </a:lnTo>
                    <a:lnTo>
                      <a:pt x="4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66" name="Rectangle 139"/>
              <p:cNvSpPr>
                <a:spLocks noChangeArrowheads="1"/>
              </p:cNvSpPr>
              <p:nvPr/>
            </p:nvSpPr>
            <p:spPr bwMode="auto">
              <a:xfrm>
                <a:off x="6465888" y="1930400"/>
                <a:ext cx="12700" cy="95250"/>
              </a:xfrm>
              <a:prstGeom prst="rect">
                <a:avLst/>
              </a:prstGeom>
              <a:solidFill>
                <a:srgbClr val="B2AF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67" name="Freeform 140"/>
              <p:cNvSpPr>
                <a:spLocks/>
              </p:cNvSpPr>
              <p:nvPr/>
            </p:nvSpPr>
            <p:spPr bwMode="auto">
              <a:xfrm>
                <a:off x="6669088" y="1895475"/>
                <a:ext cx="74613" cy="20638"/>
              </a:xfrm>
              <a:custGeom>
                <a:avLst/>
                <a:gdLst>
                  <a:gd name="T0" fmla="*/ 0 w 142"/>
                  <a:gd name="T1" fmla="*/ 0 h 38"/>
                  <a:gd name="T2" fmla="*/ 2147483647 w 142"/>
                  <a:gd name="T3" fmla="*/ 2147483647 h 38"/>
                  <a:gd name="T4" fmla="*/ 2147483647 w 142"/>
                  <a:gd name="T5" fmla="*/ 2147483647 h 38"/>
                  <a:gd name="T6" fmla="*/ 0 w 142"/>
                  <a:gd name="T7" fmla="*/ 2147483647 h 38"/>
                  <a:gd name="T8" fmla="*/ 0 w 142"/>
                  <a:gd name="T9" fmla="*/ 0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2"/>
                  <a:gd name="T16" fmla="*/ 0 h 38"/>
                  <a:gd name="T17" fmla="*/ 142 w 142"/>
                  <a:gd name="T18" fmla="*/ 38 h 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2" h="38">
                    <a:moveTo>
                      <a:pt x="0" y="0"/>
                    </a:moveTo>
                    <a:lnTo>
                      <a:pt x="142" y="14"/>
                    </a:lnTo>
                    <a:lnTo>
                      <a:pt x="142" y="38"/>
                    </a:lnTo>
                    <a:lnTo>
                      <a:pt x="0" y="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68" name="Freeform 141"/>
              <p:cNvSpPr>
                <a:spLocks/>
              </p:cNvSpPr>
              <p:nvPr/>
            </p:nvSpPr>
            <p:spPr bwMode="auto">
              <a:xfrm>
                <a:off x="6578601" y="1930400"/>
                <a:ext cx="53975" cy="60325"/>
              </a:xfrm>
              <a:custGeom>
                <a:avLst/>
                <a:gdLst>
                  <a:gd name="T0" fmla="*/ 0 w 104"/>
                  <a:gd name="T1" fmla="*/ 2147483647 h 115"/>
                  <a:gd name="T2" fmla="*/ 0 w 104"/>
                  <a:gd name="T3" fmla="*/ 2147483647 h 115"/>
                  <a:gd name="T4" fmla="*/ 2147483647 w 104"/>
                  <a:gd name="T5" fmla="*/ 2147483647 h 115"/>
                  <a:gd name="T6" fmla="*/ 2147483647 w 104"/>
                  <a:gd name="T7" fmla="*/ 0 h 115"/>
                  <a:gd name="T8" fmla="*/ 2147483647 w 104"/>
                  <a:gd name="T9" fmla="*/ 0 h 115"/>
                  <a:gd name="T10" fmla="*/ 2147483647 w 104"/>
                  <a:gd name="T11" fmla="*/ 2147483647 h 115"/>
                  <a:gd name="T12" fmla="*/ 2147483647 w 104"/>
                  <a:gd name="T13" fmla="*/ 2147483647 h 115"/>
                  <a:gd name="T14" fmla="*/ 2147483647 w 104"/>
                  <a:gd name="T15" fmla="*/ 2147483647 h 115"/>
                  <a:gd name="T16" fmla="*/ 2147483647 w 104"/>
                  <a:gd name="T17" fmla="*/ 2147483647 h 115"/>
                  <a:gd name="T18" fmla="*/ 2147483647 w 104"/>
                  <a:gd name="T19" fmla="*/ 2147483647 h 115"/>
                  <a:gd name="T20" fmla="*/ 2147483647 w 104"/>
                  <a:gd name="T21" fmla="*/ 2147483647 h 115"/>
                  <a:gd name="T22" fmla="*/ 0 w 104"/>
                  <a:gd name="T23" fmla="*/ 2147483647 h 11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4"/>
                  <a:gd name="T37" fmla="*/ 0 h 115"/>
                  <a:gd name="T38" fmla="*/ 104 w 104"/>
                  <a:gd name="T39" fmla="*/ 115 h 11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4" h="115">
                    <a:moveTo>
                      <a:pt x="0" y="6"/>
                    </a:moveTo>
                    <a:lnTo>
                      <a:pt x="0" y="106"/>
                    </a:lnTo>
                    <a:lnTo>
                      <a:pt x="104" y="115"/>
                    </a:lnTo>
                    <a:lnTo>
                      <a:pt x="104" y="0"/>
                    </a:lnTo>
                    <a:lnTo>
                      <a:pt x="100" y="0"/>
                    </a:lnTo>
                    <a:lnTo>
                      <a:pt x="89" y="1"/>
                    </a:lnTo>
                    <a:lnTo>
                      <a:pt x="72" y="3"/>
                    </a:lnTo>
                    <a:lnTo>
                      <a:pt x="54" y="4"/>
                    </a:lnTo>
                    <a:lnTo>
                      <a:pt x="35" y="6"/>
                    </a:lnTo>
                    <a:lnTo>
                      <a:pt x="18" y="7"/>
                    </a:lnTo>
                    <a:lnTo>
                      <a:pt x="6" y="7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1C26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69" name="Freeform 142"/>
              <p:cNvSpPr>
                <a:spLocks/>
              </p:cNvSpPr>
              <p:nvPr/>
            </p:nvSpPr>
            <p:spPr bwMode="auto">
              <a:xfrm>
                <a:off x="6661151" y="1938338"/>
                <a:ext cx="28575" cy="47625"/>
              </a:xfrm>
              <a:custGeom>
                <a:avLst/>
                <a:gdLst>
                  <a:gd name="T0" fmla="*/ 0 w 52"/>
                  <a:gd name="T1" fmla="*/ 0 h 90"/>
                  <a:gd name="T2" fmla="*/ 2147483647 w 52"/>
                  <a:gd name="T3" fmla="*/ 0 h 90"/>
                  <a:gd name="T4" fmla="*/ 2147483647 w 52"/>
                  <a:gd name="T5" fmla="*/ 2147483647 h 90"/>
                  <a:gd name="T6" fmla="*/ 2147483647 w 52"/>
                  <a:gd name="T7" fmla="*/ 2147483647 h 90"/>
                  <a:gd name="T8" fmla="*/ 0 w 52"/>
                  <a:gd name="T9" fmla="*/ 0 h 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90"/>
                  <a:gd name="T17" fmla="*/ 52 w 52"/>
                  <a:gd name="T18" fmla="*/ 90 h 9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90">
                    <a:moveTo>
                      <a:pt x="0" y="0"/>
                    </a:moveTo>
                    <a:lnTo>
                      <a:pt x="52" y="0"/>
                    </a:lnTo>
                    <a:lnTo>
                      <a:pt x="52" y="90"/>
                    </a:lnTo>
                    <a:lnTo>
                      <a:pt x="4" y="9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C26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70" name="Freeform 143"/>
              <p:cNvSpPr>
                <a:spLocks/>
              </p:cNvSpPr>
              <p:nvPr/>
            </p:nvSpPr>
            <p:spPr bwMode="auto">
              <a:xfrm>
                <a:off x="7048501" y="1454150"/>
                <a:ext cx="430213" cy="95250"/>
              </a:xfrm>
              <a:custGeom>
                <a:avLst/>
                <a:gdLst>
                  <a:gd name="T0" fmla="*/ 0 w 812"/>
                  <a:gd name="T1" fmla="*/ 0 h 180"/>
                  <a:gd name="T2" fmla="*/ 2147483647 w 812"/>
                  <a:gd name="T3" fmla="*/ 2147483647 h 180"/>
                  <a:gd name="T4" fmla="*/ 2147483647 w 812"/>
                  <a:gd name="T5" fmla="*/ 2147483647 h 180"/>
                  <a:gd name="T6" fmla="*/ 0 w 812"/>
                  <a:gd name="T7" fmla="*/ 2147483647 h 180"/>
                  <a:gd name="T8" fmla="*/ 0 w 812"/>
                  <a:gd name="T9" fmla="*/ 0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2"/>
                  <a:gd name="T16" fmla="*/ 0 h 180"/>
                  <a:gd name="T17" fmla="*/ 812 w 812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2" h="180">
                    <a:moveTo>
                      <a:pt x="0" y="0"/>
                    </a:moveTo>
                    <a:lnTo>
                      <a:pt x="812" y="147"/>
                    </a:lnTo>
                    <a:lnTo>
                      <a:pt x="812" y="180"/>
                    </a:lnTo>
                    <a:lnTo>
                      <a:pt x="0" y="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771" name="Freeform 144"/>
              <p:cNvSpPr>
                <a:spLocks/>
              </p:cNvSpPr>
              <p:nvPr/>
            </p:nvSpPr>
            <p:spPr bwMode="auto">
              <a:xfrm>
                <a:off x="7123113" y="1352550"/>
                <a:ext cx="293688" cy="134938"/>
              </a:xfrm>
              <a:custGeom>
                <a:avLst/>
                <a:gdLst>
                  <a:gd name="T0" fmla="*/ 2147483647 w 554"/>
                  <a:gd name="T1" fmla="*/ 0 h 255"/>
                  <a:gd name="T2" fmla="*/ 0 w 554"/>
                  <a:gd name="T3" fmla="*/ 2147483647 h 255"/>
                  <a:gd name="T4" fmla="*/ 2147483647 w 554"/>
                  <a:gd name="T5" fmla="*/ 2147483647 h 255"/>
                  <a:gd name="T6" fmla="*/ 2147483647 w 554"/>
                  <a:gd name="T7" fmla="*/ 2147483647 h 255"/>
                  <a:gd name="T8" fmla="*/ 2147483647 w 554"/>
                  <a:gd name="T9" fmla="*/ 0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54"/>
                  <a:gd name="T16" fmla="*/ 0 h 255"/>
                  <a:gd name="T17" fmla="*/ 554 w 554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54" h="255">
                    <a:moveTo>
                      <a:pt x="58" y="0"/>
                    </a:moveTo>
                    <a:lnTo>
                      <a:pt x="0" y="86"/>
                    </a:lnTo>
                    <a:lnTo>
                      <a:pt x="554" y="255"/>
                    </a:lnTo>
                    <a:lnTo>
                      <a:pt x="519" y="187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5963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4" name="Letter"/>
            <p:cNvSpPr>
              <a:spLocks noChangeAspect="1" noEditPoints="1" noChangeArrowheads="1"/>
            </p:cNvSpPr>
            <p:nvPr/>
          </p:nvSpPr>
          <p:spPr bwMode="auto">
            <a:xfrm>
              <a:off x="6302375" y="2514600"/>
              <a:ext cx="679450" cy="339725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5304 w 21600"/>
                <a:gd name="T17" fmla="*/ 9216 h 21600"/>
                <a:gd name="T18" fmla="*/ 17504 w 21600"/>
                <a:gd name="T19" fmla="*/ 1837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14" y="0"/>
                  </a:moveTo>
                  <a:lnTo>
                    <a:pt x="21600" y="0"/>
                  </a:lnTo>
                  <a:lnTo>
                    <a:pt x="21600" y="21628"/>
                  </a:lnTo>
                  <a:lnTo>
                    <a:pt x="14" y="21628"/>
                  </a:lnTo>
                  <a:lnTo>
                    <a:pt x="14" y="0"/>
                  </a:lnTo>
                  <a:close/>
                </a:path>
                <a:path w="21600" h="21600" extrusionOk="0">
                  <a:moveTo>
                    <a:pt x="18476" y="2035"/>
                  </a:moveTo>
                  <a:lnTo>
                    <a:pt x="20539" y="2035"/>
                  </a:lnTo>
                  <a:lnTo>
                    <a:pt x="20539" y="6559"/>
                  </a:lnTo>
                  <a:lnTo>
                    <a:pt x="18476" y="6559"/>
                  </a:lnTo>
                  <a:lnTo>
                    <a:pt x="18476" y="2035"/>
                  </a:lnTo>
                  <a:close/>
                </a:path>
                <a:path w="21600" h="21600" extrusionOk="0">
                  <a:moveTo>
                    <a:pt x="884" y="2092"/>
                  </a:moveTo>
                  <a:lnTo>
                    <a:pt x="7425" y="2092"/>
                  </a:lnTo>
                  <a:lnTo>
                    <a:pt x="7425" y="2770"/>
                  </a:lnTo>
                  <a:lnTo>
                    <a:pt x="884" y="2770"/>
                  </a:lnTo>
                  <a:lnTo>
                    <a:pt x="884" y="2092"/>
                  </a:lnTo>
                  <a:close/>
                </a:path>
                <a:path w="21600" h="21600" extrusionOk="0">
                  <a:moveTo>
                    <a:pt x="884" y="3109"/>
                  </a:moveTo>
                  <a:lnTo>
                    <a:pt x="7425" y="3109"/>
                  </a:lnTo>
                  <a:lnTo>
                    <a:pt x="7425" y="3788"/>
                  </a:lnTo>
                  <a:lnTo>
                    <a:pt x="884" y="3788"/>
                  </a:lnTo>
                  <a:lnTo>
                    <a:pt x="884" y="3109"/>
                  </a:lnTo>
                  <a:close/>
                </a:path>
                <a:path w="21600" h="21600" extrusionOk="0">
                  <a:moveTo>
                    <a:pt x="884" y="4127"/>
                  </a:moveTo>
                  <a:lnTo>
                    <a:pt x="7425" y="4127"/>
                  </a:lnTo>
                  <a:lnTo>
                    <a:pt x="7425" y="4806"/>
                  </a:lnTo>
                  <a:lnTo>
                    <a:pt x="884" y="4806"/>
                  </a:lnTo>
                  <a:lnTo>
                    <a:pt x="884" y="4127"/>
                  </a:lnTo>
                  <a:close/>
                </a:path>
                <a:path w="21600" h="21600" extrusionOk="0">
                  <a:moveTo>
                    <a:pt x="5127" y="5145"/>
                  </a:moveTo>
                  <a:lnTo>
                    <a:pt x="7425" y="5145"/>
                  </a:lnTo>
                  <a:lnTo>
                    <a:pt x="7425" y="5824"/>
                  </a:lnTo>
                  <a:lnTo>
                    <a:pt x="5127" y="5824"/>
                  </a:lnTo>
                  <a:lnTo>
                    <a:pt x="5127" y="51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7" name="Group 167"/>
            <p:cNvGrpSpPr>
              <a:grpSpLocks/>
            </p:cNvGrpSpPr>
            <p:nvPr/>
          </p:nvGrpSpPr>
          <p:grpSpPr bwMode="auto">
            <a:xfrm rot="1697720">
              <a:off x="2908300" y="2903538"/>
              <a:ext cx="3203575" cy="153987"/>
              <a:chOff x="3088044" y="1515385"/>
              <a:chExt cx="2827338" cy="153988"/>
            </a:xfrm>
          </p:grpSpPr>
          <p:cxnSp>
            <p:nvCxnSpPr>
              <p:cNvPr id="169" name="Straight Arrow Connector 168"/>
              <p:cNvCxnSpPr/>
              <p:nvPr/>
            </p:nvCxnSpPr>
            <p:spPr>
              <a:xfrm>
                <a:off x="3083496" y="1515031"/>
                <a:ext cx="2827338" cy="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Arrow Connector 169"/>
              <p:cNvCxnSpPr/>
              <p:nvPr/>
            </p:nvCxnSpPr>
            <p:spPr>
              <a:xfrm flipH="1">
                <a:off x="3087564" y="1667602"/>
                <a:ext cx="2827338" cy="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Letter"/>
            <p:cNvSpPr>
              <a:spLocks noChangeAspect="1" noEditPoints="1" noChangeArrowheads="1"/>
            </p:cNvSpPr>
            <p:nvPr/>
          </p:nvSpPr>
          <p:spPr bwMode="auto">
            <a:xfrm>
              <a:off x="3490913" y="2514600"/>
              <a:ext cx="681037" cy="339725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5304 w 21600"/>
                <a:gd name="T17" fmla="*/ 9216 h 21600"/>
                <a:gd name="T18" fmla="*/ 17504 w 21600"/>
                <a:gd name="T19" fmla="*/ 1837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14" y="0"/>
                  </a:moveTo>
                  <a:lnTo>
                    <a:pt x="21600" y="0"/>
                  </a:lnTo>
                  <a:lnTo>
                    <a:pt x="21600" y="21628"/>
                  </a:lnTo>
                  <a:lnTo>
                    <a:pt x="14" y="21628"/>
                  </a:lnTo>
                  <a:lnTo>
                    <a:pt x="14" y="0"/>
                  </a:lnTo>
                  <a:close/>
                </a:path>
                <a:path w="21600" h="21600" extrusionOk="0">
                  <a:moveTo>
                    <a:pt x="18476" y="2035"/>
                  </a:moveTo>
                  <a:lnTo>
                    <a:pt x="20539" y="2035"/>
                  </a:lnTo>
                  <a:lnTo>
                    <a:pt x="20539" y="6559"/>
                  </a:lnTo>
                  <a:lnTo>
                    <a:pt x="18476" y="6559"/>
                  </a:lnTo>
                  <a:lnTo>
                    <a:pt x="18476" y="2035"/>
                  </a:lnTo>
                  <a:close/>
                </a:path>
                <a:path w="21600" h="21600" extrusionOk="0">
                  <a:moveTo>
                    <a:pt x="884" y="2092"/>
                  </a:moveTo>
                  <a:lnTo>
                    <a:pt x="7425" y="2092"/>
                  </a:lnTo>
                  <a:lnTo>
                    <a:pt x="7425" y="2770"/>
                  </a:lnTo>
                  <a:lnTo>
                    <a:pt x="884" y="2770"/>
                  </a:lnTo>
                  <a:lnTo>
                    <a:pt x="884" y="2092"/>
                  </a:lnTo>
                  <a:close/>
                </a:path>
                <a:path w="21600" h="21600" extrusionOk="0">
                  <a:moveTo>
                    <a:pt x="884" y="3109"/>
                  </a:moveTo>
                  <a:lnTo>
                    <a:pt x="7425" y="3109"/>
                  </a:lnTo>
                  <a:lnTo>
                    <a:pt x="7425" y="3788"/>
                  </a:lnTo>
                  <a:lnTo>
                    <a:pt x="884" y="3788"/>
                  </a:lnTo>
                  <a:lnTo>
                    <a:pt x="884" y="3109"/>
                  </a:lnTo>
                  <a:close/>
                </a:path>
                <a:path w="21600" h="21600" extrusionOk="0">
                  <a:moveTo>
                    <a:pt x="884" y="4127"/>
                  </a:moveTo>
                  <a:lnTo>
                    <a:pt x="7425" y="4127"/>
                  </a:lnTo>
                  <a:lnTo>
                    <a:pt x="7425" y="4806"/>
                  </a:lnTo>
                  <a:lnTo>
                    <a:pt x="884" y="4806"/>
                  </a:lnTo>
                  <a:lnTo>
                    <a:pt x="884" y="4127"/>
                  </a:lnTo>
                  <a:close/>
                </a:path>
                <a:path w="21600" h="21600" extrusionOk="0">
                  <a:moveTo>
                    <a:pt x="5127" y="5145"/>
                  </a:moveTo>
                  <a:lnTo>
                    <a:pt x="7425" y="5145"/>
                  </a:lnTo>
                  <a:lnTo>
                    <a:pt x="7425" y="5824"/>
                  </a:lnTo>
                  <a:lnTo>
                    <a:pt x="5127" y="5824"/>
                  </a:lnTo>
                  <a:lnTo>
                    <a:pt x="5127" y="51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8" name="Group 170"/>
            <p:cNvGrpSpPr>
              <a:grpSpLocks/>
            </p:cNvGrpSpPr>
            <p:nvPr/>
          </p:nvGrpSpPr>
          <p:grpSpPr bwMode="auto">
            <a:xfrm rot="-1572093">
              <a:off x="2781300" y="2865438"/>
              <a:ext cx="3203575" cy="153987"/>
              <a:chOff x="3088044" y="1515385"/>
              <a:chExt cx="2827338" cy="153988"/>
            </a:xfrm>
          </p:grpSpPr>
          <p:cxnSp>
            <p:nvCxnSpPr>
              <p:cNvPr id="172" name="Straight Arrow Connector 171"/>
              <p:cNvCxnSpPr/>
              <p:nvPr/>
            </p:nvCxnSpPr>
            <p:spPr>
              <a:xfrm>
                <a:off x="3087607" y="1513492"/>
                <a:ext cx="2827338" cy="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Arrow Connector 172"/>
              <p:cNvCxnSpPr/>
              <p:nvPr/>
            </p:nvCxnSpPr>
            <p:spPr>
              <a:xfrm flipH="1">
                <a:off x="3087843" y="1667554"/>
                <a:ext cx="2827338" cy="1588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4" name="Letter"/>
            <p:cNvSpPr>
              <a:spLocks noChangeAspect="1" noEditPoints="1" noChangeArrowheads="1"/>
            </p:cNvSpPr>
            <p:nvPr/>
          </p:nvSpPr>
          <p:spPr bwMode="auto">
            <a:xfrm>
              <a:off x="4799013" y="2514600"/>
              <a:ext cx="679450" cy="339725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5304 w 21600"/>
                <a:gd name="T17" fmla="*/ 9216 h 21600"/>
                <a:gd name="T18" fmla="*/ 17504 w 21600"/>
                <a:gd name="T19" fmla="*/ 1837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14" y="0"/>
                  </a:moveTo>
                  <a:lnTo>
                    <a:pt x="21600" y="0"/>
                  </a:lnTo>
                  <a:lnTo>
                    <a:pt x="21600" y="21628"/>
                  </a:lnTo>
                  <a:lnTo>
                    <a:pt x="14" y="21628"/>
                  </a:lnTo>
                  <a:lnTo>
                    <a:pt x="14" y="0"/>
                  </a:lnTo>
                  <a:close/>
                </a:path>
                <a:path w="21600" h="21600" extrusionOk="0">
                  <a:moveTo>
                    <a:pt x="18476" y="2035"/>
                  </a:moveTo>
                  <a:lnTo>
                    <a:pt x="20539" y="2035"/>
                  </a:lnTo>
                  <a:lnTo>
                    <a:pt x="20539" y="6559"/>
                  </a:lnTo>
                  <a:lnTo>
                    <a:pt x="18476" y="6559"/>
                  </a:lnTo>
                  <a:lnTo>
                    <a:pt x="18476" y="2035"/>
                  </a:lnTo>
                  <a:close/>
                </a:path>
                <a:path w="21600" h="21600" extrusionOk="0">
                  <a:moveTo>
                    <a:pt x="884" y="2092"/>
                  </a:moveTo>
                  <a:lnTo>
                    <a:pt x="7425" y="2092"/>
                  </a:lnTo>
                  <a:lnTo>
                    <a:pt x="7425" y="2770"/>
                  </a:lnTo>
                  <a:lnTo>
                    <a:pt x="884" y="2770"/>
                  </a:lnTo>
                  <a:lnTo>
                    <a:pt x="884" y="2092"/>
                  </a:lnTo>
                  <a:close/>
                </a:path>
                <a:path w="21600" h="21600" extrusionOk="0">
                  <a:moveTo>
                    <a:pt x="884" y="3109"/>
                  </a:moveTo>
                  <a:lnTo>
                    <a:pt x="7425" y="3109"/>
                  </a:lnTo>
                  <a:lnTo>
                    <a:pt x="7425" y="3788"/>
                  </a:lnTo>
                  <a:lnTo>
                    <a:pt x="884" y="3788"/>
                  </a:lnTo>
                  <a:lnTo>
                    <a:pt x="884" y="3109"/>
                  </a:lnTo>
                  <a:close/>
                </a:path>
                <a:path w="21600" h="21600" extrusionOk="0">
                  <a:moveTo>
                    <a:pt x="884" y="4127"/>
                  </a:moveTo>
                  <a:lnTo>
                    <a:pt x="7425" y="4127"/>
                  </a:lnTo>
                  <a:lnTo>
                    <a:pt x="7425" y="4806"/>
                  </a:lnTo>
                  <a:lnTo>
                    <a:pt x="884" y="4806"/>
                  </a:lnTo>
                  <a:lnTo>
                    <a:pt x="884" y="4127"/>
                  </a:lnTo>
                  <a:close/>
                </a:path>
                <a:path w="21600" h="21600" extrusionOk="0">
                  <a:moveTo>
                    <a:pt x="5127" y="5145"/>
                  </a:moveTo>
                  <a:lnTo>
                    <a:pt x="7425" y="5145"/>
                  </a:lnTo>
                  <a:lnTo>
                    <a:pt x="7425" y="5824"/>
                  </a:lnTo>
                  <a:lnTo>
                    <a:pt x="5127" y="5824"/>
                  </a:lnTo>
                  <a:lnTo>
                    <a:pt x="5127" y="51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154"/>
          <p:cNvGrpSpPr/>
          <p:nvPr/>
        </p:nvGrpSpPr>
        <p:grpSpPr>
          <a:xfrm>
            <a:off x="933882" y="2149360"/>
            <a:ext cx="7085056" cy="2776088"/>
            <a:chOff x="442554" y="1550252"/>
            <a:chExt cx="7085056" cy="2776088"/>
          </a:xfrm>
        </p:grpSpPr>
        <p:sp>
          <p:nvSpPr>
            <p:cNvPr id="156" name="TextBox 54"/>
            <p:cNvSpPr txBox="1">
              <a:spLocks noChangeArrowheads="1"/>
            </p:cNvSpPr>
            <p:nvPr/>
          </p:nvSpPr>
          <p:spPr bwMode="auto">
            <a:xfrm>
              <a:off x="3676447" y="1550252"/>
              <a:ext cx="3851163" cy="2776088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rgbClr val="7F7F7F"/>
              </a:solidFill>
              <a:miter lim="800000"/>
              <a:headEnd/>
              <a:tailEnd/>
            </a:ln>
          </p:spPr>
          <p:txBody>
            <a:bodyPr lIns="108000" rIns="36000"/>
            <a:lstStyle/>
            <a:p>
              <a:pPr marL="266700" indent="-266700"/>
              <a:endParaRPr lang="en-GB" sz="1100">
                <a:latin typeface="Calibri" pitchFamily="34" charset="0"/>
                <a:cs typeface="Courier New" pitchFamily="49" charset="0"/>
              </a:endParaRPr>
            </a:p>
          </p:txBody>
        </p:sp>
        <p:sp>
          <p:nvSpPr>
            <p:cNvPr id="157" name="TextBox 56"/>
            <p:cNvSpPr txBox="1">
              <a:spLocks noChangeArrowheads="1"/>
            </p:cNvSpPr>
            <p:nvPr/>
          </p:nvSpPr>
          <p:spPr bwMode="auto">
            <a:xfrm>
              <a:off x="4076498" y="1593115"/>
              <a:ext cx="1671638" cy="2693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300" dirty="0"/>
                <a:t>Place Order</a:t>
              </a:r>
              <a:br>
                <a:rPr lang="en-GB" sz="1300" dirty="0"/>
              </a:br>
              <a:r>
                <a:rPr lang="en-GB" sz="1300" dirty="0"/>
                <a:t>Request Cancel</a:t>
              </a:r>
              <a:br>
                <a:rPr lang="en-GB" sz="1300" dirty="0"/>
              </a:br>
              <a:r>
                <a:rPr lang="en-GB" sz="1300" dirty="0"/>
                <a:t>Request Amend</a:t>
              </a:r>
            </a:p>
            <a:p>
              <a:endParaRPr lang="en-GB" sz="1300" dirty="0"/>
            </a:p>
            <a:p>
              <a:r>
                <a:rPr lang="en-GB" sz="1300" dirty="0"/>
                <a:t>Accept Order</a:t>
              </a:r>
              <a:br>
                <a:rPr lang="en-GB" sz="1300" dirty="0"/>
              </a:br>
              <a:r>
                <a:rPr lang="en-GB" sz="1300" dirty="0"/>
                <a:t>Accept Amend</a:t>
              </a:r>
              <a:br>
                <a:rPr lang="en-GB" sz="1300" dirty="0"/>
              </a:br>
              <a:r>
                <a:rPr lang="en-GB" sz="1300" dirty="0"/>
                <a:t>Accept Cancel</a:t>
              </a:r>
              <a:br>
                <a:rPr lang="en-GB" sz="1300" dirty="0"/>
              </a:br>
              <a:r>
                <a:rPr lang="en-GB" sz="1300" dirty="0"/>
                <a:t>Invoice</a:t>
              </a:r>
            </a:p>
            <a:p>
              <a:endParaRPr lang="en-GB" sz="1300" dirty="0"/>
            </a:p>
            <a:p>
              <a:r>
                <a:rPr lang="en-GB" sz="1300" dirty="0"/>
                <a:t>Request Credit Check</a:t>
              </a:r>
            </a:p>
            <a:p>
              <a:endParaRPr lang="en-GB" sz="1300" dirty="0"/>
            </a:p>
            <a:p>
              <a:r>
                <a:rPr lang="en-GB" sz="1300" dirty="0"/>
                <a:t>Request Deposit</a:t>
              </a:r>
              <a:br>
                <a:rPr lang="en-GB" sz="1300" dirty="0"/>
              </a:br>
              <a:r>
                <a:rPr lang="en-GB" sz="1300" dirty="0"/>
                <a:t>Payment Receipt</a:t>
              </a:r>
            </a:p>
          </p:txBody>
        </p:sp>
        <p:sp>
          <p:nvSpPr>
            <p:cNvPr id="158" name="TextBox 56"/>
            <p:cNvSpPr txBox="1">
              <a:spLocks noChangeArrowheads="1"/>
            </p:cNvSpPr>
            <p:nvPr/>
          </p:nvSpPr>
          <p:spPr bwMode="auto">
            <a:xfrm>
              <a:off x="6060760" y="1593115"/>
              <a:ext cx="1466850" cy="2693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300" dirty="0"/>
                <a:t>Pay Deposit</a:t>
              </a:r>
            </a:p>
            <a:p>
              <a:r>
                <a:rPr lang="en-GB" sz="1300" dirty="0"/>
                <a:t>Pay Order</a:t>
              </a:r>
            </a:p>
            <a:p>
              <a:endParaRPr lang="en-GB" sz="1300" dirty="0"/>
            </a:p>
            <a:p>
              <a:r>
                <a:rPr lang="en-GB" sz="1300" dirty="0"/>
                <a:t>Credit OK</a:t>
              </a:r>
            </a:p>
            <a:p>
              <a:r>
                <a:rPr lang="en-GB" sz="1300" dirty="0"/>
                <a:t>Deposit Paid</a:t>
              </a:r>
            </a:p>
            <a:p>
              <a:endParaRPr lang="en-GB" sz="1300" dirty="0"/>
            </a:p>
            <a:p>
              <a:r>
                <a:rPr lang="en-GB" sz="1300" dirty="0"/>
                <a:t>Request Delivery</a:t>
              </a:r>
            </a:p>
            <a:p>
              <a:endParaRPr lang="en-GB" sz="1300" dirty="0"/>
            </a:p>
            <a:p>
              <a:r>
                <a:rPr lang="en-GB" sz="1300" dirty="0"/>
                <a:t>Request Delivery Date </a:t>
              </a:r>
            </a:p>
            <a:p>
              <a:endParaRPr lang="en-GB" sz="1300" dirty="0"/>
            </a:p>
            <a:p>
              <a:r>
                <a:rPr lang="en-GB" sz="1300" dirty="0"/>
                <a:t>Confirm Delivery Date</a:t>
              </a:r>
            </a:p>
          </p:txBody>
        </p:sp>
        <p:grpSp>
          <p:nvGrpSpPr>
            <p:cNvPr id="10" name="Group 215"/>
            <p:cNvGrpSpPr>
              <a:grpSpLocks/>
            </p:cNvGrpSpPr>
            <p:nvPr/>
          </p:nvGrpSpPr>
          <p:grpSpPr bwMode="auto">
            <a:xfrm>
              <a:off x="901501" y="2877956"/>
              <a:ext cx="2395885" cy="148019"/>
              <a:chOff x="908050" y="1298552"/>
              <a:chExt cx="2030400" cy="125417"/>
            </a:xfrm>
          </p:grpSpPr>
          <p:cxnSp>
            <p:nvCxnSpPr>
              <p:cNvPr id="239" name="Straight Arrow Connector 238"/>
              <p:cNvCxnSpPr/>
              <p:nvPr/>
            </p:nvCxnSpPr>
            <p:spPr bwMode="auto">
              <a:xfrm>
                <a:off x="908050" y="1298552"/>
                <a:ext cx="1223955" cy="1587"/>
              </a:xfrm>
              <a:prstGeom prst="straightConnector1">
                <a:avLst/>
              </a:prstGeom>
              <a:ln>
                <a:headEnd type="none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Arrow Connector 239"/>
              <p:cNvCxnSpPr/>
              <p:nvPr/>
            </p:nvCxnSpPr>
            <p:spPr bwMode="auto">
              <a:xfrm flipH="1">
                <a:off x="1643058" y="1422382"/>
                <a:ext cx="1295392" cy="1587"/>
              </a:xfrm>
              <a:prstGeom prst="straightConnector1">
                <a:avLst/>
              </a:prstGeom>
              <a:ln>
                <a:headEnd type="none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119"/>
            <p:cNvGrpSpPr>
              <a:grpSpLocks/>
            </p:cNvGrpSpPr>
            <p:nvPr/>
          </p:nvGrpSpPr>
          <p:grpSpPr bwMode="auto">
            <a:xfrm>
              <a:off x="2240874" y="2963784"/>
              <a:ext cx="792385" cy="854202"/>
              <a:chOff x="1012050" y="642909"/>
              <a:chExt cx="671439" cy="723911"/>
            </a:xfrm>
          </p:grpSpPr>
          <p:cxnSp>
            <p:nvCxnSpPr>
              <p:cNvPr id="237" name="Straight Arrow Connector 236"/>
              <p:cNvCxnSpPr/>
              <p:nvPr/>
            </p:nvCxnSpPr>
            <p:spPr bwMode="auto">
              <a:xfrm rot="10800000" flipV="1">
                <a:off x="1012050" y="642909"/>
                <a:ext cx="641279" cy="571509"/>
              </a:xfrm>
              <a:prstGeom prst="straightConnector1">
                <a:avLst/>
              </a:prstGeom>
              <a:ln>
                <a:headEnd type="none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Arrow Connector 237"/>
              <p:cNvCxnSpPr/>
              <p:nvPr/>
            </p:nvCxnSpPr>
            <p:spPr bwMode="auto">
              <a:xfrm rot="10800000" flipV="1">
                <a:off x="1042210" y="795311"/>
                <a:ext cx="641279" cy="571509"/>
              </a:xfrm>
              <a:prstGeom prst="straightConnector1">
                <a:avLst/>
              </a:prstGeom>
              <a:ln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122"/>
            <p:cNvGrpSpPr>
              <a:grpSpLocks/>
            </p:cNvGrpSpPr>
            <p:nvPr/>
          </p:nvGrpSpPr>
          <p:grpSpPr bwMode="auto">
            <a:xfrm flipV="1">
              <a:off x="841559" y="2963784"/>
              <a:ext cx="792385" cy="854202"/>
              <a:chOff x="1012050" y="642909"/>
              <a:chExt cx="671439" cy="723911"/>
            </a:xfrm>
          </p:grpSpPr>
          <p:cxnSp>
            <p:nvCxnSpPr>
              <p:cNvPr id="235" name="Straight Arrow Connector 234"/>
              <p:cNvCxnSpPr/>
              <p:nvPr/>
            </p:nvCxnSpPr>
            <p:spPr bwMode="auto">
              <a:xfrm rot="10800000" flipV="1">
                <a:off x="1012050" y="642909"/>
                <a:ext cx="641280" cy="571509"/>
              </a:xfrm>
              <a:prstGeom prst="straightConnector1">
                <a:avLst/>
              </a:prstGeom>
              <a:ln>
                <a:headEnd type="none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Arrow Connector 235"/>
              <p:cNvCxnSpPr/>
              <p:nvPr/>
            </p:nvCxnSpPr>
            <p:spPr bwMode="auto">
              <a:xfrm rot="10800000" flipV="1">
                <a:off x="1042209" y="795311"/>
                <a:ext cx="641280" cy="571509"/>
              </a:xfrm>
              <a:prstGeom prst="straightConnector1">
                <a:avLst/>
              </a:prstGeom>
              <a:ln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125"/>
            <p:cNvGrpSpPr>
              <a:grpSpLocks/>
            </p:cNvGrpSpPr>
            <p:nvPr/>
          </p:nvGrpSpPr>
          <p:grpSpPr bwMode="auto">
            <a:xfrm flipV="1">
              <a:off x="2325173" y="2036524"/>
              <a:ext cx="792385" cy="854202"/>
              <a:chOff x="1012050" y="642909"/>
              <a:chExt cx="671439" cy="723911"/>
            </a:xfrm>
          </p:grpSpPr>
          <p:cxnSp>
            <p:nvCxnSpPr>
              <p:cNvPr id="233" name="Straight Arrow Connector 232"/>
              <p:cNvCxnSpPr/>
              <p:nvPr/>
            </p:nvCxnSpPr>
            <p:spPr bwMode="auto">
              <a:xfrm rot="10800000" flipV="1">
                <a:off x="1012050" y="642909"/>
                <a:ext cx="641280" cy="571509"/>
              </a:xfrm>
              <a:prstGeom prst="straightConnector1">
                <a:avLst/>
              </a:prstGeom>
              <a:ln>
                <a:headEnd type="none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Arrow Connector 233"/>
              <p:cNvCxnSpPr/>
              <p:nvPr/>
            </p:nvCxnSpPr>
            <p:spPr bwMode="auto">
              <a:xfrm rot="10800000" flipV="1">
                <a:off x="1042209" y="795311"/>
                <a:ext cx="641280" cy="571509"/>
              </a:xfrm>
              <a:prstGeom prst="straightConnector1">
                <a:avLst/>
              </a:prstGeom>
              <a:ln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8"/>
            <p:cNvGrpSpPr>
              <a:grpSpLocks/>
            </p:cNvGrpSpPr>
            <p:nvPr/>
          </p:nvGrpSpPr>
          <p:grpSpPr bwMode="auto">
            <a:xfrm>
              <a:off x="768500" y="2030905"/>
              <a:ext cx="792385" cy="854202"/>
              <a:chOff x="1012050" y="642909"/>
              <a:chExt cx="671439" cy="723911"/>
            </a:xfrm>
          </p:grpSpPr>
          <p:cxnSp>
            <p:nvCxnSpPr>
              <p:cNvPr id="231" name="Straight Arrow Connector 230"/>
              <p:cNvCxnSpPr/>
              <p:nvPr/>
            </p:nvCxnSpPr>
            <p:spPr bwMode="auto">
              <a:xfrm rot="10800000" flipV="1">
                <a:off x="1012050" y="642909"/>
                <a:ext cx="641279" cy="571509"/>
              </a:xfrm>
              <a:prstGeom prst="straightConnector1">
                <a:avLst/>
              </a:prstGeom>
              <a:ln>
                <a:headEnd type="none"/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Arrow Connector 231"/>
              <p:cNvCxnSpPr/>
              <p:nvPr/>
            </p:nvCxnSpPr>
            <p:spPr bwMode="auto">
              <a:xfrm rot="10800000" flipV="1">
                <a:off x="1042210" y="795311"/>
                <a:ext cx="641279" cy="571509"/>
              </a:xfrm>
              <a:prstGeom prst="straightConnector1">
                <a:avLst/>
              </a:prstGeom>
              <a:ln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4" name="Rounded Rectangle 163"/>
            <p:cNvSpPr/>
            <p:nvPr/>
          </p:nvSpPr>
          <p:spPr bwMode="auto">
            <a:xfrm>
              <a:off x="2345776" y="2710894"/>
              <a:ext cx="1193261" cy="42522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7030A0"/>
                  </a:solidFill>
                </a:rPr>
                <a:t>SUPPLIER</a:t>
              </a:r>
            </a:p>
          </p:txBody>
        </p:sp>
        <p:sp>
          <p:nvSpPr>
            <p:cNvPr id="165" name="Rounded Rectangle 164"/>
            <p:cNvSpPr/>
            <p:nvPr/>
          </p:nvSpPr>
          <p:spPr bwMode="auto">
            <a:xfrm>
              <a:off x="442554" y="2710894"/>
              <a:ext cx="1316895" cy="42522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FF0000"/>
                  </a:solidFill>
                </a:rPr>
                <a:t>CUSTOMER</a:t>
              </a:r>
            </a:p>
          </p:txBody>
        </p:sp>
        <p:sp>
          <p:nvSpPr>
            <p:cNvPr id="166" name="Rounded Rectangle 165"/>
            <p:cNvSpPr/>
            <p:nvPr/>
          </p:nvSpPr>
          <p:spPr bwMode="auto">
            <a:xfrm>
              <a:off x="1178742" y="3638154"/>
              <a:ext cx="1444275" cy="42522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70C0"/>
                  </a:solidFill>
                </a:rPr>
                <a:t>DELIVERY CO</a:t>
              </a:r>
            </a:p>
          </p:txBody>
        </p:sp>
        <p:sp>
          <p:nvSpPr>
            <p:cNvPr id="167" name="Rounded Rectangle 166"/>
            <p:cNvSpPr/>
            <p:nvPr/>
          </p:nvSpPr>
          <p:spPr bwMode="auto">
            <a:xfrm>
              <a:off x="1263038" y="1783636"/>
              <a:ext cx="1444276" cy="42522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rgbClr val="00B050"/>
                  </a:solidFill>
                </a:rPr>
                <a:t>BANK</a:t>
              </a:r>
            </a:p>
          </p:txBody>
        </p:sp>
        <p:grpSp>
          <p:nvGrpSpPr>
            <p:cNvPr id="27" name="Group 78"/>
            <p:cNvGrpSpPr/>
            <p:nvPr/>
          </p:nvGrpSpPr>
          <p:grpSpPr>
            <a:xfrm>
              <a:off x="2734610" y="3365399"/>
              <a:ext cx="379292" cy="310102"/>
              <a:chOff x="3419776" y="5373310"/>
              <a:chExt cx="379292" cy="310102"/>
            </a:xfrm>
          </p:grpSpPr>
          <p:sp>
            <p:nvSpPr>
              <p:cNvPr id="229" name="Oval 56"/>
              <p:cNvSpPr>
                <a:spLocks noChangeAspect="1" noChangeArrowheads="1"/>
              </p:cNvSpPr>
              <p:nvPr/>
            </p:nvSpPr>
            <p:spPr bwMode="auto">
              <a:xfrm rot="60000">
                <a:off x="3441594" y="5426033"/>
                <a:ext cx="216000" cy="2176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endParaRPr lang="en-GB" sz="1800">
                  <a:latin typeface="Calibri" pitchFamily="34" charset="0"/>
                </a:endParaRPr>
              </a:p>
            </p:txBody>
          </p:sp>
          <p:sp>
            <p:nvSpPr>
              <p:cNvPr id="230" name="TextBox 56"/>
              <p:cNvSpPr txBox="1">
                <a:spLocks noChangeArrowheads="1"/>
              </p:cNvSpPr>
              <p:nvPr/>
            </p:nvSpPr>
            <p:spPr bwMode="auto">
              <a:xfrm>
                <a:off x="3419776" y="5373310"/>
                <a:ext cx="379292" cy="310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28600" indent="-228600"/>
                <a:r>
                  <a:rPr lang="en-GB" sz="1400" dirty="0"/>
                  <a:t>9</a:t>
                </a:r>
              </a:p>
            </p:txBody>
          </p:sp>
        </p:grpSp>
        <p:grpSp>
          <p:nvGrpSpPr>
            <p:cNvPr id="28" name="Group 79"/>
            <p:cNvGrpSpPr/>
            <p:nvPr/>
          </p:nvGrpSpPr>
          <p:grpSpPr>
            <a:xfrm>
              <a:off x="2272850" y="3135655"/>
              <a:ext cx="379292" cy="310102"/>
              <a:chOff x="3419776" y="5373310"/>
              <a:chExt cx="379292" cy="310102"/>
            </a:xfrm>
          </p:grpSpPr>
          <p:sp>
            <p:nvSpPr>
              <p:cNvPr id="227" name="Oval 56"/>
              <p:cNvSpPr>
                <a:spLocks noChangeAspect="1" noChangeArrowheads="1"/>
              </p:cNvSpPr>
              <p:nvPr/>
            </p:nvSpPr>
            <p:spPr bwMode="auto">
              <a:xfrm rot="60000">
                <a:off x="3441594" y="5426033"/>
                <a:ext cx="216000" cy="2176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endParaRPr lang="en-GB" sz="1800">
                  <a:latin typeface="Calibri" pitchFamily="34" charset="0"/>
                </a:endParaRPr>
              </a:p>
            </p:txBody>
          </p:sp>
          <p:sp>
            <p:nvSpPr>
              <p:cNvPr id="228" name="TextBox 56"/>
              <p:cNvSpPr txBox="1">
                <a:spLocks noChangeArrowheads="1"/>
              </p:cNvSpPr>
              <p:nvPr/>
            </p:nvSpPr>
            <p:spPr bwMode="auto">
              <a:xfrm>
                <a:off x="3419776" y="5373310"/>
                <a:ext cx="379292" cy="310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28600" indent="-228600"/>
                <a:r>
                  <a:rPr lang="en-GB" sz="1400" dirty="0"/>
                  <a:t>7</a:t>
                </a:r>
              </a:p>
            </p:txBody>
          </p:sp>
        </p:grpSp>
        <p:grpSp>
          <p:nvGrpSpPr>
            <p:cNvPr id="29" name="Group 82"/>
            <p:cNvGrpSpPr/>
            <p:nvPr/>
          </p:nvGrpSpPr>
          <p:grpSpPr>
            <a:xfrm>
              <a:off x="1906626" y="3056039"/>
              <a:ext cx="379292" cy="310102"/>
              <a:chOff x="3419776" y="5373310"/>
              <a:chExt cx="379292" cy="310102"/>
            </a:xfrm>
          </p:grpSpPr>
          <p:sp>
            <p:nvSpPr>
              <p:cNvPr id="225" name="Oval 56"/>
              <p:cNvSpPr>
                <a:spLocks noChangeAspect="1" noChangeArrowheads="1"/>
              </p:cNvSpPr>
              <p:nvPr/>
            </p:nvSpPr>
            <p:spPr bwMode="auto">
              <a:xfrm rot="60000">
                <a:off x="3441594" y="5426033"/>
                <a:ext cx="216000" cy="2176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endParaRPr lang="en-GB" sz="1800">
                  <a:latin typeface="Calibri" pitchFamily="34" charset="0"/>
                </a:endParaRPr>
              </a:p>
            </p:txBody>
          </p:sp>
          <p:sp>
            <p:nvSpPr>
              <p:cNvPr id="226" name="TextBox 56"/>
              <p:cNvSpPr txBox="1">
                <a:spLocks noChangeArrowheads="1"/>
              </p:cNvSpPr>
              <p:nvPr/>
            </p:nvSpPr>
            <p:spPr bwMode="auto">
              <a:xfrm>
                <a:off x="3419776" y="5373310"/>
                <a:ext cx="379292" cy="310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28600" indent="-228600"/>
                <a:r>
                  <a:rPr lang="en-GB" sz="1400" dirty="0" smtClean="0"/>
                  <a:t>2</a:t>
                </a:r>
                <a:endParaRPr lang="en-GB" sz="1400" dirty="0"/>
              </a:p>
            </p:txBody>
          </p:sp>
        </p:grpSp>
        <p:grpSp>
          <p:nvGrpSpPr>
            <p:cNvPr id="30" name="Group 85"/>
            <p:cNvGrpSpPr/>
            <p:nvPr/>
          </p:nvGrpSpPr>
          <p:grpSpPr>
            <a:xfrm>
              <a:off x="1372082" y="3162951"/>
              <a:ext cx="379292" cy="310102"/>
              <a:chOff x="3419776" y="5373310"/>
              <a:chExt cx="379292" cy="310102"/>
            </a:xfrm>
          </p:grpSpPr>
          <p:sp>
            <p:nvSpPr>
              <p:cNvPr id="223" name="Oval 56"/>
              <p:cNvSpPr>
                <a:spLocks noChangeAspect="1" noChangeArrowheads="1"/>
              </p:cNvSpPr>
              <p:nvPr/>
            </p:nvSpPr>
            <p:spPr bwMode="auto">
              <a:xfrm rot="60000">
                <a:off x="3441594" y="5426033"/>
                <a:ext cx="216000" cy="2176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endParaRPr lang="en-GB" sz="1800">
                  <a:latin typeface="Calibri" pitchFamily="34" charset="0"/>
                </a:endParaRPr>
              </a:p>
            </p:txBody>
          </p:sp>
          <p:sp>
            <p:nvSpPr>
              <p:cNvPr id="224" name="TextBox 56"/>
              <p:cNvSpPr txBox="1">
                <a:spLocks noChangeArrowheads="1"/>
              </p:cNvSpPr>
              <p:nvPr/>
            </p:nvSpPr>
            <p:spPr bwMode="auto">
              <a:xfrm>
                <a:off x="3419776" y="5373310"/>
                <a:ext cx="379292" cy="310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28600" indent="-228600"/>
                <a:r>
                  <a:rPr lang="en-GB" sz="1400" dirty="0"/>
                  <a:t>9</a:t>
                </a:r>
              </a:p>
            </p:txBody>
          </p:sp>
        </p:grpSp>
        <p:grpSp>
          <p:nvGrpSpPr>
            <p:cNvPr id="31" name="Group 88"/>
            <p:cNvGrpSpPr/>
            <p:nvPr/>
          </p:nvGrpSpPr>
          <p:grpSpPr>
            <a:xfrm>
              <a:off x="855730" y="3315351"/>
              <a:ext cx="379292" cy="310102"/>
              <a:chOff x="3419776" y="5373310"/>
              <a:chExt cx="379292" cy="310102"/>
            </a:xfrm>
          </p:grpSpPr>
          <p:sp>
            <p:nvSpPr>
              <p:cNvPr id="221" name="Oval 56"/>
              <p:cNvSpPr>
                <a:spLocks noChangeAspect="1" noChangeArrowheads="1"/>
              </p:cNvSpPr>
              <p:nvPr/>
            </p:nvSpPr>
            <p:spPr bwMode="auto">
              <a:xfrm rot="60000">
                <a:off x="3441594" y="5426033"/>
                <a:ext cx="216000" cy="2176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endParaRPr lang="en-GB" sz="1800">
                  <a:latin typeface="Calibri" pitchFamily="34" charset="0"/>
                </a:endParaRPr>
              </a:p>
            </p:txBody>
          </p:sp>
          <p:sp>
            <p:nvSpPr>
              <p:cNvPr id="222" name="TextBox 56"/>
              <p:cNvSpPr txBox="1">
                <a:spLocks noChangeArrowheads="1"/>
              </p:cNvSpPr>
              <p:nvPr/>
            </p:nvSpPr>
            <p:spPr bwMode="auto">
              <a:xfrm>
                <a:off x="3419776" y="5373310"/>
                <a:ext cx="379292" cy="310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28600" indent="-228600"/>
                <a:r>
                  <a:rPr lang="en-GB" sz="1400" dirty="0"/>
                  <a:t>8</a:t>
                </a:r>
              </a:p>
            </p:txBody>
          </p:sp>
        </p:grpSp>
        <p:grpSp>
          <p:nvGrpSpPr>
            <p:cNvPr id="18432" name="Group 91"/>
            <p:cNvGrpSpPr/>
            <p:nvPr/>
          </p:nvGrpSpPr>
          <p:grpSpPr>
            <a:xfrm>
              <a:off x="844354" y="2171191"/>
              <a:ext cx="379292" cy="310102"/>
              <a:chOff x="3419776" y="5373310"/>
              <a:chExt cx="379292" cy="310102"/>
            </a:xfrm>
          </p:grpSpPr>
          <p:sp>
            <p:nvSpPr>
              <p:cNvPr id="219" name="Oval 56"/>
              <p:cNvSpPr>
                <a:spLocks noChangeAspect="1" noChangeArrowheads="1"/>
              </p:cNvSpPr>
              <p:nvPr/>
            </p:nvSpPr>
            <p:spPr bwMode="auto">
              <a:xfrm rot="60000">
                <a:off x="3441594" y="5426033"/>
                <a:ext cx="216000" cy="2176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endParaRPr lang="en-GB" sz="1800">
                  <a:latin typeface="Calibri" pitchFamily="34" charset="0"/>
                </a:endParaRPr>
              </a:p>
            </p:txBody>
          </p:sp>
          <p:sp>
            <p:nvSpPr>
              <p:cNvPr id="220" name="TextBox 56"/>
              <p:cNvSpPr txBox="1">
                <a:spLocks noChangeArrowheads="1"/>
              </p:cNvSpPr>
              <p:nvPr/>
            </p:nvSpPr>
            <p:spPr bwMode="auto">
              <a:xfrm>
                <a:off x="3419776" y="5373310"/>
                <a:ext cx="379292" cy="310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28600" indent="-228600"/>
                <a:r>
                  <a:rPr lang="en-GB" sz="1400" dirty="0" smtClean="0"/>
                  <a:t>4</a:t>
                </a:r>
                <a:endParaRPr lang="en-GB" sz="1400" dirty="0"/>
              </a:p>
            </p:txBody>
          </p:sp>
        </p:grpSp>
        <p:grpSp>
          <p:nvGrpSpPr>
            <p:cNvPr id="18433" name="Group 95"/>
            <p:cNvGrpSpPr/>
            <p:nvPr/>
          </p:nvGrpSpPr>
          <p:grpSpPr>
            <a:xfrm>
              <a:off x="1324306" y="2364535"/>
              <a:ext cx="379292" cy="310102"/>
              <a:chOff x="3419776" y="5373310"/>
              <a:chExt cx="379292" cy="310102"/>
            </a:xfrm>
          </p:grpSpPr>
          <p:sp>
            <p:nvSpPr>
              <p:cNvPr id="217" name="Oval 56"/>
              <p:cNvSpPr>
                <a:spLocks noChangeAspect="1" noChangeArrowheads="1"/>
              </p:cNvSpPr>
              <p:nvPr/>
            </p:nvSpPr>
            <p:spPr bwMode="auto">
              <a:xfrm rot="60000">
                <a:off x="3441594" y="5426033"/>
                <a:ext cx="216000" cy="2176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endParaRPr lang="en-GB" sz="1800">
                  <a:latin typeface="Calibri" pitchFamily="34" charset="0"/>
                </a:endParaRPr>
              </a:p>
            </p:txBody>
          </p:sp>
          <p:sp>
            <p:nvSpPr>
              <p:cNvPr id="218" name="TextBox 56"/>
              <p:cNvSpPr txBox="1">
                <a:spLocks noChangeArrowheads="1"/>
              </p:cNvSpPr>
              <p:nvPr/>
            </p:nvSpPr>
            <p:spPr bwMode="auto">
              <a:xfrm>
                <a:off x="3419776" y="5373310"/>
                <a:ext cx="379292" cy="310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28600" indent="-228600"/>
                <a:r>
                  <a:rPr lang="en-GB" sz="1400" dirty="0" smtClean="0"/>
                  <a:t>5</a:t>
                </a:r>
                <a:endParaRPr lang="en-GB" sz="1400" dirty="0"/>
              </a:p>
            </p:txBody>
          </p:sp>
        </p:grpSp>
        <p:grpSp>
          <p:nvGrpSpPr>
            <p:cNvPr id="18434" name="Group 98"/>
            <p:cNvGrpSpPr/>
            <p:nvPr/>
          </p:nvGrpSpPr>
          <p:grpSpPr>
            <a:xfrm>
              <a:off x="1913442" y="2571527"/>
              <a:ext cx="379292" cy="310102"/>
              <a:chOff x="3419776" y="5373310"/>
              <a:chExt cx="379292" cy="310102"/>
            </a:xfrm>
          </p:grpSpPr>
          <p:sp>
            <p:nvSpPr>
              <p:cNvPr id="215" name="Oval 56"/>
              <p:cNvSpPr>
                <a:spLocks noChangeAspect="1" noChangeArrowheads="1"/>
              </p:cNvSpPr>
              <p:nvPr/>
            </p:nvSpPr>
            <p:spPr bwMode="auto">
              <a:xfrm rot="60000">
                <a:off x="3441594" y="5426033"/>
                <a:ext cx="216000" cy="2176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endParaRPr lang="en-GB" sz="1800">
                  <a:latin typeface="Calibri" pitchFamily="34" charset="0"/>
                </a:endParaRPr>
              </a:p>
            </p:txBody>
          </p:sp>
          <p:sp>
            <p:nvSpPr>
              <p:cNvPr id="216" name="TextBox 56"/>
              <p:cNvSpPr txBox="1">
                <a:spLocks noChangeArrowheads="1"/>
              </p:cNvSpPr>
              <p:nvPr/>
            </p:nvSpPr>
            <p:spPr bwMode="auto">
              <a:xfrm>
                <a:off x="3419776" y="5373310"/>
                <a:ext cx="379292" cy="310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28600" indent="-228600"/>
                <a:r>
                  <a:rPr lang="en-GB" sz="1400" dirty="0" smtClean="0"/>
                  <a:t>1</a:t>
                </a:r>
                <a:endParaRPr lang="en-GB" sz="1400" dirty="0"/>
              </a:p>
            </p:txBody>
          </p:sp>
        </p:grpSp>
        <p:grpSp>
          <p:nvGrpSpPr>
            <p:cNvPr id="18435" name="Group 101"/>
            <p:cNvGrpSpPr/>
            <p:nvPr/>
          </p:nvGrpSpPr>
          <p:grpSpPr>
            <a:xfrm>
              <a:off x="2325154" y="2382727"/>
              <a:ext cx="379292" cy="310102"/>
              <a:chOff x="3419776" y="5373310"/>
              <a:chExt cx="379292" cy="310102"/>
            </a:xfrm>
          </p:grpSpPr>
          <p:sp>
            <p:nvSpPr>
              <p:cNvPr id="213" name="Oval 56"/>
              <p:cNvSpPr>
                <a:spLocks noChangeAspect="1" noChangeArrowheads="1"/>
              </p:cNvSpPr>
              <p:nvPr/>
            </p:nvSpPr>
            <p:spPr bwMode="auto">
              <a:xfrm rot="60000">
                <a:off x="3441594" y="5426033"/>
                <a:ext cx="216000" cy="2176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endParaRPr lang="en-GB" sz="1800">
                  <a:latin typeface="Calibri" pitchFamily="34" charset="0"/>
                </a:endParaRPr>
              </a:p>
            </p:txBody>
          </p:sp>
          <p:sp>
            <p:nvSpPr>
              <p:cNvPr id="214" name="TextBox 56"/>
              <p:cNvSpPr txBox="1">
                <a:spLocks noChangeArrowheads="1"/>
              </p:cNvSpPr>
              <p:nvPr/>
            </p:nvSpPr>
            <p:spPr bwMode="auto">
              <a:xfrm>
                <a:off x="3419776" y="5373310"/>
                <a:ext cx="379292" cy="310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28600" indent="-228600"/>
                <a:r>
                  <a:rPr lang="en-GB" sz="1400" dirty="0" smtClean="0"/>
                  <a:t>3</a:t>
                </a:r>
                <a:endParaRPr lang="en-GB" sz="1400" dirty="0"/>
              </a:p>
            </p:txBody>
          </p:sp>
        </p:grpSp>
        <p:grpSp>
          <p:nvGrpSpPr>
            <p:cNvPr id="18436" name="Group 104"/>
            <p:cNvGrpSpPr/>
            <p:nvPr/>
          </p:nvGrpSpPr>
          <p:grpSpPr>
            <a:xfrm>
              <a:off x="2859698" y="2193927"/>
              <a:ext cx="379292" cy="310102"/>
              <a:chOff x="3419776" y="5373310"/>
              <a:chExt cx="379292" cy="310102"/>
            </a:xfrm>
          </p:grpSpPr>
          <p:sp>
            <p:nvSpPr>
              <p:cNvPr id="211" name="Oval 56"/>
              <p:cNvSpPr>
                <a:spLocks noChangeAspect="1" noChangeArrowheads="1"/>
              </p:cNvSpPr>
              <p:nvPr/>
            </p:nvSpPr>
            <p:spPr bwMode="auto">
              <a:xfrm rot="60000">
                <a:off x="3441594" y="5426033"/>
                <a:ext cx="216000" cy="2176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endParaRPr lang="en-GB" sz="1800">
                  <a:latin typeface="Calibri" pitchFamily="34" charset="0"/>
                </a:endParaRPr>
              </a:p>
            </p:txBody>
          </p:sp>
          <p:sp>
            <p:nvSpPr>
              <p:cNvPr id="212" name="TextBox 56"/>
              <p:cNvSpPr txBox="1">
                <a:spLocks noChangeArrowheads="1"/>
              </p:cNvSpPr>
              <p:nvPr/>
            </p:nvSpPr>
            <p:spPr bwMode="auto">
              <a:xfrm>
                <a:off x="3419776" y="5373310"/>
                <a:ext cx="379292" cy="310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28600" indent="-228600"/>
                <a:r>
                  <a:rPr lang="en-GB" sz="1400" dirty="0" smtClean="0"/>
                  <a:t>6</a:t>
                </a:r>
                <a:endParaRPr lang="en-GB" sz="1400" dirty="0"/>
              </a:p>
            </p:txBody>
          </p:sp>
        </p:grpSp>
        <p:grpSp>
          <p:nvGrpSpPr>
            <p:cNvPr id="18437" name="Group 107"/>
            <p:cNvGrpSpPr/>
            <p:nvPr/>
          </p:nvGrpSpPr>
          <p:grpSpPr>
            <a:xfrm>
              <a:off x="3825454" y="1568391"/>
              <a:ext cx="379292" cy="310102"/>
              <a:chOff x="3419776" y="5373310"/>
              <a:chExt cx="379292" cy="310102"/>
            </a:xfrm>
          </p:grpSpPr>
          <p:sp>
            <p:nvSpPr>
              <p:cNvPr id="209" name="Oval 56"/>
              <p:cNvSpPr>
                <a:spLocks noChangeAspect="1" noChangeArrowheads="1"/>
              </p:cNvSpPr>
              <p:nvPr/>
            </p:nvSpPr>
            <p:spPr bwMode="auto">
              <a:xfrm rot="60000">
                <a:off x="3441594" y="5426033"/>
                <a:ext cx="216000" cy="2176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endParaRPr lang="en-GB" sz="1800">
                  <a:latin typeface="Calibri" pitchFamily="34" charset="0"/>
                </a:endParaRPr>
              </a:p>
            </p:txBody>
          </p:sp>
          <p:sp>
            <p:nvSpPr>
              <p:cNvPr id="210" name="TextBox 56"/>
              <p:cNvSpPr txBox="1">
                <a:spLocks noChangeArrowheads="1"/>
              </p:cNvSpPr>
              <p:nvPr/>
            </p:nvSpPr>
            <p:spPr bwMode="auto">
              <a:xfrm>
                <a:off x="3419776" y="5373310"/>
                <a:ext cx="379292" cy="310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28600" indent="-228600"/>
                <a:r>
                  <a:rPr lang="en-GB" sz="1400" dirty="0" smtClean="0"/>
                  <a:t>1</a:t>
                </a:r>
                <a:endParaRPr lang="en-GB" sz="1400" dirty="0"/>
              </a:p>
            </p:txBody>
          </p:sp>
        </p:grpSp>
        <p:grpSp>
          <p:nvGrpSpPr>
            <p:cNvPr id="18438" name="Group 110"/>
            <p:cNvGrpSpPr/>
            <p:nvPr/>
          </p:nvGrpSpPr>
          <p:grpSpPr>
            <a:xfrm>
              <a:off x="3825454" y="2399441"/>
              <a:ext cx="379292" cy="310102"/>
              <a:chOff x="3419776" y="5373310"/>
              <a:chExt cx="379292" cy="310102"/>
            </a:xfrm>
          </p:grpSpPr>
          <p:sp>
            <p:nvSpPr>
              <p:cNvPr id="207" name="Oval 56"/>
              <p:cNvSpPr>
                <a:spLocks noChangeAspect="1" noChangeArrowheads="1"/>
              </p:cNvSpPr>
              <p:nvPr/>
            </p:nvSpPr>
            <p:spPr bwMode="auto">
              <a:xfrm rot="60000">
                <a:off x="3441594" y="5426033"/>
                <a:ext cx="216000" cy="2176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endParaRPr lang="en-GB" sz="1800">
                  <a:latin typeface="Calibri" pitchFamily="34" charset="0"/>
                </a:endParaRPr>
              </a:p>
            </p:txBody>
          </p:sp>
          <p:sp>
            <p:nvSpPr>
              <p:cNvPr id="208" name="TextBox 56"/>
              <p:cNvSpPr txBox="1">
                <a:spLocks noChangeArrowheads="1"/>
              </p:cNvSpPr>
              <p:nvPr/>
            </p:nvSpPr>
            <p:spPr bwMode="auto">
              <a:xfrm>
                <a:off x="3419776" y="5373310"/>
                <a:ext cx="379292" cy="310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28600" indent="-228600"/>
                <a:r>
                  <a:rPr lang="en-GB" sz="1400" dirty="0" smtClean="0"/>
                  <a:t>2</a:t>
                </a:r>
                <a:endParaRPr lang="en-GB" sz="1400" dirty="0"/>
              </a:p>
            </p:txBody>
          </p:sp>
        </p:grpSp>
        <p:grpSp>
          <p:nvGrpSpPr>
            <p:cNvPr id="18439" name="Group 113"/>
            <p:cNvGrpSpPr/>
            <p:nvPr/>
          </p:nvGrpSpPr>
          <p:grpSpPr>
            <a:xfrm>
              <a:off x="3825454" y="3339675"/>
              <a:ext cx="379292" cy="310102"/>
              <a:chOff x="3419776" y="5373310"/>
              <a:chExt cx="379292" cy="310102"/>
            </a:xfrm>
          </p:grpSpPr>
          <p:sp>
            <p:nvSpPr>
              <p:cNvPr id="205" name="Oval 56"/>
              <p:cNvSpPr>
                <a:spLocks noChangeAspect="1" noChangeArrowheads="1"/>
              </p:cNvSpPr>
              <p:nvPr/>
            </p:nvSpPr>
            <p:spPr bwMode="auto">
              <a:xfrm rot="60000">
                <a:off x="3441594" y="5426033"/>
                <a:ext cx="216000" cy="2176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endParaRPr lang="en-GB" sz="1800">
                  <a:latin typeface="Calibri" pitchFamily="34" charset="0"/>
                </a:endParaRPr>
              </a:p>
            </p:txBody>
          </p:sp>
          <p:sp>
            <p:nvSpPr>
              <p:cNvPr id="206" name="TextBox 56"/>
              <p:cNvSpPr txBox="1">
                <a:spLocks noChangeArrowheads="1"/>
              </p:cNvSpPr>
              <p:nvPr/>
            </p:nvSpPr>
            <p:spPr bwMode="auto">
              <a:xfrm>
                <a:off x="3419776" y="5373310"/>
                <a:ext cx="379292" cy="310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28600" indent="-228600"/>
                <a:r>
                  <a:rPr lang="en-GB" sz="1400" dirty="0" smtClean="0"/>
                  <a:t>3</a:t>
                </a:r>
                <a:endParaRPr lang="en-GB" sz="1400" dirty="0"/>
              </a:p>
            </p:txBody>
          </p:sp>
        </p:grpSp>
        <p:grpSp>
          <p:nvGrpSpPr>
            <p:cNvPr id="18441" name="Group 116"/>
            <p:cNvGrpSpPr/>
            <p:nvPr/>
          </p:nvGrpSpPr>
          <p:grpSpPr>
            <a:xfrm>
              <a:off x="3825454" y="3761285"/>
              <a:ext cx="379292" cy="310102"/>
              <a:chOff x="3419776" y="5373310"/>
              <a:chExt cx="379292" cy="310102"/>
            </a:xfrm>
          </p:grpSpPr>
          <p:sp>
            <p:nvSpPr>
              <p:cNvPr id="203" name="Oval 56"/>
              <p:cNvSpPr>
                <a:spLocks noChangeAspect="1" noChangeArrowheads="1"/>
              </p:cNvSpPr>
              <p:nvPr/>
            </p:nvSpPr>
            <p:spPr bwMode="auto">
              <a:xfrm rot="60000">
                <a:off x="3441594" y="5426033"/>
                <a:ext cx="216000" cy="2176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endParaRPr lang="en-GB" sz="1800">
                  <a:latin typeface="Calibri" pitchFamily="34" charset="0"/>
                </a:endParaRPr>
              </a:p>
            </p:txBody>
          </p:sp>
          <p:sp>
            <p:nvSpPr>
              <p:cNvPr id="204" name="TextBox 56"/>
              <p:cNvSpPr txBox="1">
                <a:spLocks noChangeArrowheads="1"/>
              </p:cNvSpPr>
              <p:nvPr/>
            </p:nvSpPr>
            <p:spPr bwMode="auto">
              <a:xfrm>
                <a:off x="3419776" y="5373310"/>
                <a:ext cx="379292" cy="310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28600" indent="-228600"/>
                <a:r>
                  <a:rPr lang="en-GB" sz="1400" dirty="0" smtClean="0"/>
                  <a:t>4</a:t>
                </a:r>
                <a:endParaRPr lang="en-GB" sz="1400" dirty="0"/>
              </a:p>
            </p:txBody>
          </p:sp>
        </p:grpSp>
        <p:grpSp>
          <p:nvGrpSpPr>
            <p:cNvPr id="18442" name="Group 119"/>
            <p:cNvGrpSpPr/>
            <p:nvPr/>
          </p:nvGrpSpPr>
          <p:grpSpPr>
            <a:xfrm>
              <a:off x="5833982" y="1570663"/>
              <a:ext cx="379292" cy="310102"/>
              <a:chOff x="3419776" y="5373310"/>
              <a:chExt cx="379292" cy="310102"/>
            </a:xfrm>
          </p:grpSpPr>
          <p:sp>
            <p:nvSpPr>
              <p:cNvPr id="201" name="Oval 56"/>
              <p:cNvSpPr>
                <a:spLocks noChangeAspect="1" noChangeArrowheads="1"/>
              </p:cNvSpPr>
              <p:nvPr/>
            </p:nvSpPr>
            <p:spPr bwMode="auto">
              <a:xfrm rot="60000">
                <a:off x="3441594" y="5426033"/>
                <a:ext cx="216000" cy="2176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endParaRPr lang="en-GB" sz="1800">
                  <a:latin typeface="Calibri" pitchFamily="34" charset="0"/>
                </a:endParaRPr>
              </a:p>
            </p:txBody>
          </p:sp>
          <p:sp>
            <p:nvSpPr>
              <p:cNvPr id="202" name="TextBox 56"/>
              <p:cNvSpPr txBox="1">
                <a:spLocks noChangeArrowheads="1"/>
              </p:cNvSpPr>
              <p:nvPr/>
            </p:nvSpPr>
            <p:spPr bwMode="auto">
              <a:xfrm>
                <a:off x="3419776" y="5373310"/>
                <a:ext cx="379292" cy="310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28600" indent="-228600"/>
                <a:r>
                  <a:rPr lang="en-GB" sz="1400" dirty="0" smtClean="0"/>
                  <a:t>5</a:t>
                </a:r>
                <a:endParaRPr lang="en-GB" sz="1400" dirty="0"/>
              </a:p>
            </p:txBody>
          </p:sp>
        </p:grpSp>
        <p:grpSp>
          <p:nvGrpSpPr>
            <p:cNvPr id="18443" name="Group 122"/>
            <p:cNvGrpSpPr/>
            <p:nvPr/>
          </p:nvGrpSpPr>
          <p:grpSpPr>
            <a:xfrm>
              <a:off x="5833982" y="2173447"/>
              <a:ext cx="379292" cy="310102"/>
              <a:chOff x="3419776" y="5373310"/>
              <a:chExt cx="379292" cy="310102"/>
            </a:xfrm>
          </p:grpSpPr>
          <p:sp>
            <p:nvSpPr>
              <p:cNvPr id="199" name="Oval 56"/>
              <p:cNvSpPr>
                <a:spLocks noChangeAspect="1" noChangeArrowheads="1"/>
              </p:cNvSpPr>
              <p:nvPr/>
            </p:nvSpPr>
            <p:spPr bwMode="auto">
              <a:xfrm rot="60000">
                <a:off x="3441594" y="5426033"/>
                <a:ext cx="216000" cy="2176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endParaRPr lang="en-GB" sz="1800">
                  <a:latin typeface="Calibri" pitchFamily="34" charset="0"/>
                </a:endParaRPr>
              </a:p>
            </p:txBody>
          </p:sp>
          <p:sp>
            <p:nvSpPr>
              <p:cNvPr id="200" name="TextBox 56"/>
              <p:cNvSpPr txBox="1">
                <a:spLocks noChangeArrowheads="1"/>
              </p:cNvSpPr>
              <p:nvPr/>
            </p:nvSpPr>
            <p:spPr bwMode="auto">
              <a:xfrm>
                <a:off x="3419776" y="5373310"/>
                <a:ext cx="379292" cy="310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28600" indent="-228600"/>
                <a:r>
                  <a:rPr lang="en-GB" sz="1400" dirty="0" smtClean="0"/>
                  <a:t>6</a:t>
                </a:r>
                <a:endParaRPr lang="en-GB" sz="1400" dirty="0"/>
              </a:p>
            </p:txBody>
          </p:sp>
        </p:grpSp>
        <p:grpSp>
          <p:nvGrpSpPr>
            <p:cNvPr id="18444" name="Group 125"/>
            <p:cNvGrpSpPr/>
            <p:nvPr/>
          </p:nvGrpSpPr>
          <p:grpSpPr>
            <a:xfrm>
              <a:off x="5833982" y="2776231"/>
              <a:ext cx="379292" cy="310102"/>
              <a:chOff x="3419776" y="5373310"/>
              <a:chExt cx="379292" cy="310102"/>
            </a:xfrm>
          </p:grpSpPr>
          <p:sp>
            <p:nvSpPr>
              <p:cNvPr id="197" name="Oval 56"/>
              <p:cNvSpPr>
                <a:spLocks noChangeAspect="1" noChangeArrowheads="1"/>
              </p:cNvSpPr>
              <p:nvPr/>
            </p:nvSpPr>
            <p:spPr bwMode="auto">
              <a:xfrm rot="60000">
                <a:off x="3441594" y="5426033"/>
                <a:ext cx="216000" cy="2176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endParaRPr lang="en-GB" sz="1800">
                  <a:latin typeface="Calibri" pitchFamily="34" charset="0"/>
                </a:endParaRPr>
              </a:p>
            </p:txBody>
          </p:sp>
          <p:sp>
            <p:nvSpPr>
              <p:cNvPr id="198" name="TextBox 56"/>
              <p:cNvSpPr txBox="1">
                <a:spLocks noChangeArrowheads="1"/>
              </p:cNvSpPr>
              <p:nvPr/>
            </p:nvSpPr>
            <p:spPr bwMode="auto">
              <a:xfrm>
                <a:off x="3419776" y="5373310"/>
                <a:ext cx="379292" cy="310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28600" indent="-228600"/>
                <a:r>
                  <a:rPr lang="en-GB" sz="1400" dirty="0" smtClean="0"/>
                  <a:t>7</a:t>
                </a:r>
                <a:endParaRPr lang="en-GB" sz="1400" dirty="0"/>
              </a:p>
            </p:txBody>
          </p:sp>
        </p:grpSp>
        <p:grpSp>
          <p:nvGrpSpPr>
            <p:cNvPr id="18445" name="Group 128"/>
            <p:cNvGrpSpPr/>
            <p:nvPr/>
          </p:nvGrpSpPr>
          <p:grpSpPr>
            <a:xfrm>
              <a:off x="5833982" y="3174295"/>
              <a:ext cx="379292" cy="310102"/>
              <a:chOff x="3419776" y="5373310"/>
              <a:chExt cx="379292" cy="310102"/>
            </a:xfrm>
          </p:grpSpPr>
          <p:sp>
            <p:nvSpPr>
              <p:cNvPr id="195" name="Oval 56"/>
              <p:cNvSpPr>
                <a:spLocks noChangeAspect="1" noChangeArrowheads="1"/>
              </p:cNvSpPr>
              <p:nvPr/>
            </p:nvSpPr>
            <p:spPr bwMode="auto">
              <a:xfrm rot="60000">
                <a:off x="3441594" y="5426033"/>
                <a:ext cx="216000" cy="2176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endParaRPr lang="en-GB" sz="1800">
                  <a:latin typeface="Calibri" pitchFamily="34" charset="0"/>
                </a:endParaRPr>
              </a:p>
            </p:txBody>
          </p:sp>
          <p:sp>
            <p:nvSpPr>
              <p:cNvPr id="196" name="TextBox 56"/>
              <p:cNvSpPr txBox="1">
                <a:spLocks noChangeArrowheads="1"/>
              </p:cNvSpPr>
              <p:nvPr/>
            </p:nvSpPr>
            <p:spPr bwMode="auto">
              <a:xfrm>
                <a:off x="3419776" y="5373310"/>
                <a:ext cx="379292" cy="310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28600" indent="-228600"/>
                <a:r>
                  <a:rPr lang="en-GB" sz="1400" dirty="0" smtClean="0"/>
                  <a:t>8</a:t>
                </a:r>
                <a:endParaRPr lang="en-GB" sz="1400" dirty="0"/>
              </a:p>
            </p:txBody>
          </p:sp>
        </p:grpSp>
        <p:grpSp>
          <p:nvGrpSpPr>
            <p:cNvPr id="18446" name="Group 131"/>
            <p:cNvGrpSpPr/>
            <p:nvPr/>
          </p:nvGrpSpPr>
          <p:grpSpPr>
            <a:xfrm>
              <a:off x="5833982" y="3736135"/>
              <a:ext cx="379292" cy="310102"/>
              <a:chOff x="3419776" y="5373310"/>
              <a:chExt cx="379292" cy="310102"/>
            </a:xfrm>
          </p:grpSpPr>
          <p:sp>
            <p:nvSpPr>
              <p:cNvPr id="193" name="Oval 56"/>
              <p:cNvSpPr>
                <a:spLocks noChangeAspect="1" noChangeArrowheads="1"/>
              </p:cNvSpPr>
              <p:nvPr/>
            </p:nvSpPr>
            <p:spPr bwMode="auto">
              <a:xfrm rot="60000">
                <a:off x="3441594" y="5426033"/>
                <a:ext cx="216000" cy="21763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endParaRPr lang="en-GB" sz="1800">
                  <a:latin typeface="Calibri" pitchFamily="34" charset="0"/>
                </a:endParaRPr>
              </a:p>
            </p:txBody>
          </p:sp>
          <p:sp>
            <p:nvSpPr>
              <p:cNvPr id="194" name="TextBox 56"/>
              <p:cNvSpPr txBox="1">
                <a:spLocks noChangeArrowheads="1"/>
              </p:cNvSpPr>
              <p:nvPr/>
            </p:nvSpPr>
            <p:spPr bwMode="auto">
              <a:xfrm>
                <a:off x="3419776" y="5373310"/>
                <a:ext cx="379292" cy="310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28600" indent="-228600"/>
                <a:r>
                  <a:rPr lang="en-GB" sz="1400" dirty="0" smtClean="0"/>
                  <a:t>9</a:t>
                </a:r>
                <a:endParaRPr lang="en-GB" sz="1400" dirty="0"/>
              </a:p>
            </p:txBody>
          </p:sp>
        </p:grpSp>
      </p:grpSp>
      <p:sp>
        <p:nvSpPr>
          <p:cNvPr id="241" name="TextBox 240"/>
          <p:cNvSpPr txBox="1"/>
          <p:nvPr/>
        </p:nvSpPr>
        <p:spPr>
          <a:xfrm>
            <a:off x="1759528" y="464024"/>
            <a:ext cx="2332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i="0" dirty="0" smtClean="0">
                <a:solidFill>
                  <a:srgbClr val="FF0000"/>
                </a:solidFill>
                <a:latin typeface="+mj-lt"/>
              </a:rPr>
              <a:t>C</a:t>
            </a:r>
            <a:r>
              <a:rPr lang="en-GB" sz="4400" i="0" dirty="0" smtClean="0">
                <a:latin typeface="+mj-lt"/>
              </a:rPr>
              <a:t> </a:t>
            </a:r>
            <a:r>
              <a:rPr lang="en-GB" sz="4400" i="0" dirty="0" smtClean="0">
                <a:solidFill>
                  <a:srgbClr val="7030A0"/>
                </a:solidFill>
                <a:latin typeface="+mj-lt"/>
              </a:rPr>
              <a:t>S</a:t>
            </a:r>
            <a:r>
              <a:rPr lang="en-GB" sz="4400" i="0" dirty="0" smtClean="0">
                <a:latin typeface="+mj-lt"/>
              </a:rPr>
              <a:t> </a:t>
            </a:r>
            <a:r>
              <a:rPr lang="en-GB" sz="4400" i="0" dirty="0" smtClean="0">
                <a:solidFill>
                  <a:srgbClr val="00B050"/>
                </a:solidFill>
                <a:latin typeface="+mj-lt"/>
              </a:rPr>
              <a:t>B</a:t>
            </a:r>
            <a:r>
              <a:rPr lang="en-GB" sz="4400" i="0" dirty="0" smtClean="0">
                <a:latin typeface="+mj-lt"/>
              </a:rPr>
              <a:t> </a:t>
            </a:r>
            <a:r>
              <a:rPr lang="en-GB" sz="4400" i="0" dirty="0" smtClean="0">
                <a:solidFill>
                  <a:srgbClr val="0070C0"/>
                </a:solidFill>
                <a:latin typeface="+mj-lt"/>
              </a:rPr>
              <a:t>D</a:t>
            </a:r>
            <a:endParaRPr lang="en-GB" sz="4400" i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C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7030A0"/>
                </a:solidFill>
              </a:rPr>
              <a:t>S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00B050"/>
                </a:solidFill>
              </a:rPr>
              <a:t>B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0070C0"/>
                </a:solidFill>
              </a:rPr>
              <a:t>D</a:t>
            </a:r>
            <a:r>
              <a:rPr lang="en-GB" dirty="0" smtClean="0"/>
              <a:t> Choreography 1</a:t>
            </a:r>
          </a:p>
        </p:txBody>
      </p:sp>
      <p:grpSp>
        <p:nvGrpSpPr>
          <p:cNvPr id="170" name="Group 169"/>
          <p:cNvGrpSpPr>
            <a:grpSpLocks noChangeAspect="1"/>
          </p:cNvGrpSpPr>
          <p:nvPr/>
        </p:nvGrpSpPr>
        <p:grpSpPr>
          <a:xfrm>
            <a:off x="1493931" y="1448219"/>
            <a:ext cx="6121193" cy="4053645"/>
            <a:chOff x="456683" y="1306325"/>
            <a:chExt cx="4080795" cy="2702430"/>
          </a:xfrm>
        </p:grpSpPr>
        <p:sp>
          <p:nvSpPr>
            <p:cNvPr id="58" name="Rounded Rectangle 57"/>
            <p:cNvSpPr/>
            <p:nvPr/>
          </p:nvSpPr>
          <p:spPr bwMode="auto">
            <a:xfrm>
              <a:off x="456683" y="1306325"/>
              <a:ext cx="4080795" cy="2702430"/>
            </a:xfrm>
            <a:prstGeom prst="roundRect">
              <a:avLst/>
            </a:prstGeom>
            <a:solidFill>
              <a:schemeClr val="bg1"/>
            </a:solidFill>
            <a:ln w="127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dirty="0" smtClean="0"/>
                <a:t>D]</a:t>
              </a:r>
              <a:endParaRPr lang="en-GB" sz="1400" dirty="0"/>
            </a:p>
          </p:txBody>
        </p:sp>
        <p:sp>
          <p:nvSpPr>
            <p:cNvPr id="59" name="Text Box 24"/>
            <p:cNvSpPr txBox="1">
              <a:spLocks noChangeArrowheads="1"/>
            </p:cNvSpPr>
            <p:nvPr/>
          </p:nvSpPr>
          <p:spPr bwMode="auto">
            <a:xfrm>
              <a:off x="1429157" y="2131998"/>
              <a:ext cx="714133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dirty="0" err="1" smtClean="0">
                  <a:solidFill>
                    <a:srgbClr val="FF0000"/>
                  </a:solidFill>
                  <a:latin typeface="+mn-lt"/>
                </a:rPr>
                <a:t>Cust</a:t>
              </a:r>
              <a:r>
                <a:rPr lang="en-GB" sz="1400" dirty="0" smtClean="0">
                  <a:latin typeface="+mn-lt"/>
                </a:rPr>
                <a:t> &gt; </a:t>
              </a:r>
              <a:r>
                <a:rPr lang="en-GB" sz="1400" dirty="0" smtClean="0">
                  <a:solidFill>
                    <a:srgbClr val="7030A0"/>
                  </a:solidFill>
                  <a:latin typeface="+mn-lt"/>
                </a:rPr>
                <a:t>Supp</a:t>
              </a:r>
              <a:r>
                <a:rPr lang="en-GB" sz="1400" dirty="0">
                  <a:latin typeface="+mn-lt"/>
                </a:rPr>
                <a:t>: 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Request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Cancel</a:t>
              </a:r>
            </a:p>
          </p:txBody>
        </p:sp>
        <p:sp>
          <p:nvSpPr>
            <p:cNvPr id="60" name="Line 23"/>
            <p:cNvSpPr>
              <a:spLocks noChangeShapeType="1"/>
            </p:cNvSpPr>
            <p:nvPr/>
          </p:nvSpPr>
          <p:spPr bwMode="auto">
            <a:xfrm>
              <a:off x="2411578" y="1833092"/>
              <a:ext cx="8270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61" name="Oval 27"/>
            <p:cNvSpPr>
              <a:spLocks noChangeAspect="1" noChangeArrowheads="1"/>
            </p:cNvSpPr>
            <p:nvPr/>
          </p:nvSpPr>
          <p:spPr bwMode="auto">
            <a:xfrm>
              <a:off x="3237078" y="1677517"/>
              <a:ext cx="360362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400" b="1">
                <a:latin typeface="+mn-lt"/>
              </a:endParaRPr>
            </a:p>
          </p:txBody>
        </p:sp>
        <p:sp>
          <p:nvSpPr>
            <p:cNvPr id="62" name="Text Box 24"/>
            <p:cNvSpPr txBox="1">
              <a:spLocks noChangeArrowheads="1"/>
            </p:cNvSpPr>
            <p:nvPr/>
          </p:nvSpPr>
          <p:spPr bwMode="auto">
            <a:xfrm>
              <a:off x="2408294" y="1529116"/>
              <a:ext cx="792162" cy="287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dirty="0" smtClean="0">
                  <a:solidFill>
                    <a:srgbClr val="7030A0"/>
                  </a:solidFill>
                  <a:latin typeface="+mn-lt"/>
                </a:rPr>
                <a:t>Supp</a:t>
              </a:r>
              <a:r>
                <a:rPr lang="en-GB" sz="1400" dirty="0" smtClean="0">
                  <a:latin typeface="+mn-lt"/>
                </a:rPr>
                <a:t> &gt; </a:t>
              </a:r>
              <a:r>
                <a:rPr lang="en-GB" sz="1400" dirty="0" err="1" smtClean="0">
                  <a:solidFill>
                    <a:srgbClr val="FF0000"/>
                  </a:solidFill>
                  <a:latin typeface="+mn-lt"/>
                </a:rPr>
                <a:t>Cust</a:t>
              </a:r>
              <a:r>
                <a:rPr lang="en-GB" sz="1400" dirty="0">
                  <a:latin typeface="+mn-lt"/>
                </a:rPr>
                <a:t>: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Accept Cancel</a:t>
              </a:r>
            </a:p>
          </p:txBody>
        </p:sp>
        <p:sp>
          <p:nvSpPr>
            <p:cNvPr id="63" name="Text Box 24"/>
            <p:cNvSpPr txBox="1">
              <a:spLocks noChangeArrowheads="1"/>
            </p:cNvSpPr>
            <p:nvPr/>
          </p:nvSpPr>
          <p:spPr bwMode="auto">
            <a:xfrm>
              <a:off x="2346490" y="2084373"/>
              <a:ext cx="65087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dirty="0" smtClean="0">
                  <a:solidFill>
                    <a:srgbClr val="7030A0"/>
                  </a:solidFill>
                  <a:latin typeface="+mn-lt"/>
                </a:rPr>
                <a:t>Supp</a:t>
              </a:r>
              <a:r>
                <a:rPr lang="en-GB" sz="1400" dirty="0" smtClean="0">
                  <a:latin typeface="+mn-lt"/>
                </a:rPr>
                <a:t> &gt; </a:t>
              </a:r>
              <a:r>
                <a:rPr lang="en-GB" sz="1400" dirty="0" err="1" smtClean="0">
                  <a:solidFill>
                    <a:srgbClr val="FF0000"/>
                  </a:solidFill>
                  <a:latin typeface="+mn-lt"/>
                </a:rPr>
                <a:t>Cust</a:t>
              </a:r>
              <a:r>
                <a:rPr lang="en-GB" sz="1400" dirty="0">
                  <a:latin typeface="+mn-lt"/>
                </a:rPr>
                <a:t>: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Reject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Cancel</a:t>
              </a:r>
            </a:p>
          </p:txBody>
        </p:sp>
        <p:sp>
          <p:nvSpPr>
            <p:cNvPr id="64" name="Oval 22"/>
            <p:cNvSpPr>
              <a:spLocks noChangeArrowheads="1"/>
            </p:cNvSpPr>
            <p:nvPr/>
          </p:nvSpPr>
          <p:spPr bwMode="auto">
            <a:xfrm>
              <a:off x="1145634" y="1743398"/>
              <a:ext cx="179388" cy="1793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400">
                <a:latin typeface="+mn-lt"/>
              </a:endParaRPr>
            </a:p>
          </p:txBody>
        </p:sp>
        <p:sp>
          <p:nvSpPr>
            <p:cNvPr id="66" name="Text Box 24"/>
            <p:cNvSpPr txBox="1">
              <a:spLocks noChangeArrowheads="1"/>
            </p:cNvSpPr>
            <p:nvPr/>
          </p:nvSpPr>
          <p:spPr bwMode="auto">
            <a:xfrm>
              <a:off x="540822" y="1958962"/>
              <a:ext cx="64059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dirty="0" err="1" smtClean="0">
                  <a:solidFill>
                    <a:srgbClr val="FF0000"/>
                  </a:solidFill>
                  <a:latin typeface="+mn-lt"/>
                </a:rPr>
                <a:t>Cust</a:t>
              </a:r>
              <a:r>
                <a:rPr lang="en-GB" sz="1400" dirty="0" smtClean="0">
                  <a:latin typeface="+mn-lt"/>
                </a:rPr>
                <a:t> &gt; </a:t>
              </a:r>
              <a:r>
                <a:rPr lang="en-GB" sz="1400" dirty="0" smtClean="0">
                  <a:solidFill>
                    <a:srgbClr val="7030A0"/>
                  </a:solidFill>
                  <a:latin typeface="+mn-lt"/>
                </a:rPr>
                <a:t>Supp</a:t>
              </a:r>
              <a:r>
                <a:rPr lang="en-GB" sz="1400" dirty="0">
                  <a:latin typeface="+mn-lt"/>
                </a:rPr>
                <a:t>: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Place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Order</a:t>
              </a:r>
            </a:p>
          </p:txBody>
        </p:sp>
        <p:sp>
          <p:nvSpPr>
            <p:cNvPr id="67" name="Text Box 24"/>
            <p:cNvSpPr txBox="1">
              <a:spLocks noChangeArrowheads="1"/>
            </p:cNvSpPr>
            <p:nvPr/>
          </p:nvSpPr>
          <p:spPr bwMode="auto">
            <a:xfrm>
              <a:off x="1424152" y="2789224"/>
              <a:ext cx="64293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dirty="0" smtClean="0">
                  <a:solidFill>
                    <a:srgbClr val="7030A0"/>
                  </a:solidFill>
                  <a:latin typeface="+mn-lt"/>
                </a:rPr>
                <a:t>Supp</a:t>
              </a:r>
              <a:r>
                <a:rPr lang="en-GB" sz="1400" dirty="0" smtClean="0">
                  <a:latin typeface="+mn-lt"/>
                </a:rPr>
                <a:t> &gt; </a:t>
              </a:r>
              <a:r>
                <a:rPr lang="en-GB" sz="1400" dirty="0" err="1" smtClean="0">
                  <a:solidFill>
                    <a:srgbClr val="FF0000"/>
                  </a:solidFill>
                  <a:latin typeface="+mn-lt"/>
                </a:rPr>
                <a:t>Cust</a:t>
              </a:r>
              <a:r>
                <a:rPr lang="en-GB" sz="1400" dirty="0">
                  <a:latin typeface="+mn-lt"/>
                </a:rPr>
                <a:t>: 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Accept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Order</a:t>
              </a:r>
            </a:p>
          </p:txBody>
        </p:sp>
        <p:sp>
          <p:nvSpPr>
            <p:cNvPr id="68" name="Line 23"/>
            <p:cNvSpPr>
              <a:spLocks noChangeShapeType="1"/>
            </p:cNvSpPr>
            <p:nvPr/>
          </p:nvSpPr>
          <p:spPr bwMode="auto">
            <a:xfrm>
              <a:off x="1347953" y="2695104"/>
              <a:ext cx="7191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69" name="Line 23"/>
            <p:cNvSpPr>
              <a:spLocks noChangeShapeType="1"/>
            </p:cNvSpPr>
            <p:nvPr/>
          </p:nvSpPr>
          <p:spPr bwMode="auto">
            <a:xfrm>
              <a:off x="2929103" y="2695104"/>
              <a:ext cx="10795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70" name="Text Box 24"/>
            <p:cNvSpPr txBox="1">
              <a:spLocks noChangeArrowheads="1"/>
            </p:cNvSpPr>
            <p:nvPr/>
          </p:nvSpPr>
          <p:spPr bwMode="auto">
            <a:xfrm>
              <a:off x="2960853" y="2353039"/>
              <a:ext cx="1008062" cy="287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dirty="0" err="1" smtClean="0">
                  <a:solidFill>
                    <a:srgbClr val="FF0000"/>
                  </a:solidFill>
                  <a:latin typeface="+mn-lt"/>
                </a:rPr>
                <a:t>Cust</a:t>
              </a:r>
              <a:r>
                <a:rPr lang="en-GB" sz="1400" dirty="0" smtClean="0">
                  <a:latin typeface="+mn-lt"/>
                </a:rPr>
                <a:t> &gt; Supp</a:t>
              </a:r>
              <a:r>
                <a:rPr lang="en-GB" sz="1400" dirty="0">
                  <a:latin typeface="+mn-lt"/>
                </a:rPr>
                <a:t>: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Request Amend</a:t>
              </a:r>
            </a:p>
          </p:txBody>
        </p:sp>
        <p:sp>
          <p:nvSpPr>
            <p:cNvPr id="71" name="Line 23"/>
            <p:cNvSpPr>
              <a:spLocks noChangeShapeType="1"/>
            </p:cNvSpPr>
            <p:nvPr/>
          </p:nvSpPr>
          <p:spPr bwMode="auto">
            <a:xfrm rot="5400000">
              <a:off x="2867190" y="2556992"/>
              <a:ext cx="47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 rot="16200000" flipV="1">
              <a:off x="2866396" y="2814961"/>
              <a:ext cx="492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73" name="Text Box 24"/>
            <p:cNvSpPr txBox="1">
              <a:spLocks noChangeArrowheads="1"/>
            </p:cNvSpPr>
            <p:nvPr/>
          </p:nvSpPr>
          <p:spPr bwMode="auto">
            <a:xfrm>
              <a:off x="3115530" y="2090684"/>
              <a:ext cx="1331912" cy="143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dirty="0" smtClean="0">
                  <a:solidFill>
                    <a:srgbClr val="7030A0"/>
                  </a:solidFill>
                  <a:latin typeface="+mn-lt"/>
                </a:rPr>
                <a:t>Supp</a:t>
              </a:r>
              <a:r>
                <a:rPr lang="en-GB" sz="1400" dirty="0" smtClean="0">
                  <a:latin typeface="+mn-lt"/>
                </a:rPr>
                <a:t> &gt; </a:t>
              </a:r>
              <a:r>
                <a:rPr lang="en-GB" sz="1400" dirty="0" err="1" smtClean="0">
                  <a:solidFill>
                    <a:srgbClr val="FF0000"/>
                  </a:solidFill>
                  <a:latin typeface="+mn-lt"/>
                </a:rPr>
                <a:t>Cust</a:t>
              </a:r>
              <a:r>
                <a:rPr lang="en-GB" sz="1400" dirty="0">
                  <a:latin typeface="+mn-lt"/>
                </a:rPr>
                <a:t>: Accept Amend</a:t>
              </a:r>
            </a:p>
          </p:txBody>
        </p:sp>
        <p:sp>
          <p:nvSpPr>
            <p:cNvPr id="74" name="Text Box 24"/>
            <p:cNvSpPr txBox="1">
              <a:spLocks noChangeArrowheads="1"/>
            </p:cNvSpPr>
            <p:nvPr/>
          </p:nvSpPr>
          <p:spPr bwMode="auto">
            <a:xfrm>
              <a:off x="2913228" y="2913008"/>
              <a:ext cx="1296987" cy="143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dirty="0" smtClean="0">
                  <a:solidFill>
                    <a:srgbClr val="7030A0"/>
                  </a:solidFill>
                  <a:latin typeface="+mn-lt"/>
                </a:rPr>
                <a:t>Supp</a:t>
              </a:r>
              <a:r>
                <a:rPr lang="en-GB" sz="1400" dirty="0" smtClean="0">
                  <a:latin typeface="+mn-lt"/>
                </a:rPr>
                <a:t> &gt; </a:t>
              </a:r>
              <a:r>
                <a:rPr lang="en-GB" sz="1400" dirty="0" err="1" smtClean="0">
                  <a:solidFill>
                    <a:srgbClr val="FF0000"/>
                  </a:solidFill>
                  <a:latin typeface="+mn-lt"/>
                </a:rPr>
                <a:t>Cust</a:t>
              </a:r>
              <a:r>
                <a:rPr lang="en-GB" sz="1400" dirty="0">
                  <a:latin typeface="+mn-lt"/>
                </a:rPr>
                <a:t>: Reject Amend</a:t>
              </a:r>
            </a:p>
          </p:txBody>
        </p:sp>
        <p:sp>
          <p:nvSpPr>
            <p:cNvPr id="75" name="Oval 27"/>
            <p:cNvSpPr>
              <a:spLocks noChangeAspect="1" noChangeArrowheads="1"/>
            </p:cNvSpPr>
            <p:nvPr/>
          </p:nvSpPr>
          <p:spPr bwMode="auto">
            <a:xfrm>
              <a:off x="1068795" y="3461729"/>
              <a:ext cx="360362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400" b="1">
                <a:latin typeface="+mn-lt"/>
              </a:endParaRPr>
            </a:p>
          </p:txBody>
        </p:sp>
        <p:sp>
          <p:nvSpPr>
            <p:cNvPr id="76" name="Line 23"/>
            <p:cNvSpPr>
              <a:spLocks noChangeShapeType="1"/>
            </p:cNvSpPr>
            <p:nvPr/>
          </p:nvSpPr>
          <p:spPr bwMode="auto">
            <a:xfrm rot="5400000">
              <a:off x="875759" y="3122026"/>
              <a:ext cx="7191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77" name="Oval 27"/>
            <p:cNvSpPr>
              <a:spLocks noChangeAspect="1" noChangeArrowheads="1"/>
            </p:cNvSpPr>
            <p:nvPr/>
          </p:nvSpPr>
          <p:spPr bwMode="auto">
            <a:xfrm>
              <a:off x="1055147" y="2539529"/>
              <a:ext cx="360362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400" b="1">
                <a:latin typeface="+mn-lt"/>
              </a:endParaRPr>
            </a:p>
          </p:txBody>
        </p:sp>
        <p:sp>
          <p:nvSpPr>
            <p:cNvPr id="78" name="Text Box 24"/>
            <p:cNvSpPr txBox="1">
              <a:spLocks noChangeArrowheads="1"/>
            </p:cNvSpPr>
            <p:nvPr/>
          </p:nvSpPr>
          <p:spPr bwMode="auto">
            <a:xfrm>
              <a:off x="540822" y="2905112"/>
              <a:ext cx="64770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dirty="0" smtClean="0">
                  <a:solidFill>
                    <a:srgbClr val="7030A0"/>
                  </a:solidFill>
                  <a:latin typeface="+mn-lt"/>
                </a:rPr>
                <a:t>Supp</a:t>
              </a:r>
              <a:r>
                <a:rPr lang="en-GB" sz="1400" dirty="0" smtClean="0">
                  <a:latin typeface="+mn-lt"/>
                </a:rPr>
                <a:t> &gt; </a:t>
              </a:r>
              <a:r>
                <a:rPr lang="en-GB" sz="1400" dirty="0" err="1" smtClean="0">
                  <a:solidFill>
                    <a:srgbClr val="FF0000"/>
                  </a:solidFill>
                  <a:latin typeface="+mn-lt"/>
                </a:rPr>
                <a:t>Cust</a:t>
              </a:r>
              <a:r>
                <a:rPr lang="en-GB" sz="1400" dirty="0">
                  <a:latin typeface="+mn-lt"/>
                </a:rPr>
                <a:t>: 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Reject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Order</a:t>
              </a:r>
            </a:p>
          </p:txBody>
        </p:sp>
        <p:sp>
          <p:nvSpPr>
            <p:cNvPr id="79" name="Rounded Rectangle 223"/>
            <p:cNvSpPr>
              <a:spLocks noChangeArrowheads="1"/>
            </p:cNvSpPr>
            <p:nvPr/>
          </p:nvSpPr>
          <p:spPr bwMode="auto">
            <a:xfrm>
              <a:off x="2889415" y="2258542"/>
              <a:ext cx="1331913" cy="8731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 sz="1400">
                <a:latin typeface="+mn-lt"/>
              </a:endParaRPr>
            </a:p>
          </p:txBody>
        </p:sp>
        <p:sp>
          <p:nvSpPr>
            <p:cNvPr id="80" name="Oval 27"/>
            <p:cNvSpPr>
              <a:spLocks noChangeAspect="1" noChangeArrowheads="1"/>
            </p:cNvSpPr>
            <p:nvPr/>
          </p:nvSpPr>
          <p:spPr bwMode="auto">
            <a:xfrm>
              <a:off x="4029240" y="2539529"/>
              <a:ext cx="360363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400" b="1">
                <a:latin typeface="+mn-lt"/>
              </a:endParaRPr>
            </a:p>
          </p:txBody>
        </p:sp>
        <p:sp>
          <p:nvSpPr>
            <p:cNvPr id="81" name="Line 23"/>
            <p:cNvSpPr>
              <a:spLocks noChangeShapeType="1"/>
            </p:cNvSpPr>
            <p:nvPr/>
          </p:nvSpPr>
          <p:spPr bwMode="auto">
            <a:xfrm rot="16200000" flipV="1">
              <a:off x="1832933" y="2319661"/>
              <a:ext cx="6842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82" name="Line 23"/>
            <p:cNvSpPr>
              <a:spLocks noChangeShapeType="1"/>
            </p:cNvSpPr>
            <p:nvPr/>
          </p:nvSpPr>
          <p:spPr bwMode="auto">
            <a:xfrm rot="5400000">
              <a:off x="2034547" y="2257748"/>
              <a:ext cx="5762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83" name="Oval 27"/>
            <p:cNvSpPr>
              <a:spLocks noChangeAspect="1" noChangeArrowheads="1"/>
            </p:cNvSpPr>
            <p:nvPr/>
          </p:nvSpPr>
          <p:spPr bwMode="auto">
            <a:xfrm>
              <a:off x="2060740" y="2539529"/>
              <a:ext cx="936625" cy="29210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400" b="1">
                <a:latin typeface="+mn-lt"/>
              </a:endParaRPr>
            </a:p>
          </p:txBody>
        </p:sp>
        <p:sp>
          <p:nvSpPr>
            <p:cNvPr id="84" name="Oval 27"/>
            <p:cNvSpPr>
              <a:spLocks noChangeAspect="1" noChangeArrowheads="1"/>
            </p:cNvSpPr>
            <p:nvPr/>
          </p:nvSpPr>
          <p:spPr bwMode="auto">
            <a:xfrm>
              <a:off x="2078203" y="1677517"/>
              <a:ext cx="360362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400" b="1">
                <a:latin typeface="+mn-lt"/>
              </a:endParaRPr>
            </a:p>
          </p:txBody>
        </p:sp>
        <p:sp>
          <p:nvSpPr>
            <p:cNvPr id="157" name="Line 23"/>
            <p:cNvSpPr>
              <a:spLocks noChangeShapeType="1"/>
            </p:cNvSpPr>
            <p:nvPr/>
          </p:nvSpPr>
          <p:spPr bwMode="auto">
            <a:xfrm rot="5400000">
              <a:off x="875759" y="2186029"/>
              <a:ext cx="7191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 sz="140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C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7030A0"/>
                </a:solidFill>
              </a:rPr>
              <a:t>S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00B050"/>
                </a:solidFill>
              </a:rPr>
              <a:t>B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0070C0"/>
                </a:solidFill>
              </a:rPr>
              <a:t>D</a:t>
            </a:r>
            <a:r>
              <a:rPr lang="en-GB" dirty="0" smtClean="0"/>
              <a:t> Choreography 2</a:t>
            </a:r>
          </a:p>
        </p:txBody>
      </p:sp>
      <p:grpSp>
        <p:nvGrpSpPr>
          <p:cNvPr id="5" name="Group 166"/>
          <p:cNvGrpSpPr>
            <a:grpSpLocks noChangeAspect="1"/>
          </p:cNvGrpSpPr>
          <p:nvPr/>
        </p:nvGrpSpPr>
        <p:grpSpPr>
          <a:xfrm>
            <a:off x="1839276" y="1296542"/>
            <a:ext cx="5859581" cy="4892723"/>
            <a:chOff x="4841836" y="1433022"/>
            <a:chExt cx="3906387" cy="3261815"/>
          </a:xfrm>
        </p:grpSpPr>
        <p:sp>
          <p:nvSpPr>
            <p:cNvPr id="86" name="Rounded Rectangle 85"/>
            <p:cNvSpPr/>
            <p:nvPr/>
          </p:nvSpPr>
          <p:spPr bwMode="auto">
            <a:xfrm>
              <a:off x="4841836" y="1433022"/>
              <a:ext cx="3906387" cy="3261815"/>
            </a:xfrm>
            <a:prstGeom prst="roundRect">
              <a:avLst/>
            </a:prstGeom>
            <a:solidFill>
              <a:schemeClr val="bg1"/>
            </a:solidFill>
            <a:ln w="127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dirty="0" smtClean="0"/>
                <a:t>D]</a:t>
              </a:r>
              <a:endParaRPr lang="en-GB" sz="1400" dirty="0"/>
            </a:p>
          </p:txBody>
        </p:sp>
        <p:sp>
          <p:nvSpPr>
            <p:cNvPr id="88" name="Text Box 24"/>
            <p:cNvSpPr txBox="1">
              <a:spLocks noChangeArrowheads="1"/>
            </p:cNvSpPr>
            <p:nvPr/>
          </p:nvSpPr>
          <p:spPr bwMode="auto">
            <a:xfrm>
              <a:off x="7024076" y="2960433"/>
              <a:ext cx="625984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dirty="0" smtClean="0">
                  <a:solidFill>
                    <a:srgbClr val="7030A0"/>
                  </a:solidFill>
                  <a:latin typeface="+mn-lt"/>
                </a:rPr>
                <a:t>Supp</a:t>
              </a:r>
              <a:r>
                <a:rPr lang="en-GB" sz="1400" dirty="0" smtClean="0">
                  <a:latin typeface="+mn-lt"/>
                </a:rPr>
                <a:t> &gt; </a:t>
              </a:r>
              <a:r>
                <a:rPr lang="en-GB" sz="1400" dirty="0" err="1" smtClean="0">
                  <a:solidFill>
                    <a:srgbClr val="FF0000"/>
                  </a:solidFill>
                  <a:latin typeface="+mn-lt"/>
                </a:rPr>
                <a:t>Cust</a:t>
              </a:r>
              <a:r>
                <a:rPr lang="en-GB" sz="1400" dirty="0">
                  <a:latin typeface="+mn-lt"/>
                </a:rPr>
                <a:t>: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Accept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Order</a:t>
              </a:r>
            </a:p>
          </p:txBody>
        </p:sp>
        <p:sp>
          <p:nvSpPr>
            <p:cNvPr id="89" name="Text Box 24"/>
            <p:cNvSpPr txBox="1">
              <a:spLocks noChangeArrowheads="1"/>
            </p:cNvSpPr>
            <p:nvPr/>
          </p:nvSpPr>
          <p:spPr bwMode="auto">
            <a:xfrm>
              <a:off x="7217089" y="4093282"/>
              <a:ext cx="657225" cy="287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dirty="0" smtClean="0">
                  <a:solidFill>
                    <a:srgbClr val="7030A0"/>
                  </a:solidFill>
                  <a:latin typeface="+mn-lt"/>
                </a:rPr>
                <a:t>Supp</a:t>
              </a:r>
              <a:r>
                <a:rPr lang="en-GB" sz="1400" dirty="0" smtClean="0">
                  <a:latin typeface="+mn-lt"/>
                </a:rPr>
                <a:t> &gt; </a:t>
              </a:r>
              <a:r>
                <a:rPr lang="en-GB" sz="1400" dirty="0" err="1" smtClean="0">
                  <a:solidFill>
                    <a:srgbClr val="FF0000"/>
                  </a:solidFill>
                  <a:latin typeface="+mn-lt"/>
                </a:rPr>
                <a:t>Cust</a:t>
              </a:r>
              <a:r>
                <a:rPr lang="en-GB" sz="1400" dirty="0">
                  <a:latin typeface="+mn-lt"/>
                </a:rPr>
                <a:t>: Invoice</a:t>
              </a:r>
            </a:p>
          </p:txBody>
        </p:sp>
        <p:sp>
          <p:nvSpPr>
            <p:cNvPr id="90" name="Text Box 24"/>
            <p:cNvSpPr txBox="1">
              <a:spLocks noChangeArrowheads="1"/>
            </p:cNvSpPr>
            <p:nvPr/>
          </p:nvSpPr>
          <p:spPr bwMode="auto">
            <a:xfrm>
              <a:off x="7334665" y="3518722"/>
              <a:ext cx="659621" cy="287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dirty="0" err="1" smtClean="0">
                  <a:solidFill>
                    <a:srgbClr val="FF0000"/>
                  </a:solidFill>
                  <a:latin typeface="+mn-lt"/>
                </a:rPr>
                <a:t>Cust</a:t>
              </a:r>
              <a:r>
                <a:rPr lang="en-GB" sz="1400" dirty="0" smtClean="0">
                  <a:latin typeface="+mn-lt"/>
                </a:rPr>
                <a:t> &gt; </a:t>
              </a:r>
              <a:r>
                <a:rPr lang="en-GB" sz="1400" dirty="0" smtClean="0">
                  <a:solidFill>
                    <a:srgbClr val="00B050"/>
                  </a:solidFill>
                  <a:latin typeface="+mn-lt"/>
                </a:rPr>
                <a:t>Bank</a:t>
              </a:r>
              <a:r>
                <a:rPr lang="en-GB" sz="1400" dirty="0">
                  <a:latin typeface="+mn-lt"/>
                </a:rPr>
                <a:t>: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Pay Order</a:t>
              </a:r>
            </a:p>
          </p:txBody>
        </p:sp>
        <p:sp>
          <p:nvSpPr>
            <p:cNvPr id="91" name="Text Box 24"/>
            <p:cNvSpPr txBox="1">
              <a:spLocks noChangeArrowheads="1"/>
            </p:cNvSpPr>
            <p:nvPr/>
          </p:nvSpPr>
          <p:spPr bwMode="auto">
            <a:xfrm>
              <a:off x="8117735" y="2498471"/>
              <a:ext cx="63048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dirty="0" smtClean="0">
                  <a:solidFill>
                    <a:srgbClr val="00B050"/>
                  </a:solidFill>
                  <a:latin typeface="+mn-lt"/>
                </a:rPr>
                <a:t>Bank </a:t>
              </a:r>
              <a:r>
                <a:rPr lang="en-GB" sz="1400" dirty="0" smtClean="0">
                  <a:latin typeface="+mn-lt"/>
                </a:rPr>
                <a:t>&gt; </a:t>
              </a:r>
              <a:r>
                <a:rPr lang="en-GB" sz="1400" dirty="0" err="1" smtClean="0">
                  <a:solidFill>
                    <a:srgbClr val="FF0000"/>
                  </a:solidFill>
                  <a:latin typeface="+mn-lt"/>
                </a:rPr>
                <a:t>Cust</a:t>
              </a:r>
              <a:r>
                <a:rPr lang="en-GB" sz="1400" dirty="0">
                  <a:latin typeface="+mn-lt"/>
                </a:rPr>
                <a:t>: 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Payment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Receipt</a:t>
              </a:r>
            </a:p>
          </p:txBody>
        </p:sp>
        <p:sp>
          <p:nvSpPr>
            <p:cNvPr id="93" name="Oval 27"/>
            <p:cNvSpPr>
              <a:spLocks noChangeAspect="1" noChangeArrowheads="1"/>
            </p:cNvSpPr>
            <p:nvPr/>
          </p:nvSpPr>
          <p:spPr bwMode="auto">
            <a:xfrm>
              <a:off x="7874491" y="2021468"/>
              <a:ext cx="360362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400" b="1">
                <a:latin typeface="+mn-lt"/>
              </a:endParaRPr>
            </a:p>
          </p:txBody>
        </p:sp>
        <p:grpSp>
          <p:nvGrpSpPr>
            <p:cNvPr id="6" name="Group 42"/>
            <p:cNvGrpSpPr>
              <a:grpSpLocks/>
            </p:cNvGrpSpPr>
            <p:nvPr/>
          </p:nvGrpSpPr>
          <p:grpSpPr bwMode="auto">
            <a:xfrm flipV="1">
              <a:off x="6869427" y="4098892"/>
              <a:ext cx="287337" cy="287338"/>
              <a:chOff x="4662491" y="1162028"/>
              <a:chExt cx="357190" cy="428628"/>
            </a:xfrm>
          </p:grpSpPr>
          <p:sp>
            <p:nvSpPr>
              <p:cNvPr id="122" name="Oval 229"/>
              <p:cNvSpPr>
                <a:spLocks noChangeArrowheads="1"/>
              </p:cNvSpPr>
              <p:nvPr/>
            </p:nvSpPr>
            <p:spPr bwMode="auto">
              <a:xfrm>
                <a:off x="4662491" y="1162028"/>
                <a:ext cx="357190" cy="42862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en-GB" sz="1400">
                  <a:latin typeface="+mn-lt"/>
                </a:endParaRPr>
              </a:p>
            </p:txBody>
          </p:sp>
          <p:sp>
            <p:nvSpPr>
              <p:cNvPr id="123" name="Line 23"/>
              <p:cNvSpPr>
                <a:spLocks noChangeShapeType="1"/>
              </p:cNvSpPr>
              <p:nvPr/>
            </p:nvSpPr>
            <p:spPr bwMode="auto">
              <a:xfrm rot="6720000">
                <a:off x="4957216" y="1478355"/>
                <a:ext cx="72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en-US" sz="1400">
                  <a:latin typeface="+mn-lt"/>
                </a:endParaRPr>
              </a:p>
            </p:txBody>
          </p:sp>
        </p:grpSp>
        <p:sp>
          <p:nvSpPr>
            <p:cNvPr id="96" name="Text Box 24"/>
            <p:cNvSpPr txBox="1">
              <a:spLocks noChangeArrowheads="1"/>
            </p:cNvSpPr>
            <p:nvPr/>
          </p:nvSpPr>
          <p:spPr bwMode="auto">
            <a:xfrm>
              <a:off x="6022710" y="4078780"/>
              <a:ext cx="792162" cy="287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dirty="0" smtClean="0">
                  <a:solidFill>
                    <a:srgbClr val="7030A0"/>
                  </a:solidFill>
                  <a:latin typeface="+mn-lt"/>
                </a:rPr>
                <a:t>Supp</a:t>
              </a:r>
              <a:r>
                <a:rPr lang="en-GB" sz="1400" dirty="0" smtClean="0">
                  <a:latin typeface="+mn-lt"/>
                </a:rPr>
                <a:t> &gt; </a:t>
              </a:r>
              <a:r>
                <a:rPr lang="en-GB" sz="1400" dirty="0" err="1" smtClean="0">
                  <a:solidFill>
                    <a:srgbClr val="FF0000"/>
                  </a:solidFill>
                  <a:latin typeface="+mn-lt"/>
                </a:rPr>
                <a:t>Cust</a:t>
              </a:r>
              <a:r>
                <a:rPr lang="en-GB" sz="1400" dirty="0">
                  <a:latin typeface="+mn-lt"/>
                </a:rPr>
                <a:t>: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Accept Cancel</a:t>
              </a:r>
            </a:p>
          </p:txBody>
        </p:sp>
        <p:sp>
          <p:nvSpPr>
            <p:cNvPr id="97" name="Text Box 24"/>
            <p:cNvSpPr txBox="1">
              <a:spLocks noChangeArrowheads="1"/>
            </p:cNvSpPr>
            <p:nvPr/>
          </p:nvSpPr>
          <p:spPr bwMode="auto">
            <a:xfrm>
              <a:off x="6628871" y="4380713"/>
              <a:ext cx="863600" cy="287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dirty="0" smtClean="0">
                  <a:solidFill>
                    <a:srgbClr val="7030A0"/>
                  </a:solidFill>
                  <a:latin typeface="+mn-lt"/>
                </a:rPr>
                <a:t>Supp</a:t>
              </a:r>
              <a:r>
                <a:rPr lang="en-GB" sz="1400" dirty="0" smtClean="0">
                  <a:latin typeface="+mn-lt"/>
                </a:rPr>
                <a:t> &gt; </a:t>
              </a:r>
              <a:r>
                <a:rPr lang="en-GB" sz="1400" dirty="0" err="1" smtClean="0">
                  <a:solidFill>
                    <a:srgbClr val="FF0000"/>
                  </a:solidFill>
                  <a:latin typeface="+mn-lt"/>
                </a:rPr>
                <a:t>Cust</a:t>
              </a:r>
              <a:r>
                <a:rPr lang="en-GB" sz="1400" dirty="0">
                  <a:latin typeface="+mn-lt"/>
                </a:rPr>
                <a:t>: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Accept Amend</a:t>
              </a:r>
            </a:p>
          </p:txBody>
        </p:sp>
        <p:sp>
          <p:nvSpPr>
            <p:cNvPr id="102" name="Oval 27"/>
            <p:cNvSpPr>
              <a:spLocks noChangeAspect="1" noChangeArrowheads="1"/>
            </p:cNvSpPr>
            <p:nvPr/>
          </p:nvSpPr>
          <p:spPr bwMode="auto">
            <a:xfrm>
              <a:off x="5617663" y="3850731"/>
              <a:ext cx="358775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400" b="1">
                <a:latin typeface="+mn-lt"/>
              </a:endParaRPr>
            </a:p>
          </p:txBody>
        </p:sp>
        <p:sp>
          <p:nvSpPr>
            <p:cNvPr id="104" name="Oval 22"/>
            <p:cNvSpPr>
              <a:spLocks noChangeAspect="1" noChangeArrowheads="1"/>
            </p:cNvSpPr>
            <p:nvPr/>
          </p:nvSpPr>
          <p:spPr bwMode="auto">
            <a:xfrm>
              <a:off x="5086620" y="3391262"/>
              <a:ext cx="182562" cy="17621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400">
                <a:latin typeface="+mn-lt"/>
              </a:endParaRPr>
            </a:p>
          </p:txBody>
        </p:sp>
        <p:sp>
          <p:nvSpPr>
            <p:cNvPr id="105" name="Text Box 24"/>
            <p:cNvSpPr txBox="1">
              <a:spLocks noChangeArrowheads="1"/>
            </p:cNvSpPr>
            <p:nvPr/>
          </p:nvSpPr>
          <p:spPr bwMode="auto">
            <a:xfrm>
              <a:off x="5086620" y="3052953"/>
              <a:ext cx="684213" cy="287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dirty="0" err="1" smtClean="0">
                  <a:solidFill>
                    <a:srgbClr val="FF0000"/>
                  </a:solidFill>
                  <a:latin typeface="+mn-lt"/>
                </a:rPr>
                <a:t>Cust</a:t>
              </a:r>
              <a:r>
                <a:rPr lang="en-GB" sz="1400" dirty="0" smtClean="0">
                  <a:latin typeface="+mn-lt"/>
                </a:rPr>
                <a:t> &gt; </a:t>
              </a:r>
              <a:r>
                <a:rPr lang="en-GB" sz="1400" dirty="0" smtClean="0">
                  <a:solidFill>
                    <a:srgbClr val="7030A0"/>
                  </a:solidFill>
                  <a:latin typeface="+mn-lt"/>
                </a:rPr>
                <a:t>Supp</a:t>
              </a:r>
              <a:r>
                <a:rPr lang="en-GB" sz="1400" dirty="0">
                  <a:latin typeface="+mn-lt"/>
                </a:rPr>
                <a:t>: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Place Order</a:t>
              </a:r>
            </a:p>
          </p:txBody>
        </p:sp>
        <p:sp>
          <p:nvSpPr>
            <p:cNvPr id="106" name="Text Box 24"/>
            <p:cNvSpPr txBox="1">
              <a:spLocks noChangeArrowheads="1"/>
            </p:cNvSpPr>
            <p:nvPr/>
          </p:nvSpPr>
          <p:spPr bwMode="auto">
            <a:xfrm>
              <a:off x="6142043" y="1708741"/>
              <a:ext cx="657225" cy="287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dirty="0" err="1" smtClean="0">
                  <a:solidFill>
                    <a:srgbClr val="FF0000"/>
                  </a:solidFill>
                  <a:latin typeface="+mn-lt"/>
                </a:rPr>
                <a:t>Cust</a:t>
              </a:r>
              <a:r>
                <a:rPr lang="en-GB" sz="1400" dirty="0" smtClean="0">
                  <a:latin typeface="+mn-lt"/>
                </a:rPr>
                <a:t> &gt; </a:t>
              </a:r>
              <a:r>
                <a:rPr lang="en-GB" sz="1400" dirty="0" smtClean="0">
                  <a:solidFill>
                    <a:srgbClr val="00B050"/>
                  </a:solidFill>
                  <a:latin typeface="+mn-lt"/>
                </a:rPr>
                <a:t>Bank</a:t>
              </a:r>
              <a:r>
                <a:rPr lang="en-GB" sz="1400" dirty="0">
                  <a:latin typeface="+mn-lt"/>
                </a:rPr>
                <a:t>: Pay Deposit</a:t>
              </a:r>
            </a:p>
          </p:txBody>
        </p:sp>
        <p:sp>
          <p:nvSpPr>
            <p:cNvPr id="107" name="Line 23"/>
            <p:cNvSpPr>
              <a:spLocks noChangeShapeType="1"/>
            </p:cNvSpPr>
            <p:nvPr/>
          </p:nvSpPr>
          <p:spPr bwMode="auto">
            <a:xfrm rot="5400000">
              <a:off x="6625591" y="2167772"/>
              <a:ext cx="7921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08" name="Line 23"/>
            <p:cNvSpPr>
              <a:spLocks noChangeShapeType="1"/>
            </p:cNvSpPr>
            <p:nvPr/>
          </p:nvSpPr>
          <p:spPr bwMode="auto">
            <a:xfrm>
              <a:off x="6080385" y="2719428"/>
              <a:ext cx="7572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09" name="Line 23"/>
            <p:cNvSpPr>
              <a:spLocks noChangeShapeType="1"/>
            </p:cNvSpPr>
            <p:nvPr/>
          </p:nvSpPr>
          <p:spPr bwMode="auto">
            <a:xfrm>
              <a:off x="6070606" y="1666620"/>
              <a:ext cx="755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12" name="Text Box 24"/>
            <p:cNvSpPr txBox="1">
              <a:spLocks noChangeArrowheads="1"/>
            </p:cNvSpPr>
            <p:nvPr/>
          </p:nvSpPr>
          <p:spPr bwMode="auto">
            <a:xfrm>
              <a:off x="6013860" y="3016881"/>
              <a:ext cx="827088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dirty="0" smtClean="0">
                  <a:solidFill>
                    <a:srgbClr val="7030A0"/>
                  </a:solidFill>
                  <a:latin typeface="+mn-lt"/>
                </a:rPr>
                <a:t>Supp</a:t>
              </a:r>
              <a:r>
                <a:rPr lang="en-GB" sz="1400" dirty="0" smtClean="0">
                  <a:latin typeface="+mn-lt"/>
                </a:rPr>
                <a:t> &gt; </a:t>
              </a:r>
              <a:r>
                <a:rPr lang="en-GB" sz="1400" dirty="0" smtClean="0">
                  <a:solidFill>
                    <a:srgbClr val="00B050"/>
                  </a:solidFill>
                  <a:latin typeface="+mn-lt"/>
                </a:rPr>
                <a:t>Bank</a:t>
              </a:r>
              <a:r>
                <a:rPr lang="en-GB" sz="1400" dirty="0">
                  <a:latin typeface="+mn-lt"/>
                </a:rPr>
                <a:t>: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Request Credit Check</a:t>
              </a:r>
            </a:p>
          </p:txBody>
        </p:sp>
        <p:sp>
          <p:nvSpPr>
            <p:cNvPr id="113" name="Text Box 24"/>
            <p:cNvSpPr txBox="1">
              <a:spLocks noChangeArrowheads="1"/>
            </p:cNvSpPr>
            <p:nvPr/>
          </p:nvSpPr>
          <p:spPr bwMode="auto">
            <a:xfrm>
              <a:off x="6112189" y="2334499"/>
              <a:ext cx="825500" cy="287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dirty="0" smtClean="0">
                  <a:solidFill>
                    <a:srgbClr val="00B050"/>
                  </a:solidFill>
                  <a:latin typeface="+mn-lt"/>
                </a:rPr>
                <a:t>Bank</a:t>
              </a:r>
              <a:r>
                <a:rPr lang="en-GB" sz="1400" dirty="0" smtClean="0">
                  <a:latin typeface="+mn-lt"/>
                </a:rPr>
                <a:t> &gt; </a:t>
              </a:r>
              <a:r>
                <a:rPr lang="en-GB" sz="1400" dirty="0" smtClean="0">
                  <a:solidFill>
                    <a:srgbClr val="7030A0"/>
                  </a:solidFill>
                  <a:latin typeface="+mn-lt"/>
                </a:rPr>
                <a:t>Supp</a:t>
              </a:r>
              <a:r>
                <a:rPr lang="en-GB" sz="1400" dirty="0">
                  <a:latin typeface="+mn-lt"/>
                </a:rPr>
                <a:t>: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Credit OK</a:t>
              </a:r>
            </a:p>
          </p:txBody>
        </p:sp>
        <p:sp>
          <p:nvSpPr>
            <p:cNvPr id="114" name="Text Box 24"/>
            <p:cNvSpPr txBox="1">
              <a:spLocks noChangeArrowheads="1"/>
            </p:cNvSpPr>
            <p:nvPr/>
          </p:nvSpPr>
          <p:spPr bwMode="auto">
            <a:xfrm>
              <a:off x="5214591" y="2002266"/>
              <a:ext cx="82550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dirty="0" smtClean="0">
                  <a:solidFill>
                    <a:srgbClr val="00B050"/>
                  </a:solidFill>
                  <a:latin typeface="+mn-lt"/>
                </a:rPr>
                <a:t>Bank </a:t>
              </a:r>
              <a:r>
                <a:rPr lang="en-GB" sz="1400" dirty="0" smtClean="0">
                  <a:latin typeface="+mn-lt"/>
                </a:rPr>
                <a:t>&gt; </a:t>
              </a:r>
              <a:r>
                <a:rPr lang="en-GB" sz="1400" dirty="0" err="1" smtClean="0">
                  <a:solidFill>
                    <a:srgbClr val="FF0000"/>
                  </a:solidFill>
                  <a:latin typeface="+mn-lt"/>
                </a:rPr>
                <a:t>Cust</a:t>
              </a:r>
              <a:r>
                <a:rPr lang="en-GB" sz="1400" dirty="0">
                  <a:latin typeface="+mn-lt"/>
                </a:rPr>
                <a:t>: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Request 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Deposit</a:t>
              </a:r>
            </a:p>
          </p:txBody>
        </p:sp>
        <p:sp>
          <p:nvSpPr>
            <p:cNvPr id="115" name="Line 23"/>
            <p:cNvSpPr>
              <a:spLocks noChangeShapeType="1"/>
            </p:cNvSpPr>
            <p:nvPr/>
          </p:nvSpPr>
          <p:spPr bwMode="auto">
            <a:xfrm rot="16200000" flipV="1">
              <a:off x="5611179" y="2208715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17" name="Text Box 24"/>
            <p:cNvSpPr txBox="1">
              <a:spLocks noChangeArrowheads="1"/>
            </p:cNvSpPr>
            <p:nvPr/>
          </p:nvSpPr>
          <p:spPr bwMode="auto">
            <a:xfrm>
              <a:off x="7009126" y="1846853"/>
              <a:ext cx="785813" cy="287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400" dirty="0" smtClean="0">
                  <a:solidFill>
                    <a:srgbClr val="00B050"/>
                  </a:solidFill>
                  <a:latin typeface="+mn-lt"/>
                </a:rPr>
                <a:t>Bank </a:t>
              </a:r>
              <a:r>
                <a:rPr lang="en-GB" sz="1400" dirty="0" smtClean="0">
                  <a:latin typeface="+mn-lt"/>
                </a:rPr>
                <a:t>&gt; </a:t>
              </a:r>
              <a:r>
                <a:rPr lang="en-GB" sz="1400" dirty="0" smtClean="0">
                  <a:solidFill>
                    <a:srgbClr val="7030A0"/>
                  </a:solidFill>
                  <a:latin typeface="+mn-lt"/>
                </a:rPr>
                <a:t>Supp</a:t>
              </a:r>
              <a:r>
                <a:rPr lang="en-GB" sz="1400" dirty="0">
                  <a:latin typeface="+mn-lt"/>
                </a:rPr>
                <a:t>: </a:t>
              </a:r>
              <a:br>
                <a:rPr lang="en-GB" sz="1400" dirty="0">
                  <a:latin typeface="+mn-lt"/>
                </a:rPr>
              </a:br>
              <a:r>
                <a:rPr lang="en-GB" sz="1400" dirty="0">
                  <a:latin typeface="+mn-lt"/>
                </a:rPr>
                <a:t>Deposit Paid</a:t>
              </a:r>
            </a:p>
          </p:txBody>
        </p:sp>
        <p:sp>
          <p:nvSpPr>
            <p:cNvPr id="118" name="Oval 27"/>
            <p:cNvSpPr>
              <a:spLocks noChangeAspect="1" noChangeArrowheads="1"/>
            </p:cNvSpPr>
            <p:nvPr/>
          </p:nvSpPr>
          <p:spPr bwMode="auto">
            <a:xfrm>
              <a:off x="5827079" y="2563853"/>
              <a:ext cx="360363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400" b="1">
                <a:latin typeface="+mn-lt"/>
              </a:endParaRPr>
            </a:p>
          </p:txBody>
        </p:sp>
        <p:sp>
          <p:nvSpPr>
            <p:cNvPr id="119" name="Oval 27"/>
            <p:cNvSpPr>
              <a:spLocks noChangeAspect="1" noChangeArrowheads="1"/>
            </p:cNvSpPr>
            <p:nvPr/>
          </p:nvSpPr>
          <p:spPr bwMode="auto">
            <a:xfrm>
              <a:off x="6841491" y="2563853"/>
              <a:ext cx="360362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400" b="1">
                <a:latin typeface="+mn-lt"/>
              </a:endParaRPr>
            </a:p>
          </p:txBody>
        </p:sp>
        <p:sp>
          <p:nvSpPr>
            <p:cNvPr id="120" name="Oval 27"/>
            <p:cNvSpPr>
              <a:spLocks noChangeAspect="1" noChangeArrowheads="1"/>
            </p:cNvSpPr>
            <p:nvPr/>
          </p:nvSpPr>
          <p:spPr bwMode="auto">
            <a:xfrm>
              <a:off x="5827079" y="1511045"/>
              <a:ext cx="360363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400" b="1">
                <a:latin typeface="+mn-lt"/>
              </a:endParaRPr>
            </a:p>
          </p:txBody>
        </p:sp>
        <p:sp>
          <p:nvSpPr>
            <p:cNvPr id="121" name="Oval 27"/>
            <p:cNvSpPr>
              <a:spLocks noChangeAspect="1" noChangeArrowheads="1"/>
            </p:cNvSpPr>
            <p:nvPr/>
          </p:nvSpPr>
          <p:spPr bwMode="auto">
            <a:xfrm>
              <a:off x="6841491" y="1511045"/>
              <a:ext cx="360362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400" b="1">
                <a:latin typeface="+mn-lt"/>
              </a:endParaRPr>
            </a:p>
          </p:txBody>
        </p:sp>
        <p:sp>
          <p:nvSpPr>
            <p:cNvPr id="159" name="Line 23"/>
            <p:cNvSpPr>
              <a:spLocks noChangeShapeType="1"/>
            </p:cNvSpPr>
            <p:nvPr/>
          </p:nvSpPr>
          <p:spPr bwMode="auto">
            <a:xfrm rot="16200000" flipV="1">
              <a:off x="7728550" y="3586151"/>
              <a:ext cx="647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60" name="Line 23"/>
            <p:cNvSpPr>
              <a:spLocks noChangeShapeType="1"/>
            </p:cNvSpPr>
            <p:nvPr/>
          </p:nvSpPr>
          <p:spPr bwMode="auto">
            <a:xfrm rot="16200000" flipV="1">
              <a:off x="5683260" y="3183836"/>
              <a:ext cx="648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61" name="Line 23"/>
            <p:cNvSpPr>
              <a:spLocks noChangeShapeType="1"/>
            </p:cNvSpPr>
            <p:nvPr/>
          </p:nvSpPr>
          <p:spPr bwMode="auto">
            <a:xfrm rot="5400000">
              <a:off x="6535672" y="3365451"/>
              <a:ext cx="97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62" name="Line 23"/>
            <p:cNvSpPr>
              <a:spLocks noChangeShapeType="1"/>
            </p:cNvSpPr>
            <p:nvPr/>
          </p:nvSpPr>
          <p:spPr bwMode="auto">
            <a:xfrm>
              <a:off x="7097117" y="4018260"/>
              <a:ext cx="7572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64" name="Line 23"/>
            <p:cNvSpPr>
              <a:spLocks noChangeShapeType="1"/>
            </p:cNvSpPr>
            <p:nvPr/>
          </p:nvSpPr>
          <p:spPr bwMode="auto">
            <a:xfrm flipH="1">
              <a:off x="5971851" y="4018260"/>
              <a:ext cx="900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65" name="Line 23"/>
            <p:cNvSpPr>
              <a:spLocks noChangeShapeType="1"/>
            </p:cNvSpPr>
            <p:nvPr/>
          </p:nvSpPr>
          <p:spPr bwMode="auto">
            <a:xfrm rot="16200000" flipV="1">
              <a:off x="7730822" y="2660359"/>
              <a:ext cx="647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66" name="Line 23"/>
            <p:cNvSpPr>
              <a:spLocks noChangeShapeType="1"/>
            </p:cNvSpPr>
            <p:nvPr/>
          </p:nvSpPr>
          <p:spPr bwMode="auto">
            <a:xfrm>
              <a:off x="5213693" y="3485988"/>
              <a:ext cx="61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10" name="Oval 27"/>
            <p:cNvSpPr>
              <a:spLocks noChangeAspect="1" noChangeArrowheads="1"/>
            </p:cNvSpPr>
            <p:nvPr/>
          </p:nvSpPr>
          <p:spPr bwMode="auto">
            <a:xfrm>
              <a:off x="5827079" y="3334694"/>
              <a:ext cx="360363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400" b="1">
                <a:latin typeface="+mn-lt"/>
              </a:endParaRPr>
            </a:p>
          </p:txBody>
        </p:sp>
        <p:sp>
          <p:nvSpPr>
            <p:cNvPr id="103" name="Oval 27"/>
            <p:cNvSpPr>
              <a:spLocks noChangeAspect="1" noChangeArrowheads="1"/>
            </p:cNvSpPr>
            <p:nvPr/>
          </p:nvSpPr>
          <p:spPr bwMode="auto">
            <a:xfrm>
              <a:off x="6841491" y="3849037"/>
              <a:ext cx="360362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400" b="1">
                <a:latin typeface="+mn-lt"/>
              </a:endParaRPr>
            </a:p>
          </p:txBody>
        </p:sp>
        <p:sp>
          <p:nvSpPr>
            <p:cNvPr id="94" name="Oval 27"/>
            <p:cNvSpPr>
              <a:spLocks noChangeAspect="1" noChangeArrowheads="1"/>
            </p:cNvSpPr>
            <p:nvPr/>
          </p:nvSpPr>
          <p:spPr bwMode="auto">
            <a:xfrm>
              <a:off x="7874314" y="3830809"/>
              <a:ext cx="360362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400" b="1">
                <a:latin typeface="+mn-lt"/>
              </a:endParaRPr>
            </a:p>
          </p:txBody>
        </p:sp>
        <p:sp>
          <p:nvSpPr>
            <p:cNvPr id="100" name="Oval 27"/>
            <p:cNvSpPr>
              <a:spLocks noChangeAspect="1" noChangeArrowheads="1"/>
            </p:cNvSpPr>
            <p:nvPr/>
          </p:nvSpPr>
          <p:spPr bwMode="auto">
            <a:xfrm>
              <a:off x="7872218" y="2971089"/>
              <a:ext cx="360363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400" b="1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Agenda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>
          <a:xfrm>
            <a:off x="9144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 little background</a:t>
            </a:r>
          </a:p>
          <a:p>
            <a:r>
              <a:rPr lang="en-GB" dirty="0" smtClean="0"/>
              <a:t>Introduction to </a:t>
            </a:r>
            <a:r>
              <a:rPr lang="en-GB" u="sng" dirty="0" smtClean="0"/>
              <a:t>Protocol Modelling</a:t>
            </a:r>
          </a:p>
          <a:p>
            <a:pPr lvl="1"/>
            <a:r>
              <a:rPr lang="en-GB" dirty="0" smtClean="0"/>
              <a:t>A way of modelling rich interaction between state, data, and behaviour</a:t>
            </a:r>
          </a:p>
          <a:p>
            <a:pPr lvl="1"/>
            <a:r>
              <a:rPr lang="en-GB" dirty="0" smtClean="0"/>
              <a:t>Concerned with behaviour </a:t>
            </a:r>
            <a:r>
              <a:rPr lang="en-GB" i="1" dirty="0" smtClean="0"/>
              <a:t>description</a:t>
            </a:r>
            <a:r>
              <a:rPr lang="en-GB" dirty="0" smtClean="0"/>
              <a:t> using </a:t>
            </a:r>
            <a:r>
              <a:rPr lang="en-GB" i="1" dirty="0" smtClean="0"/>
              <a:t>composition </a:t>
            </a:r>
            <a:r>
              <a:rPr lang="en-GB" dirty="0" smtClean="0"/>
              <a:t>(composition of partial descriptions)</a:t>
            </a:r>
          </a:p>
          <a:p>
            <a:r>
              <a:rPr lang="en-GB" dirty="0" smtClean="0"/>
              <a:t>Application to </a:t>
            </a:r>
            <a:r>
              <a:rPr lang="en-GB" u="sng" dirty="0" smtClean="0"/>
              <a:t>Choreography</a:t>
            </a:r>
          </a:p>
          <a:p>
            <a:pPr lvl="1"/>
            <a:r>
              <a:rPr lang="en-GB" dirty="0" smtClean="0"/>
              <a:t>Multiparty asynchronous collaborations</a:t>
            </a:r>
          </a:p>
          <a:p>
            <a:pPr lvl="1"/>
            <a:r>
              <a:rPr lang="en-GB" dirty="0" smtClean="0"/>
              <a:t>Reasoning a </a:t>
            </a:r>
            <a:r>
              <a:rPr lang="en-GB" i="1" dirty="0" err="1" smtClean="0"/>
              <a:t>realizability</a:t>
            </a:r>
            <a:endParaRPr lang="en-GB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C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7030A0"/>
                </a:solidFill>
              </a:rPr>
              <a:t>S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00B050"/>
                </a:solidFill>
              </a:rPr>
              <a:t>B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0070C0"/>
                </a:solidFill>
              </a:rPr>
              <a:t>D</a:t>
            </a:r>
            <a:r>
              <a:rPr lang="en-GB" dirty="0" smtClean="0"/>
              <a:t> Choreography 3</a:t>
            </a: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778703" y="1826292"/>
            <a:ext cx="7723862" cy="4069538"/>
          </a:xfrm>
          <a:prstGeom prst="roundRect">
            <a:avLst/>
          </a:prstGeom>
          <a:solidFill>
            <a:schemeClr val="bg1"/>
          </a:solidFill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 smtClean="0"/>
              <a:t>D]</a:t>
            </a:r>
            <a:endParaRPr lang="en-GB" sz="1400" dirty="0"/>
          </a:p>
        </p:txBody>
      </p:sp>
      <p:sp>
        <p:nvSpPr>
          <p:cNvPr id="126" name="Oval 22"/>
          <p:cNvSpPr>
            <a:spLocks noChangeAspect="1" noChangeArrowheads="1"/>
          </p:cNvSpPr>
          <p:nvPr/>
        </p:nvSpPr>
        <p:spPr bwMode="auto">
          <a:xfrm>
            <a:off x="1045432" y="3062064"/>
            <a:ext cx="273843" cy="26432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 sz="1400">
              <a:latin typeface="+mn-lt"/>
            </a:endParaRPr>
          </a:p>
        </p:txBody>
      </p:sp>
      <p:sp>
        <p:nvSpPr>
          <p:cNvPr id="127" name="Text Box 24"/>
          <p:cNvSpPr txBox="1">
            <a:spLocks noChangeArrowheads="1"/>
          </p:cNvSpPr>
          <p:nvPr/>
        </p:nvSpPr>
        <p:spPr bwMode="auto">
          <a:xfrm>
            <a:off x="1193370" y="3395280"/>
            <a:ext cx="109031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dirty="0" smtClean="0">
                <a:solidFill>
                  <a:srgbClr val="7030A0"/>
                </a:solidFill>
                <a:latin typeface="+mn-lt"/>
              </a:rPr>
              <a:t>Supp</a:t>
            </a:r>
            <a:r>
              <a:rPr lang="en-GB" sz="1400" dirty="0" smtClean="0">
                <a:latin typeface="+mn-lt"/>
              </a:rPr>
              <a:t> &gt; </a:t>
            </a:r>
            <a:r>
              <a:rPr lang="en-GB" sz="1400" dirty="0" err="1" smtClean="0">
                <a:solidFill>
                  <a:srgbClr val="FF0000"/>
                </a:solidFill>
                <a:latin typeface="+mn-lt"/>
              </a:rPr>
              <a:t>Cust</a:t>
            </a:r>
            <a:r>
              <a:rPr lang="en-GB" sz="1400" dirty="0">
                <a:latin typeface="+mn-lt"/>
              </a:rPr>
              <a:t>:</a:t>
            </a:r>
            <a:br>
              <a:rPr lang="en-GB" sz="1400" dirty="0">
                <a:latin typeface="+mn-lt"/>
              </a:rPr>
            </a:br>
            <a:r>
              <a:rPr lang="en-GB" sz="1400" dirty="0">
                <a:latin typeface="+mn-lt"/>
              </a:rPr>
              <a:t>Accept Order</a:t>
            </a:r>
          </a:p>
        </p:txBody>
      </p:sp>
      <p:sp>
        <p:nvSpPr>
          <p:cNvPr id="128" name="Line 23"/>
          <p:cNvSpPr>
            <a:spLocks noChangeShapeType="1"/>
          </p:cNvSpPr>
          <p:nvPr/>
        </p:nvSpPr>
        <p:spPr bwMode="auto">
          <a:xfrm>
            <a:off x="2945670" y="3194223"/>
            <a:ext cx="118824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129" name="Line 23"/>
          <p:cNvSpPr>
            <a:spLocks noChangeShapeType="1"/>
          </p:cNvSpPr>
          <p:nvPr/>
        </p:nvSpPr>
        <p:spPr bwMode="auto">
          <a:xfrm>
            <a:off x="1259745" y="3194223"/>
            <a:ext cx="1133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130" name="Text Box 24"/>
          <p:cNvSpPr txBox="1">
            <a:spLocks noChangeArrowheads="1"/>
          </p:cNvSpPr>
          <p:nvPr/>
        </p:nvSpPr>
        <p:spPr bwMode="auto">
          <a:xfrm>
            <a:off x="3081400" y="2535084"/>
            <a:ext cx="10239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dirty="0" smtClean="0">
                <a:solidFill>
                  <a:srgbClr val="7030A0"/>
                </a:solidFill>
                <a:latin typeface="+mn-lt"/>
              </a:rPr>
              <a:t>Supp</a:t>
            </a:r>
            <a:r>
              <a:rPr lang="en-GB" sz="1400" dirty="0" smtClean="0">
                <a:latin typeface="+mn-lt"/>
              </a:rPr>
              <a:t> &gt; </a:t>
            </a:r>
            <a:r>
              <a:rPr lang="en-GB" sz="1400" dirty="0" smtClean="0">
                <a:solidFill>
                  <a:srgbClr val="0070C0"/>
                </a:solidFill>
                <a:latin typeface="+mn-lt"/>
              </a:rPr>
              <a:t>Del</a:t>
            </a:r>
            <a:r>
              <a:rPr lang="en-GB" sz="1400" dirty="0">
                <a:latin typeface="+mn-lt"/>
              </a:rPr>
              <a:t>:</a:t>
            </a:r>
            <a:br>
              <a:rPr lang="en-GB" sz="1400" dirty="0">
                <a:latin typeface="+mn-lt"/>
              </a:rPr>
            </a:br>
            <a:r>
              <a:rPr lang="en-GB" sz="1400" dirty="0">
                <a:latin typeface="+mn-lt"/>
              </a:rPr>
              <a:t>Request  Delivery</a:t>
            </a:r>
          </a:p>
        </p:txBody>
      </p:sp>
      <p:sp>
        <p:nvSpPr>
          <p:cNvPr id="133" name="Line 23"/>
          <p:cNvSpPr>
            <a:spLocks noChangeShapeType="1"/>
          </p:cNvSpPr>
          <p:nvPr/>
        </p:nvSpPr>
        <p:spPr bwMode="auto">
          <a:xfrm>
            <a:off x="4453000" y="3194223"/>
            <a:ext cx="135017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134" name="Text Box 24"/>
          <p:cNvSpPr txBox="1">
            <a:spLocks noChangeArrowheads="1"/>
          </p:cNvSpPr>
          <p:nvPr/>
        </p:nvSpPr>
        <p:spPr bwMode="auto">
          <a:xfrm>
            <a:off x="4607782" y="3370599"/>
            <a:ext cx="12382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dirty="0" smtClean="0">
                <a:solidFill>
                  <a:srgbClr val="0070C0"/>
                </a:solidFill>
                <a:latin typeface="+mn-lt"/>
              </a:rPr>
              <a:t>Del</a:t>
            </a:r>
            <a:r>
              <a:rPr lang="en-GB" sz="1400" dirty="0" smtClean="0">
                <a:latin typeface="+mn-lt"/>
              </a:rPr>
              <a:t> &gt; </a:t>
            </a:r>
            <a:r>
              <a:rPr lang="en-GB" sz="1400" dirty="0" err="1" smtClean="0">
                <a:solidFill>
                  <a:srgbClr val="FF0000"/>
                </a:solidFill>
                <a:latin typeface="+mn-lt"/>
              </a:rPr>
              <a:t>Cust</a:t>
            </a:r>
            <a:r>
              <a:rPr lang="en-GB" sz="1400" dirty="0">
                <a:latin typeface="+mn-lt"/>
              </a:rPr>
              <a:t>:</a:t>
            </a:r>
            <a:br>
              <a:rPr lang="en-GB" sz="1400" dirty="0">
                <a:latin typeface="+mn-lt"/>
              </a:rPr>
            </a:br>
            <a:r>
              <a:rPr lang="en-GB" sz="1400" dirty="0">
                <a:latin typeface="+mn-lt"/>
              </a:rPr>
              <a:t>Request</a:t>
            </a:r>
            <a:br>
              <a:rPr lang="en-GB" sz="1400" dirty="0">
                <a:latin typeface="+mn-lt"/>
              </a:rPr>
            </a:br>
            <a:r>
              <a:rPr lang="en-GB" sz="1400" dirty="0">
                <a:latin typeface="+mn-lt"/>
              </a:rPr>
              <a:t>Delivery Date</a:t>
            </a:r>
          </a:p>
        </p:txBody>
      </p:sp>
      <p:sp>
        <p:nvSpPr>
          <p:cNvPr id="137" name="Text Box 24"/>
          <p:cNvSpPr txBox="1">
            <a:spLocks noChangeArrowheads="1"/>
          </p:cNvSpPr>
          <p:nvPr/>
        </p:nvSpPr>
        <p:spPr bwMode="auto">
          <a:xfrm>
            <a:off x="6287094" y="2466844"/>
            <a:ext cx="12382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dirty="0" err="1" smtClean="0">
                <a:solidFill>
                  <a:srgbClr val="FF0000"/>
                </a:solidFill>
                <a:latin typeface="+mn-lt"/>
              </a:rPr>
              <a:t>Cust</a:t>
            </a:r>
            <a:r>
              <a:rPr lang="en-GB" sz="1400" dirty="0" smtClean="0">
                <a:latin typeface="+mn-lt"/>
              </a:rPr>
              <a:t> &gt; </a:t>
            </a:r>
            <a:r>
              <a:rPr lang="en-GB" sz="1400" dirty="0" smtClean="0">
                <a:solidFill>
                  <a:srgbClr val="0070C0"/>
                </a:solidFill>
                <a:latin typeface="+mn-lt"/>
              </a:rPr>
              <a:t>Del</a:t>
            </a:r>
            <a:r>
              <a:rPr lang="en-GB" sz="1400" dirty="0">
                <a:latin typeface="+mn-lt"/>
              </a:rPr>
              <a:t>:</a:t>
            </a:r>
            <a:br>
              <a:rPr lang="en-GB" sz="1400" dirty="0">
                <a:latin typeface="+mn-lt"/>
              </a:rPr>
            </a:br>
            <a:r>
              <a:rPr lang="en-GB" sz="1400" dirty="0">
                <a:latin typeface="+mn-lt"/>
              </a:rPr>
              <a:t>Confirm</a:t>
            </a:r>
            <a:br>
              <a:rPr lang="en-GB" sz="1400" dirty="0">
                <a:latin typeface="+mn-lt"/>
              </a:rPr>
            </a:br>
            <a:r>
              <a:rPr lang="en-GB" sz="1400" dirty="0">
                <a:latin typeface="+mn-lt"/>
              </a:rPr>
              <a:t>Delivery Date</a:t>
            </a:r>
          </a:p>
        </p:txBody>
      </p:sp>
      <p:sp>
        <p:nvSpPr>
          <p:cNvPr id="138" name="Line 23"/>
          <p:cNvSpPr>
            <a:spLocks noChangeShapeType="1"/>
          </p:cNvSpPr>
          <p:nvPr/>
        </p:nvSpPr>
        <p:spPr bwMode="auto">
          <a:xfrm rot="5400000">
            <a:off x="7350992" y="3727329"/>
            <a:ext cx="72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139" name="Text Box 24"/>
          <p:cNvSpPr txBox="1">
            <a:spLocks noChangeArrowheads="1"/>
          </p:cNvSpPr>
          <p:nvPr/>
        </p:nvSpPr>
        <p:spPr bwMode="auto">
          <a:xfrm>
            <a:off x="6384195" y="3452672"/>
            <a:ext cx="12382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dirty="0" smtClean="0">
                <a:solidFill>
                  <a:srgbClr val="0070C0"/>
                </a:solidFill>
                <a:latin typeface="+mn-lt"/>
              </a:rPr>
              <a:t>Del</a:t>
            </a:r>
            <a:r>
              <a:rPr lang="en-GB" sz="1400" dirty="0" smtClean="0">
                <a:latin typeface="+mn-lt"/>
              </a:rPr>
              <a:t> &gt; </a:t>
            </a:r>
            <a:r>
              <a:rPr lang="en-GB" sz="1400" dirty="0" smtClean="0">
                <a:solidFill>
                  <a:srgbClr val="7030A0"/>
                </a:solidFill>
                <a:latin typeface="+mn-lt"/>
              </a:rPr>
              <a:t>Supp</a:t>
            </a:r>
            <a:r>
              <a:rPr lang="en-GB" sz="1400" dirty="0">
                <a:latin typeface="+mn-lt"/>
              </a:rPr>
              <a:t>:</a:t>
            </a:r>
            <a:br>
              <a:rPr lang="en-GB" sz="1400" dirty="0">
                <a:latin typeface="+mn-lt"/>
              </a:rPr>
            </a:br>
            <a:r>
              <a:rPr lang="en-GB" sz="1400" dirty="0">
                <a:latin typeface="+mn-lt"/>
              </a:rPr>
              <a:t>Confirm</a:t>
            </a:r>
            <a:br>
              <a:rPr lang="en-GB" sz="1400" dirty="0">
                <a:latin typeface="+mn-lt"/>
              </a:rPr>
            </a:br>
            <a:r>
              <a:rPr lang="en-GB" sz="1400" dirty="0">
                <a:latin typeface="+mn-lt"/>
              </a:rPr>
              <a:t>Delivery Date</a:t>
            </a:r>
          </a:p>
        </p:txBody>
      </p:sp>
      <p:sp>
        <p:nvSpPr>
          <p:cNvPr id="141" name="Text Box 24"/>
          <p:cNvSpPr txBox="1">
            <a:spLocks noChangeArrowheads="1"/>
          </p:cNvSpPr>
          <p:nvPr/>
        </p:nvSpPr>
        <p:spPr bwMode="auto">
          <a:xfrm>
            <a:off x="6595663" y="4652632"/>
            <a:ext cx="98583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dirty="0" smtClean="0">
                <a:solidFill>
                  <a:srgbClr val="7030A0"/>
                </a:solidFill>
                <a:latin typeface="+mn-lt"/>
              </a:rPr>
              <a:t>Supp</a:t>
            </a:r>
            <a:r>
              <a:rPr lang="en-GB" sz="1400" dirty="0" smtClean="0">
                <a:latin typeface="+mn-lt"/>
              </a:rPr>
              <a:t> &gt; </a:t>
            </a:r>
            <a:r>
              <a:rPr lang="en-GB" sz="1400" dirty="0" err="1" smtClean="0">
                <a:solidFill>
                  <a:srgbClr val="FF0000"/>
                </a:solidFill>
                <a:latin typeface="+mn-lt"/>
              </a:rPr>
              <a:t>Cust</a:t>
            </a:r>
            <a:r>
              <a:rPr lang="en-GB" sz="1400" dirty="0">
                <a:latin typeface="+mn-lt"/>
              </a:rPr>
              <a:t>: Invoice</a:t>
            </a:r>
          </a:p>
        </p:txBody>
      </p:sp>
      <p:sp>
        <p:nvSpPr>
          <p:cNvPr id="142" name="Oval 27"/>
          <p:cNvSpPr>
            <a:spLocks noChangeAspect="1" noChangeArrowheads="1"/>
          </p:cNvSpPr>
          <p:nvPr/>
        </p:nvSpPr>
        <p:spPr bwMode="auto">
          <a:xfrm>
            <a:off x="4131532" y="2962051"/>
            <a:ext cx="540543" cy="464345"/>
          </a:xfrm>
          <a:prstGeom prst="ellipse">
            <a:avLst/>
          </a:prstGeom>
          <a:solidFill>
            <a:srgbClr val="F8F8F8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 sz="1400" b="1">
              <a:latin typeface="+mn-lt"/>
            </a:endParaRPr>
          </a:p>
        </p:txBody>
      </p:sp>
      <p:sp>
        <p:nvSpPr>
          <p:cNvPr id="147" name="Line 23"/>
          <p:cNvSpPr>
            <a:spLocks noChangeShapeType="1"/>
          </p:cNvSpPr>
          <p:nvPr/>
        </p:nvSpPr>
        <p:spPr bwMode="auto">
          <a:xfrm rot="16200000" flipV="1">
            <a:off x="2391493" y="2651497"/>
            <a:ext cx="59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148" name="Oval 27"/>
          <p:cNvSpPr>
            <a:spLocks noChangeAspect="1" noChangeArrowheads="1"/>
          </p:cNvSpPr>
          <p:nvPr/>
        </p:nvSpPr>
        <p:spPr bwMode="auto">
          <a:xfrm>
            <a:off x="2406378" y="1923433"/>
            <a:ext cx="540545" cy="466725"/>
          </a:xfrm>
          <a:prstGeom prst="ellipse">
            <a:avLst/>
          </a:prstGeom>
          <a:solidFill>
            <a:srgbClr val="F8F8F8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 sz="1400" b="1">
              <a:latin typeface="+mn-lt"/>
            </a:endParaRPr>
          </a:p>
        </p:txBody>
      </p:sp>
      <p:sp>
        <p:nvSpPr>
          <p:cNvPr id="149" name="Text Box 24"/>
          <p:cNvSpPr txBox="1">
            <a:spLocks noChangeArrowheads="1"/>
          </p:cNvSpPr>
          <p:nvPr/>
        </p:nvSpPr>
        <p:spPr bwMode="auto">
          <a:xfrm>
            <a:off x="1443169" y="2417601"/>
            <a:ext cx="104777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dirty="0" smtClean="0">
                <a:solidFill>
                  <a:srgbClr val="7030A0"/>
                </a:solidFill>
                <a:latin typeface="+mn-lt"/>
              </a:rPr>
              <a:t>Supp</a:t>
            </a:r>
            <a:r>
              <a:rPr lang="en-GB" sz="1400" dirty="0" smtClean="0">
                <a:latin typeface="+mn-lt"/>
              </a:rPr>
              <a:t> &gt; </a:t>
            </a:r>
            <a:r>
              <a:rPr lang="en-GB" sz="1400" dirty="0" err="1" smtClean="0">
                <a:solidFill>
                  <a:srgbClr val="FF0000"/>
                </a:solidFill>
                <a:latin typeface="+mn-lt"/>
              </a:rPr>
              <a:t>Cust</a:t>
            </a:r>
            <a:r>
              <a:rPr lang="en-GB" sz="1400" dirty="0">
                <a:latin typeface="+mn-lt"/>
              </a:rPr>
              <a:t>: </a:t>
            </a:r>
            <a:br>
              <a:rPr lang="en-GB" sz="1400" dirty="0">
                <a:latin typeface="+mn-lt"/>
              </a:rPr>
            </a:br>
            <a:r>
              <a:rPr lang="en-GB" sz="1400" dirty="0">
                <a:latin typeface="+mn-lt"/>
              </a:rPr>
              <a:t>Accept</a:t>
            </a:r>
            <a:br>
              <a:rPr lang="en-GB" sz="1400" dirty="0">
                <a:latin typeface="+mn-lt"/>
              </a:rPr>
            </a:br>
            <a:r>
              <a:rPr lang="en-GB" sz="1400" dirty="0">
                <a:latin typeface="+mn-lt"/>
              </a:rPr>
              <a:t>Cancel</a:t>
            </a:r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 flipV="1">
            <a:off x="2458935" y="3306183"/>
            <a:ext cx="433388" cy="431007"/>
            <a:chOff x="4662491" y="1162028"/>
            <a:chExt cx="357190" cy="428628"/>
          </a:xfrm>
        </p:grpSpPr>
        <p:sp>
          <p:nvSpPr>
            <p:cNvPr id="153" name="Oval 229"/>
            <p:cNvSpPr>
              <a:spLocks noChangeArrowheads="1"/>
            </p:cNvSpPr>
            <p:nvPr/>
          </p:nvSpPr>
          <p:spPr bwMode="auto">
            <a:xfrm>
              <a:off x="4662491" y="1162028"/>
              <a:ext cx="357190" cy="4286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 sz="1400">
                <a:latin typeface="+mn-lt"/>
              </a:endParaRPr>
            </a:p>
          </p:txBody>
        </p:sp>
        <p:sp>
          <p:nvSpPr>
            <p:cNvPr id="154" name="Line 23"/>
            <p:cNvSpPr>
              <a:spLocks noChangeShapeType="1"/>
            </p:cNvSpPr>
            <p:nvPr/>
          </p:nvSpPr>
          <p:spPr bwMode="auto">
            <a:xfrm rot="6720000">
              <a:off x="4957216" y="1478355"/>
              <a:ext cx="7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 sz="1400">
                <a:latin typeface="+mn-lt"/>
              </a:endParaRPr>
            </a:p>
          </p:txBody>
        </p:sp>
      </p:grpSp>
      <p:sp>
        <p:nvSpPr>
          <p:cNvPr id="151" name="Text Box 24"/>
          <p:cNvSpPr txBox="1">
            <a:spLocks noChangeArrowheads="1"/>
          </p:cNvSpPr>
          <p:nvPr/>
        </p:nvSpPr>
        <p:spPr bwMode="auto">
          <a:xfrm>
            <a:off x="2674231" y="3566730"/>
            <a:ext cx="1295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dirty="0" smtClean="0">
                <a:solidFill>
                  <a:srgbClr val="7030A0"/>
                </a:solidFill>
                <a:latin typeface="+mn-lt"/>
              </a:rPr>
              <a:t>Supp</a:t>
            </a:r>
            <a:r>
              <a:rPr lang="en-GB" sz="1400" dirty="0" smtClean="0">
                <a:latin typeface="+mn-lt"/>
              </a:rPr>
              <a:t> &gt; </a:t>
            </a:r>
            <a:r>
              <a:rPr lang="en-GB" sz="1400" dirty="0" err="1" smtClean="0">
                <a:solidFill>
                  <a:srgbClr val="FF0000"/>
                </a:solidFill>
                <a:latin typeface="+mn-lt"/>
              </a:rPr>
              <a:t>Cust</a:t>
            </a:r>
            <a:r>
              <a:rPr lang="en-GB" sz="1400" dirty="0">
                <a:latin typeface="+mn-lt"/>
              </a:rPr>
              <a:t>:</a:t>
            </a:r>
            <a:br>
              <a:rPr lang="en-GB" sz="1400" dirty="0">
                <a:latin typeface="+mn-lt"/>
              </a:rPr>
            </a:br>
            <a:r>
              <a:rPr lang="en-GB" sz="1400" dirty="0">
                <a:latin typeface="+mn-lt"/>
              </a:rPr>
              <a:t>Accept Amend</a:t>
            </a:r>
          </a:p>
        </p:txBody>
      </p:sp>
      <p:sp>
        <p:nvSpPr>
          <p:cNvPr id="152" name="Oval 27"/>
          <p:cNvSpPr>
            <a:spLocks noChangeAspect="1" noChangeArrowheads="1"/>
          </p:cNvSpPr>
          <p:nvPr/>
        </p:nvSpPr>
        <p:spPr bwMode="auto">
          <a:xfrm>
            <a:off x="2417032" y="2962051"/>
            <a:ext cx="540543" cy="464345"/>
          </a:xfrm>
          <a:prstGeom prst="ellipse">
            <a:avLst/>
          </a:prstGeom>
          <a:solidFill>
            <a:srgbClr val="F8F8F8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 sz="1400" b="1">
              <a:latin typeface="+mn-lt"/>
            </a:endParaRPr>
          </a:p>
        </p:txBody>
      </p:sp>
      <p:sp>
        <p:nvSpPr>
          <p:cNvPr id="156" name="Line 23"/>
          <p:cNvSpPr>
            <a:spLocks noChangeShapeType="1"/>
          </p:cNvSpPr>
          <p:nvPr/>
        </p:nvSpPr>
        <p:spPr bwMode="auto">
          <a:xfrm>
            <a:off x="6215580" y="3194223"/>
            <a:ext cx="1243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143" name="Oval 27"/>
          <p:cNvSpPr>
            <a:spLocks noChangeAspect="1" noChangeArrowheads="1"/>
          </p:cNvSpPr>
          <p:nvPr/>
        </p:nvSpPr>
        <p:spPr bwMode="auto">
          <a:xfrm>
            <a:off x="5843650" y="2962051"/>
            <a:ext cx="540545" cy="464345"/>
          </a:xfrm>
          <a:prstGeom prst="ellipse">
            <a:avLst/>
          </a:prstGeom>
          <a:solidFill>
            <a:srgbClr val="F8F8F8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 sz="1400" b="1">
              <a:latin typeface="+mn-lt"/>
            </a:endParaRPr>
          </a:p>
        </p:txBody>
      </p:sp>
      <p:sp>
        <p:nvSpPr>
          <p:cNvPr id="144" name="Oval 27"/>
          <p:cNvSpPr>
            <a:spLocks noChangeAspect="1" noChangeArrowheads="1"/>
          </p:cNvSpPr>
          <p:nvPr/>
        </p:nvSpPr>
        <p:spPr bwMode="auto">
          <a:xfrm>
            <a:off x="7440466" y="2960860"/>
            <a:ext cx="540545" cy="466725"/>
          </a:xfrm>
          <a:prstGeom prst="ellipse">
            <a:avLst/>
          </a:prstGeom>
          <a:solidFill>
            <a:srgbClr val="F8F8F8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 sz="1400" b="1">
              <a:latin typeface="+mn-lt"/>
            </a:endParaRPr>
          </a:p>
        </p:txBody>
      </p:sp>
      <p:sp>
        <p:nvSpPr>
          <p:cNvPr id="146" name="Oval 27"/>
          <p:cNvSpPr>
            <a:spLocks noChangeAspect="1" noChangeArrowheads="1"/>
          </p:cNvSpPr>
          <p:nvPr/>
        </p:nvSpPr>
        <p:spPr bwMode="auto">
          <a:xfrm>
            <a:off x="7440466" y="5236033"/>
            <a:ext cx="540543" cy="466725"/>
          </a:xfrm>
          <a:prstGeom prst="ellipse">
            <a:avLst/>
          </a:prstGeom>
          <a:solidFill>
            <a:srgbClr val="F8F8F8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 sz="1400" b="1">
              <a:latin typeface="+mn-lt"/>
            </a:endParaRPr>
          </a:p>
        </p:txBody>
      </p:sp>
      <p:sp>
        <p:nvSpPr>
          <p:cNvPr id="150" name="Line 23"/>
          <p:cNvSpPr>
            <a:spLocks noChangeShapeType="1"/>
          </p:cNvSpPr>
          <p:nvPr/>
        </p:nvSpPr>
        <p:spPr bwMode="auto">
          <a:xfrm rot="5400000">
            <a:off x="7353264" y="4876033"/>
            <a:ext cx="72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 sz="1400">
              <a:latin typeface="+mn-lt"/>
            </a:endParaRPr>
          </a:p>
        </p:txBody>
      </p:sp>
      <p:sp>
        <p:nvSpPr>
          <p:cNvPr id="145" name="Oval 27"/>
          <p:cNvSpPr>
            <a:spLocks noChangeAspect="1" noChangeArrowheads="1"/>
          </p:cNvSpPr>
          <p:nvPr/>
        </p:nvSpPr>
        <p:spPr bwMode="auto">
          <a:xfrm>
            <a:off x="7440466" y="4090371"/>
            <a:ext cx="540545" cy="466725"/>
          </a:xfrm>
          <a:prstGeom prst="ellipse">
            <a:avLst/>
          </a:prstGeom>
          <a:solidFill>
            <a:srgbClr val="F8F8F8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 sz="1400" b="1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Composition</a:t>
            </a:r>
          </a:p>
        </p:txBody>
      </p:sp>
      <p:grpSp>
        <p:nvGrpSpPr>
          <p:cNvPr id="2" name="Group 168"/>
          <p:cNvGrpSpPr/>
          <p:nvPr/>
        </p:nvGrpSpPr>
        <p:grpSpPr>
          <a:xfrm>
            <a:off x="792350" y="4651429"/>
            <a:ext cx="7576711" cy="1522584"/>
            <a:chOff x="533038" y="4856149"/>
            <a:chExt cx="7576711" cy="1522584"/>
          </a:xfrm>
        </p:grpSpPr>
        <p:sp>
          <p:nvSpPr>
            <p:cNvPr id="125" name="Rounded Rectangle 124"/>
            <p:cNvSpPr/>
            <p:nvPr/>
          </p:nvSpPr>
          <p:spPr bwMode="auto">
            <a:xfrm>
              <a:off x="533038" y="4856149"/>
              <a:ext cx="7576711" cy="1522584"/>
            </a:xfrm>
            <a:prstGeom prst="roundRect">
              <a:avLst/>
            </a:prstGeom>
            <a:solidFill>
              <a:schemeClr val="bg1"/>
            </a:solidFill>
            <a:ln w="127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dirty="0" smtClean="0"/>
                <a:t>D]</a:t>
              </a:r>
              <a:endParaRPr lang="en-GB" dirty="0"/>
            </a:p>
          </p:txBody>
        </p:sp>
        <p:sp>
          <p:nvSpPr>
            <p:cNvPr id="126" name="Oval 22"/>
            <p:cNvSpPr>
              <a:spLocks noChangeAspect="1" noChangeArrowheads="1"/>
            </p:cNvSpPr>
            <p:nvPr/>
          </p:nvSpPr>
          <p:spPr bwMode="auto">
            <a:xfrm>
              <a:off x="710858" y="5679996"/>
              <a:ext cx="182562" cy="17621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100">
                <a:latin typeface="Calibri" pitchFamily="34" charset="0"/>
              </a:endParaRPr>
            </a:p>
          </p:txBody>
        </p:sp>
        <p:sp>
          <p:nvSpPr>
            <p:cNvPr id="127" name="Text Box 24"/>
            <p:cNvSpPr txBox="1">
              <a:spLocks noChangeArrowheads="1"/>
            </p:cNvSpPr>
            <p:nvPr/>
          </p:nvSpPr>
          <p:spPr bwMode="auto">
            <a:xfrm>
              <a:off x="809483" y="5907656"/>
              <a:ext cx="72687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>
                  <a:latin typeface="Calibri" pitchFamily="34" charset="0"/>
                </a:rPr>
                <a:t>: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Accept Order</a:t>
              </a:r>
            </a:p>
          </p:txBody>
        </p:sp>
        <p:sp>
          <p:nvSpPr>
            <p:cNvPr id="128" name="Line 23"/>
            <p:cNvSpPr>
              <a:spLocks noChangeShapeType="1"/>
            </p:cNvSpPr>
            <p:nvPr/>
          </p:nvSpPr>
          <p:spPr bwMode="auto">
            <a:xfrm>
              <a:off x="1977683" y="5768102"/>
              <a:ext cx="7921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Line 23"/>
            <p:cNvSpPr>
              <a:spLocks noChangeShapeType="1"/>
            </p:cNvSpPr>
            <p:nvPr/>
          </p:nvSpPr>
          <p:spPr bwMode="auto">
            <a:xfrm>
              <a:off x="853733" y="5768102"/>
              <a:ext cx="755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Text Box 24"/>
            <p:cNvSpPr txBox="1">
              <a:spLocks noChangeArrowheads="1"/>
            </p:cNvSpPr>
            <p:nvPr/>
          </p:nvSpPr>
          <p:spPr bwMode="auto">
            <a:xfrm>
              <a:off x="2068170" y="5336370"/>
              <a:ext cx="682625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smtClean="0">
                  <a:solidFill>
                    <a:srgbClr val="0070C0"/>
                  </a:solidFill>
                  <a:latin typeface="Calibri" pitchFamily="34" charset="0"/>
                </a:rPr>
                <a:t>Del</a:t>
              </a:r>
              <a:r>
                <a:rPr lang="en-GB" sz="900" dirty="0">
                  <a:latin typeface="Calibri" pitchFamily="34" charset="0"/>
                </a:rPr>
                <a:t>: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Request  Delivery</a:t>
              </a:r>
            </a:p>
          </p:txBody>
        </p:sp>
        <p:sp>
          <p:nvSpPr>
            <p:cNvPr id="133" name="Line 23"/>
            <p:cNvSpPr>
              <a:spLocks noChangeShapeType="1"/>
            </p:cNvSpPr>
            <p:nvPr/>
          </p:nvSpPr>
          <p:spPr bwMode="auto">
            <a:xfrm>
              <a:off x="2982570" y="5768102"/>
              <a:ext cx="9001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Text Box 24"/>
            <p:cNvSpPr txBox="1">
              <a:spLocks noChangeArrowheads="1"/>
            </p:cNvSpPr>
            <p:nvPr/>
          </p:nvSpPr>
          <p:spPr bwMode="auto">
            <a:xfrm>
              <a:off x="3085758" y="5893380"/>
              <a:ext cx="825500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0070C0"/>
                  </a:solidFill>
                  <a:latin typeface="Calibri" pitchFamily="34" charset="0"/>
                </a:rPr>
                <a:t>Del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>
                  <a:latin typeface="Calibri" pitchFamily="34" charset="0"/>
                </a:rPr>
                <a:t>: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Request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Delivery Date</a:t>
              </a:r>
            </a:p>
          </p:txBody>
        </p:sp>
        <p:sp>
          <p:nvSpPr>
            <p:cNvPr id="137" name="Text Box 24"/>
            <p:cNvSpPr txBox="1">
              <a:spLocks noChangeArrowheads="1"/>
            </p:cNvSpPr>
            <p:nvPr/>
          </p:nvSpPr>
          <p:spPr bwMode="auto">
            <a:xfrm>
              <a:off x="4205299" y="5885645"/>
              <a:ext cx="825500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smtClean="0">
                  <a:solidFill>
                    <a:srgbClr val="0070C0"/>
                  </a:solidFill>
                  <a:latin typeface="Calibri" pitchFamily="34" charset="0"/>
                </a:rPr>
                <a:t>Del</a:t>
              </a:r>
              <a:r>
                <a:rPr lang="en-GB" sz="900" dirty="0">
                  <a:latin typeface="Calibri" pitchFamily="34" charset="0"/>
                </a:rPr>
                <a:t>: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Confirm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Delivery Date</a:t>
              </a:r>
            </a:p>
          </p:txBody>
        </p:sp>
        <p:sp>
          <p:nvSpPr>
            <p:cNvPr id="138" name="Line 23"/>
            <p:cNvSpPr>
              <a:spLocks noChangeShapeType="1"/>
            </p:cNvSpPr>
            <p:nvPr/>
          </p:nvSpPr>
          <p:spPr bwMode="auto">
            <a:xfrm>
              <a:off x="5336164" y="5768102"/>
              <a:ext cx="8286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Text Box 24"/>
            <p:cNvSpPr txBox="1">
              <a:spLocks noChangeArrowheads="1"/>
            </p:cNvSpPr>
            <p:nvPr/>
          </p:nvSpPr>
          <p:spPr bwMode="auto">
            <a:xfrm>
              <a:off x="5356802" y="5271575"/>
              <a:ext cx="825500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0070C0"/>
                  </a:solidFill>
                  <a:latin typeface="Calibri" pitchFamily="34" charset="0"/>
                </a:rPr>
                <a:t>Del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>
                  <a:latin typeface="Calibri" pitchFamily="34" charset="0"/>
                </a:rPr>
                <a:t>: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Confirm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Delivery Date</a:t>
              </a:r>
            </a:p>
          </p:txBody>
        </p:sp>
        <p:sp>
          <p:nvSpPr>
            <p:cNvPr id="141" name="Text Box 24"/>
            <p:cNvSpPr txBox="1">
              <a:spLocks noChangeArrowheads="1"/>
            </p:cNvSpPr>
            <p:nvPr/>
          </p:nvSpPr>
          <p:spPr bwMode="auto">
            <a:xfrm>
              <a:off x="6674257" y="5908857"/>
              <a:ext cx="65722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>
                  <a:latin typeface="Calibri" pitchFamily="34" charset="0"/>
                </a:rPr>
                <a:t>: Invoice</a:t>
              </a:r>
            </a:p>
          </p:txBody>
        </p:sp>
        <p:sp>
          <p:nvSpPr>
            <p:cNvPr id="142" name="Oval 27"/>
            <p:cNvSpPr>
              <a:spLocks noChangeAspect="1" noChangeArrowheads="1"/>
            </p:cNvSpPr>
            <p:nvPr/>
          </p:nvSpPr>
          <p:spPr bwMode="auto">
            <a:xfrm>
              <a:off x="2768258" y="5613321"/>
              <a:ext cx="360362" cy="309563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147" name="Line 23"/>
            <p:cNvSpPr>
              <a:spLocks noChangeShapeType="1"/>
            </p:cNvSpPr>
            <p:nvPr/>
          </p:nvSpPr>
          <p:spPr bwMode="auto">
            <a:xfrm rot="16200000" flipV="1">
              <a:off x="1608232" y="5406285"/>
              <a:ext cx="39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Oval 27"/>
            <p:cNvSpPr>
              <a:spLocks noChangeAspect="1" noChangeArrowheads="1"/>
            </p:cNvSpPr>
            <p:nvPr/>
          </p:nvSpPr>
          <p:spPr bwMode="auto">
            <a:xfrm>
              <a:off x="1618155" y="4920909"/>
              <a:ext cx="360363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149" name="Text Box 24"/>
            <p:cNvSpPr txBox="1">
              <a:spLocks noChangeArrowheads="1"/>
            </p:cNvSpPr>
            <p:nvPr/>
          </p:nvSpPr>
          <p:spPr bwMode="auto">
            <a:xfrm>
              <a:off x="976016" y="5258048"/>
              <a:ext cx="698518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>
                  <a:latin typeface="Calibri" pitchFamily="34" charset="0"/>
                </a:rPr>
                <a:t>: 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Accept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Cancel</a:t>
              </a:r>
            </a:p>
          </p:txBody>
        </p:sp>
        <p:grpSp>
          <p:nvGrpSpPr>
            <p:cNvPr id="3" name="Group 42"/>
            <p:cNvGrpSpPr>
              <a:grpSpLocks/>
            </p:cNvGrpSpPr>
            <p:nvPr/>
          </p:nvGrpSpPr>
          <p:grpSpPr bwMode="auto">
            <a:xfrm flipV="1">
              <a:off x="1653193" y="5842742"/>
              <a:ext cx="288925" cy="287338"/>
              <a:chOff x="4662491" y="1162028"/>
              <a:chExt cx="357190" cy="428628"/>
            </a:xfrm>
          </p:grpSpPr>
          <p:sp>
            <p:nvSpPr>
              <p:cNvPr id="153" name="Oval 229"/>
              <p:cNvSpPr>
                <a:spLocks noChangeArrowheads="1"/>
              </p:cNvSpPr>
              <p:nvPr/>
            </p:nvSpPr>
            <p:spPr bwMode="auto">
              <a:xfrm>
                <a:off x="4662491" y="1162028"/>
                <a:ext cx="357190" cy="42862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en-GB" sz="1100">
                  <a:latin typeface="Calibri" pitchFamily="34" charset="0"/>
                </a:endParaRPr>
              </a:p>
            </p:txBody>
          </p:sp>
          <p:sp>
            <p:nvSpPr>
              <p:cNvPr id="154" name="Line 23"/>
              <p:cNvSpPr>
                <a:spLocks noChangeShapeType="1"/>
              </p:cNvSpPr>
              <p:nvPr/>
            </p:nvSpPr>
            <p:spPr bwMode="auto">
              <a:xfrm rot="6720000">
                <a:off x="4957216" y="1478355"/>
                <a:ext cx="72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1" name="Text Box 24"/>
            <p:cNvSpPr txBox="1">
              <a:spLocks noChangeArrowheads="1"/>
            </p:cNvSpPr>
            <p:nvPr/>
          </p:nvSpPr>
          <p:spPr bwMode="auto">
            <a:xfrm>
              <a:off x="1796724" y="6021956"/>
              <a:ext cx="8636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>
                  <a:latin typeface="Calibri" pitchFamily="34" charset="0"/>
                </a:rPr>
                <a:t>: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Accept Amend</a:t>
              </a:r>
            </a:p>
          </p:txBody>
        </p:sp>
        <p:sp>
          <p:nvSpPr>
            <p:cNvPr id="152" name="Oval 27"/>
            <p:cNvSpPr>
              <a:spLocks noChangeAspect="1" noChangeArrowheads="1"/>
            </p:cNvSpPr>
            <p:nvPr/>
          </p:nvSpPr>
          <p:spPr bwMode="auto">
            <a:xfrm>
              <a:off x="1625258" y="5613321"/>
              <a:ext cx="360362" cy="309563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155" name="Line 23"/>
            <p:cNvSpPr>
              <a:spLocks noChangeShapeType="1"/>
            </p:cNvSpPr>
            <p:nvPr/>
          </p:nvSpPr>
          <p:spPr bwMode="auto">
            <a:xfrm>
              <a:off x="6502807" y="5768102"/>
              <a:ext cx="8286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Line 23"/>
            <p:cNvSpPr>
              <a:spLocks noChangeShapeType="1"/>
            </p:cNvSpPr>
            <p:nvPr/>
          </p:nvSpPr>
          <p:spPr bwMode="auto">
            <a:xfrm>
              <a:off x="4157623" y="5768102"/>
              <a:ext cx="8286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Oval 27"/>
            <p:cNvSpPr>
              <a:spLocks noChangeAspect="1" noChangeArrowheads="1"/>
            </p:cNvSpPr>
            <p:nvPr/>
          </p:nvSpPr>
          <p:spPr bwMode="auto">
            <a:xfrm>
              <a:off x="3909670" y="5613321"/>
              <a:ext cx="360363" cy="309563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144" name="Oval 27"/>
            <p:cNvSpPr>
              <a:spLocks noChangeAspect="1" noChangeArrowheads="1"/>
            </p:cNvSpPr>
            <p:nvPr/>
          </p:nvSpPr>
          <p:spPr bwMode="auto">
            <a:xfrm>
              <a:off x="4974214" y="5612527"/>
              <a:ext cx="360363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145" name="Oval 27"/>
            <p:cNvSpPr>
              <a:spLocks noChangeAspect="1" noChangeArrowheads="1"/>
            </p:cNvSpPr>
            <p:nvPr/>
          </p:nvSpPr>
          <p:spPr bwMode="auto">
            <a:xfrm>
              <a:off x="6187064" y="5612527"/>
              <a:ext cx="360363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146" name="Oval 27"/>
            <p:cNvSpPr>
              <a:spLocks noChangeAspect="1" noChangeArrowheads="1"/>
            </p:cNvSpPr>
            <p:nvPr/>
          </p:nvSpPr>
          <p:spPr bwMode="auto">
            <a:xfrm>
              <a:off x="7363328" y="5612527"/>
              <a:ext cx="360362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</p:grpSp>
      <p:grpSp>
        <p:nvGrpSpPr>
          <p:cNvPr id="4" name="Group 169"/>
          <p:cNvGrpSpPr/>
          <p:nvPr/>
        </p:nvGrpSpPr>
        <p:grpSpPr>
          <a:xfrm>
            <a:off x="456683" y="1448219"/>
            <a:ext cx="4080795" cy="2702430"/>
            <a:chOff x="456683" y="1306325"/>
            <a:chExt cx="4080795" cy="2702430"/>
          </a:xfrm>
        </p:grpSpPr>
        <p:sp>
          <p:nvSpPr>
            <p:cNvPr id="58" name="Rounded Rectangle 57"/>
            <p:cNvSpPr/>
            <p:nvPr/>
          </p:nvSpPr>
          <p:spPr bwMode="auto">
            <a:xfrm>
              <a:off x="456683" y="1306325"/>
              <a:ext cx="4080795" cy="2702430"/>
            </a:xfrm>
            <a:prstGeom prst="roundRect">
              <a:avLst/>
            </a:prstGeom>
            <a:solidFill>
              <a:schemeClr val="bg1"/>
            </a:solidFill>
            <a:ln w="127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dirty="0" smtClean="0"/>
                <a:t>D]</a:t>
              </a:r>
              <a:endParaRPr lang="en-GB" dirty="0"/>
            </a:p>
          </p:txBody>
        </p:sp>
        <p:sp>
          <p:nvSpPr>
            <p:cNvPr id="59" name="Text Box 24"/>
            <p:cNvSpPr txBox="1">
              <a:spLocks noChangeArrowheads="1"/>
            </p:cNvSpPr>
            <p:nvPr/>
          </p:nvSpPr>
          <p:spPr bwMode="auto">
            <a:xfrm>
              <a:off x="1429157" y="2139693"/>
              <a:ext cx="714133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>
                  <a:latin typeface="Calibri" pitchFamily="34" charset="0"/>
                </a:rPr>
                <a:t>: 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Request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Cancel</a:t>
              </a:r>
            </a:p>
          </p:txBody>
        </p:sp>
        <p:sp>
          <p:nvSpPr>
            <p:cNvPr id="60" name="Line 23"/>
            <p:cNvSpPr>
              <a:spLocks noChangeShapeType="1"/>
            </p:cNvSpPr>
            <p:nvPr/>
          </p:nvSpPr>
          <p:spPr bwMode="auto">
            <a:xfrm>
              <a:off x="2411578" y="1833092"/>
              <a:ext cx="8270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Oval 27"/>
            <p:cNvSpPr>
              <a:spLocks noChangeAspect="1" noChangeArrowheads="1"/>
            </p:cNvSpPr>
            <p:nvPr/>
          </p:nvSpPr>
          <p:spPr bwMode="auto">
            <a:xfrm>
              <a:off x="3237078" y="1677517"/>
              <a:ext cx="360362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62" name="Text Box 24"/>
            <p:cNvSpPr txBox="1">
              <a:spLocks noChangeArrowheads="1"/>
            </p:cNvSpPr>
            <p:nvPr/>
          </p:nvSpPr>
          <p:spPr bwMode="auto">
            <a:xfrm>
              <a:off x="2408294" y="1534245"/>
              <a:ext cx="79216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>
                  <a:latin typeface="Calibri" pitchFamily="34" charset="0"/>
                </a:rPr>
                <a:t>: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Accept Cancel</a:t>
              </a:r>
            </a:p>
          </p:txBody>
        </p:sp>
        <p:sp>
          <p:nvSpPr>
            <p:cNvPr id="63" name="Text Box 24"/>
            <p:cNvSpPr txBox="1">
              <a:spLocks noChangeArrowheads="1"/>
            </p:cNvSpPr>
            <p:nvPr/>
          </p:nvSpPr>
          <p:spPr bwMode="auto">
            <a:xfrm>
              <a:off x="2346490" y="2092068"/>
              <a:ext cx="576263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>
                  <a:latin typeface="Calibri" pitchFamily="34" charset="0"/>
                </a:rPr>
                <a:t>: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Reject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Cancel</a:t>
              </a:r>
            </a:p>
          </p:txBody>
        </p:sp>
        <p:sp>
          <p:nvSpPr>
            <p:cNvPr id="64" name="Oval 22"/>
            <p:cNvSpPr>
              <a:spLocks noChangeArrowheads="1"/>
            </p:cNvSpPr>
            <p:nvPr/>
          </p:nvSpPr>
          <p:spPr bwMode="auto">
            <a:xfrm>
              <a:off x="1145634" y="1743398"/>
              <a:ext cx="179388" cy="1793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100">
                <a:latin typeface="Calibri" pitchFamily="34" charset="0"/>
              </a:endParaRPr>
            </a:p>
          </p:txBody>
        </p:sp>
        <p:sp>
          <p:nvSpPr>
            <p:cNvPr id="66" name="Text Box 24"/>
            <p:cNvSpPr txBox="1">
              <a:spLocks noChangeArrowheads="1"/>
            </p:cNvSpPr>
            <p:nvPr/>
          </p:nvSpPr>
          <p:spPr bwMode="auto">
            <a:xfrm>
              <a:off x="540822" y="1966656"/>
              <a:ext cx="640597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>
                  <a:latin typeface="Calibri" pitchFamily="34" charset="0"/>
                </a:rPr>
                <a:t>: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Place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Order</a:t>
              </a:r>
            </a:p>
          </p:txBody>
        </p:sp>
        <p:sp>
          <p:nvSpPr>
            <p:cNvPr id="67" name="Text Box 24"/>
            <p:cNvSpPr txBox="1">
              <a:spLocks noChangeArrowheads="1"/>
            </p:cNvSpPr>
            <p:nvPr/>
          </p:nvSpPr>
          <p:spPr bwMode="auto">
            <a:xfrm>
              <a:off x="1424152" y="2796918"/>
              <a:ext cx="642937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>
                  <a:latin typeface="Calibri" pitchFamily="34" charset="0"/>
                </a:rPr>
                <a:t>: 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Accept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Order</a:t>
              </a:r>
            </a:p>
          </p:txBody>
        </p:sp>
        <p:sp>
          <p:nvSpPr>
            <p:cNvPr id="68" name="Line 23"/>
            <p:cNvSpPr>
              <a:spLocks noChangeShapeType="1"/>
            </p:cNvSpPr>
            <p:nvPr/>
          </p:nvSpPr>
          <p:spPr bwMode="auto">
            <a:xfrm>
              <a:off x="1347953" y="2695104"/>
              <a:ext cx="7191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23"/>
            <p:cNvSpPr>
              <a:spLocks noChangeShapeType="1"/>
            </p:cNvSpPr>
            <p:nvPr/>
          </p:nvSpPr>
          <p:spPr bwMode="auto">
            <a:xfrm>
              <a:off x="2929103" y="2695104"/>
              <a:ext cx="10795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 Box 24"/>
            <p:cNvSpPr txBox="1">
              <a:spLocks noChangeArrowheads="1"/>
            </p:cNvSpPr>
            <p:nvPr/>
          </p:nvSpPr>
          <p:spPr bwMode="auto">
            <a:xfrm>
              <a:off x="2960853" y="2358168"/>
              <a:ext cx="100806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 smtClean="0">
                  <a:latin typeface="Calibri" pitchFamily="34" charset="0"/>
                </a:rPr>
                <a:t> &gt; Supp</a:t>
              </a:r>
              <a:r>
                <a:rPr lang="en-GB" sz="900" dirty="0">
                  <a:latin typeface="Calibri" pitchFamily="34" charset="0"/>
                </a:rPr>
                <a:t>: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Request Amend</a:t>
              </a:r>
            </a:p>
          </p:txBody>
        </p:sp>
        <p:sp>
          <p:nvSpPr>
            <p:cNvPr id="71" name="Line 23"/>
            <p:cNvSpPr>
              <a:spLocks noChangeShapeType="1"/>
            </p:cNvSpPr>
            <p:nvPr/>
          </p:nvSpPr>
          <p:spPr bwMode="auto">
            <a:xfrm rot="5400000">
              <a:off x="2867190" y="2556992"/>
              <a:ext cx="47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 rot="16200000" flipV="1">
              <a:off x="2866396" y="2814961"/>
              <a:ext cx="492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Text Box 24"/>
            <p:cNvSpPr txBox="1">
              <a:spLocks noChangeArrowheads="1"/>
            </p:cNvSpPr>
            <p:nvPr/>
          </p:nvSpPr>
          <p:spPr bwMode="auto">
            <a:xfrm>
              <a:off x="2960853" y="2093442"/>
              <a:ext cx="1331912" cy="13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>
                  <a:latin typeface="Calibri" pitchFamily="34" charset="0"/>
                </a:rPr>
                <a:t>: Accept Amend</a:t>
              </a:r>
            </a:p>
          </p:txBody>
        </p:sp>
        <p:sp>
          <p:nvSpPr>
            <p:cNvPr id="74" name="Text Box 24"/>
            <p:cNvSpPr txBox="1">
              <a:spLocks noChangeArrowheads="1"/>
            </p:cNvSpPr>
            <p:nvPr/>
          </p:nvSpPr>
          <p:spPr bwMode="auto">
            <a:xfrm>
              <a:off x="2913228" y="2915767"/>
              <a:ext cx="1296987" cy="13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>
                  <a:latin typeface="Calibri" pitchFamily="34" charset="0"/>
                </a:rPr>
                <a:t>: Reject Amend</a:t>
              </a:r>
            </a:p>
          </p:txBody>
        </p:sp>
        <p:sp>
          <p:nvSpPr>
            <p:cNvPr id="75" name="Oval 27"/>
            <p:cNvSpPr>
              <a:spLocks noChangeAspect="1" noChangeArrowheads="1"/>
            </p:cNvSpPr>
            <p:nvPr/>
          </p:nvSpPr>
          <p:spPr bwMode="auto">
            <a:xfrm>
              <a:off x="1068795" y="3461729"/>
              <a:ext cx="360362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76" name="Line 23"/>
            <p:cNvSpPr>
              <a:spLocks noChangeShapeType="1"/>
            </p:cNvSpPr>
            <p:nvPr/>
          </p:nvSpPr>
          <p:spPr bwMode="auto">
            <a:xfrm rot="5400000">
              <a:off x="875759" y="3122026"/>
              <a:ext cx="7191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Oval 27"/>
            <p:cNvSpPr>
              <a:spLocks noChangeAspect="1" noChangeArrowheads="1"/>
            </p:cNvSpPr>
            <p:nvPr/>
          </p:nvSpPr>
          <p:spPr bwMode="auto">
            <a:xfrm>
              <a:off x="1055147" y="2539529"/>
              <a:ext cx="360362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78" name="Text Box 24"/>
            <p:cNvSpPr txBox="1">
              <a:spLocks noChangeArrowheads="1"/>
            </p:cNvSpPr>
            <p:nvPr/>
          </p:nvSpPr>
          <p:spPr bwMode="auto">
            <a:xfrm>
              <a:off x="540822" y="2912806"/>
              <a:ext cx="647700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>
                  <a:latin typeface="Calibri" pitchFamily="34" charset="0"/>
                </a:rPr>
                <a:t>: 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Reject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Order</a:t>
              </a:r>
            </a:p>
          </p:txBody>
        </p:sp>
        <p:sp>
          <p:nvSpPr>
            <p:cNvPr id="79" name="Rounded Rectangle 223"/>
            <p:cNvSpPr>
              <a:spLocks noChangeArrowheads="1"/>
            </p:cNvSpPr>
            <p:nvPr/>
          </p:nvSpPr>
          <p:spPr bwMode="auto">
            <a:xfrm>
              <a:off x="2889415" y="2258542"/>
              <a:ext cx="1331913" cy="8731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 sz="1100">
                <a:latin typeface="Calibri" pitchFamily="34" charset="0"/>
              </a:endParaRPr>
            </a:p>
          </p:txBody>
        </p:sp>
        <p:sp>
          <p:nvSpPr>
            <p:cNvPr id="80" name="Oval 27"/>
            <p:cNvSpPr>
              <a:spLocks noChangeAspect="1" noChangeArrowheads="1"/>
            </p:cNvSpPr>
            <p:nvPr/>
          </p:nvSpPr>
          <p:spPr bwMode="auto">
            <a:xfrm>
              <a:off x="4029240" y="2539529"/>
              <a:ext cx="360363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81" name="Line 23"/>
            <p:cNvSpPr>
              <a:spLocks noChangeShapeType="1"/>
            </p:cNvSpPr>
            <p:nvPr/>
          </p:nvSpPr>
          <p:spPr bwMode="auto">
            <a:xfrm rot="16200000" flipV="1">
              <a:off x="1832933" y="2319661"/>
              <a:ext cx="6842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23"/>
            <p:cNvSpPr>
              <a:spLocks noChangeShapeType="1"/>
            </p:cNvSpPr>
            <p:nvPr/>
          </p:nvSpPr>
          <p:spPr bwMode="auto">
            <a:xfrm rot="5400000">
              <a:off x="2034547" y="2257748"/>
              <a:ext cx="5762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Oval 27"/>
            <p:cNvSpPr>
              <a:spLocks noChangeAspect="1" noChangeArrowheads="1"/>
            </p:cNvSpPr>
            <p:nvPr/>
          </p:nvSpPr>
          <p:spPr bwMode="auto">
            <a:xfrm>
              <a:off x="2060740" y="2539529"/>
              <a:ext cx="936625" cy="29210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84" name="Oval 27"/>
            <p:cNvSpPr>
              <a:spLocks noChangeAspect="1" noChangeArrowheads="1"/>
            </p:cNvSpPr>
            <p:nvPr/>
          </p:nvSpPr>
          <p:spPr bwMode="auto">
            <a:xfrm>
              <a:off x="2078203" y="1677517"/>
              <a:ext cx="360362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157" name="Line 23"/>
            <p:cNvSpPr>
              <a:spLocks noChangeShapeType="1"/>
            </p:cNvSpPr>
            <p:nvPr/>
          </p:nvSpPr>
          <p:spPr bwMode="auto">
            <a:xfrm rot="5400000">
              <a:off x="875759" y="2186029"/>
              <a:ext cx="7191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66"/>
          <p:cNvGrpSpPr/>
          <p:nvPr/>
        </p:nvGrpSpPr>
        <p:grpSpPr>
          <a:xfrm>
            <a:off x="4719004" y="1228302"/>
            <a:ext cx="3906387" cy="3261815"/>
            <a:chOff x="4841836" y="1433022"/>
            <a:chExt cx="3906387" cy="3261815"/>
          </a:xfrm>
        </p:grpSpPr>
        <p:sp>
          <p:nvSpPr>
            <p:cNvPr id="86" name="Rounded Rectangle 85"/>
            <p:cNvSpPr/>
            <p:nvPr/>
          </p:nvSpPr>
          <p:spPr bwMode="auto">
            <a:xfrm>
              <a:off x="4841836" y="1433022"/>
              <a:ext cx="3906387" cy="3261815"/>
            </a:xfrm>
            <a:prstGeom prst="roundRect">
              <a:avLst/>
            </a:prstGeom>
            <a:solidFill>
              <a:schemeClr val="bg1"/>
            </a:solidFill>
            <a:ln w="127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dirty="0" smtClean="0"/>
                <a:t>D]</a:t>
              </a:r>
              <a:endParaRPr lang="en-GB" dirty="0"/>
            </a:p>
          </p:txBody>
        </p:sp>
        <p:sp>
          <p:nvSpPr>
            <p:cNvPr id="88" name="Text Box 24"/>
            <p:cNvSpPr txBox="1">
              <a:spLocks noChangeArrowheads="1"/>
            </p:cNvSpPr>
            <p:nvPr/>
          </p:nvSpPr>
          <p:spPr bwMode="auto">
            <a:xfrm>
              <a:off x="7024076" y="2968128"/>
              <a:ext cx="625984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>
                  <a:latin typeface="Calibri" pitchFamily="34" charset="0"/>
                </a:rPr>
                <a:t>: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Accept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Order</a:t>
              </a:r>
            </a:p>
          </p:txBody>
        </p:sp>
        <p:sp>
          <p:nvSpPr>
            <p:cNvPr id="89" name="Text Box 24"/>
            <p:cNvSpPr txBox="1">
              <a:spLocks noChangeArrowheads="1"/>
            </p:cNvSpPr>
            <p:nvPr/>
          </p:nvSpPr>
          <p:spPr bwMode="auto">
            <a:xfrm>
              <a:off x="7217089" y="4098412"/>
              <a:ext cx="65722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>
                  <a:latin typeface="Calibri" pitchFamily="34" charset="0"/>
                </a:rPr>
                <a:t>: Invoice</a:t>
              </a:r>
            </a:p>
          </p:txBody>
        </p:sp>
        <p:sp>
          <p:nvSpPr>
            <p:cNvPr id="90" name="Text Box 24"/>
            <p:cNvSpPr txBox="1">
              <a:spLocks noChangeArrowheads="1"/>
            </p:cNvSpPr>
            <p:nvPr/>
          </p:nvSpPr>
          <p:spPr bwMode="auto">
            <a:xfrm>
              <a:off x="7334665" y="3523851"/>
              <a:ext cx="65962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smtClean="0">
                  <a:solidFill>
                    <a:srgbClr val="00B050"/>
                  </a:solidFill>
                  <a:latin typeface="Calibri" pitchFamily="34" charset="0"/>
                </a:rPr>
                <a:t>Bank</a:t>
              </a:r>
              <a:r>
                <a:rPr lang="en-GB" sz="900" dirty="0">
                  <a:latin typeface="Calibri" pitchFamily="34" charset="0"/>
                </a:rPr>
                <a:t>: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Pay Order</a:t>
              </a:r>
            </a:p>
          </p:txBody>
        </p:sp>
        <p:sp>
          <p:nvSpPr>
            <p:cNvPr id="91" name="Text Box 24"/>
            <p:cNvSpPr txBox="1">
              <a:spLocks noChangeArrowheads="1"/>
            </p:cNvSpPr>
            <p:nvPr/>
          </p:nvSpPr>
          <p:spPr bwMode="auto">
            <a:xfrm>
              <a:off x="8117735" y="2506165"/>
              <a:ext cx="630487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00B050"/>
                  </a:solidFill>
                  <a:latin typeface="Calibri" pitchFamily="34" charset="0"/>
                </a:rPr>
                <a:t>Bank </a:t>
              </a:r>
              <a:r>
                <a:rPr lang="en-GB" sz="900" dirty="0" smtClean="0">
                  <a:latin typeface="Calibri" pitchFamily="34" charset="0"/>
                </a:rPr>
                <a:t>&gt; </a:t>
              </a: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>
                  <a:latin typeface="Calibri" pitchFamily="34" charset="0"/>
                </a:rPr>
                <a:t>: 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Payment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Receipt</a:t>
              </a:r>
            </a:p>
          </p:txBody>
        </p:sp>
        <p:sp>
          <p:nvSpPr>
            <p:cNvPr id="93" name="Oval 27"/>
            <p:cNvSpPr>
              <a:spLocks noChangeAspect="1" noChangeArrowheads="1"/>
            </p:cNvSpPr>
            <p:nvPr/>
          </p:nvSpPr>
          <p:spPr bwMode="auto">
            <a:xfrm>
              <a:off x="7874491" y="2021468"/>
              <a:ext cx="360362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grpSp>
          <p:nvGrpSpPr>
            <p:cNvPr id="6" name="Group 42"/>
            <p:cNvGrpSpPr>
              <a:grpSpLocks/>
            </p:cNvGrpSpPr>
            <p:nvPr/>
          </p:nvGrpSpPr>
          <p:grpSpPr bwMode="auto">
            <a:xfrm flipV="1">
              <a:off x="6869427" y="4098892"/>
              <a:ext cx="287337" cy="287338"/>
              <a:chOff x="4662491" y="1162028"/>
              <a:chExt cx="357190" cy="428628"/>
            </a:xfrm>
          </p:grpSpPr>
          <p:sp>
            <p:nvSpPr>
              <p:cNvPr id="122" name="Oval 229"/>
              <p:cNvSpPr>
                <a:spLocks noChangeArrowheads="1"/>
              </p:cNvSpPr>
              <p:nvPr/>
            </p:nvSpPr>
            <p:spPr bwMode="auto">
              <a:xfrm>
                <a:off x="4662491" y="1162028"/>
                <a:ext cx="357190" cy="42862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en-GB" sz="1100">
                  <a:latin typeface="Calibri" pitchFamily="34" charset="0"/>
                </a:endParaRPr>
              </a:p>
            </p:txBody>
          </p:sp>
          <p:sp>
            <p:nvSpPr>
              <p:cNvPr id="123" name="Line 23"/>
              <p:cNvSpPr>
                <a:spLocks noChangeShapeType="1"/>
              </p:cNvSpPr>
              <p:nvPr/>
            </p:nvSpPr>
            <p:spPr bwMode="auto">
              <a:xfrm rot="6720000">
                <a:off x="4957216" y="1478355"/>
                <a:ext cx="72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6" name="Text Box 24"/>
            <p:cNvSpPr txBox="1">
              <a:spLocks noChangeArrowheads="1"/>
            </p:cNvSpPr>
            <p:nvPr/>
          </p:nvSpPr>
          <p:spPr bwMode="auto">
            <a:xfrm>
              <a:off x="6022710" y="4083910"/>
              <a:ext cx="79216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>
                  <a:latin typeface="Calibri" pitchFamily="34" charset="0"/>
                </a:rPr>
                <a:t>: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Accept Cancel</a:t>
              </a:r>
            </a:p>
          </p:txBody>
        </p:sp>
        <p:sp>
          <p:nvSpPr>
            <p:cNvPr id="97" name="Text Box 24"/>
            <p:cNvSpPr txBox="1">
              <a:spLocks noChangeArrowheads="1"/>
            </p:cNvSpPr>
            <p:nvPr/>
          </p:nvSpPr>
          <p:spPr bwMode="auto">
            <a:xfrm>
              <a:off x="6628871" y="4386230"/>
              <a:ext cx="8636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>
                  <a:latin typeface="Calibri" pitchFamily="34" charset="0"/>
                </a:rPr>
                <a:t>: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Accept Amend</a:t>
              </a:r>
            </a:p>
          </p:txBody>
        </p:sp>
        <p:sp>
          <p:nvSpPr>
            <p:cNvPr id="102" name="Oval 27"/>
            <p:cNvSpPr>
              <a:spLocks noChangeAspect="1" noChangeArrowheads="1"/>
            </p:cNvSpPr>
            <p:nvPr/>
          </p:nvSpPr>
          <p:spPr bwMode="auto">
            <a:xfrm>
              <a:off x="5617663" y="3850731"/>
              <a:ext cx="358775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104" name="Oval 22"/>
            <p:cNvSpPr>
              <a:spLocks noChangeAspect="1" noChangeArrowheads="1"/>
            </p:cNvSpPr>
            <p:nvPr/>
          </p:nvSpPr>
          <p:spPr bwMode="auto">
            <a:xfrm>
              <a:off x="5086620" y="3391262"/>
              <a:ext cx="182562" cy="17621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100">
                <a:latin typeface="Calibri" pitchFamily="34" charset="0"/>
              </a:endParaRPr>
            </a:p>
          </p:txBody>
        </p:sp>
        <p:sp>
          <p:nvSpPr>
            <p:cNvPr id="105" name="Text Box 24"/>
            <p:cNvSpPr txBox="1">
              <a:spLocks noChangeArrowheads="1"/>
            </p:cNvSpPr>
            <p:nvPr/>
          </p:nvSpPr>
          <p:spPr bwMode="auto">
            <a:xfrm>
              <a:off x="5086620" y="3058469"/>
              <a:ext cx="684213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>
                  <a:latin typeface="Calibri" pitchFamily="34" charset="0"/>
                </a:rPr>
                <a:t>: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Place Order</a:t>
              </a:r>
            </a:p>
          </p:txBody>
        </p:sp>
        <p:sp>
          <p:nvSpPr>
            <p:cNvPr id="106" name="Text Box 24"/>
            <p:cNvSpPr txBox="1">
              <a:spLocks noChangeArrowheads="1"/>
            </p:cNvSpPr>
            <p:nvPr/>
          </p:nvSpPr>
          <p:spPr bwMode="auto">
            <a:xfrm>
              <a:off x="6142043" y="1714258"/>
              <a:ext cx="6572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smtClean="0">
                  <a:solidFill>
                    <a:srgbClr val="00B050"/>
                  </a:solidFill>
                  <a:latin typeface="Calibri" pitchFamily="34" charset="0"/>
                </a:rPr>
                <a:t>Bank</a:t>
              </a:r>
              <a:r>
                <a:rPr lang="en-GB" sz="900" dirty="0">
                  <a:latin typeface="Calibri" pitchFamily="34" charset="0"/>
                </a:rPr>
                <a:t>: Pay Deposit</a:t>
              </a:r>
            </a:p>
          </p:txBody>
        </p:sp>
        <p:sp>
          <p:nvSpPr>
            <p:cNvPr id="107" name="Line 23"/>
            <p:cNvSpPr>
              <a:spLocks noChangeShapeType="1"/>
            </p:cNvSpPr>
            <p:nvPr/>
          </p:nvSpPr>
          <p:spPr bwMode="auto">
            <a:xfrm rot="5400000">
              <a:off x="6625591" y="2167772"/>
              <a:ext cx="7921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Line 23"/>
            <p:cNvSpPr>
              <a:spLocks noChangeShapeType="1"/>
            </p:cNvSpPr>
            <p:nvPr/>
          </p:nvSpPr>
          <p:spPr bwMode="auto">
            <a:xfrm>
              <a:off x="6080385" y="2719428"/>
              <a:ext cx="7572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23"/>
            <p:cNvSpPr>
              <a:spLocks noChangeShapeType="1"/>
            </p:cNvSpPr>
            <p:nvPr/>
          </p:nvSpPr>
          <p:spPr bwMode="auto">
            <a:xfrm>
              <a:off x="6070606" y="1666620"/>
              <a:ext cx="755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Text Box 24"/>
            <p:cNvSpPr txBox="1">
              <a:spLocks noChangeArrowheads="1"/>
            </p:cNvSpPr>
            <p:nvPr/>
          </p:nvSpPr>
          <p:spPr bwMode="auto">
            <a:xfrm>
              <a:off x="6013860" y="3024575"/>
              <a:ext cx="827088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smtClean="0">
                  <a:solidFill>
                    <a:srgbClr val="00B050"/>
                  </a:solidFill>
                  <a:latin typeface="Calibri" pitchFamily="34" charset="0"/>
                </a:rPr>
                <a:t>Bank</a:t>
              </a:r>
              <a:r>
                <a:rPr lang="en-GB" sz="900" dirty="0">
                  <a:latin typeface="Calibri" pitchFamily="34" charset="0"/>
                </a:rPr>
                <a:t>: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Request Credit Check</a:t>
              </a:r>
            </a:p>
          </p:txBody>
        </p:sp>
        <p:sp>
          <p:nvSpPr>
            <p:cNvPr id="113" name="Text Box 24"/>
            <p:cNvSpPr txBox="1">
              <a:spLocks noChangeArrowheads="1"/>
            </p:cNvSpPr>
            <p:nvPr/>
          </p:nvSpPr>
          <p:spPr bwMode="auto">
            <a:xfrm>
              <a:off x="6112189" y="2340016"/>
              <a:ext cx="8255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00B050"/>
                  </a:solidFill>
                  <a:latin typeface="Calibri" pitchFamily="34" charset="0"/>
                </a:rPr>
                <a:t>Bank</a:t>
              </a:r>
              <a:r>
                <a:rPr lang="en-GB" sz="900" dirty="0" smtClean="0">
                  <a:latin typeface="Calibri" pitchFamily="34" charset="0"/>
                </a:rPr>
                <a:t> &gt; </a:t>
              </a: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>
                  <a:latin typeface="Calibri" pitchFamily="34" charset="0"/>
                </a:rPr>
                <a:t>: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Credit OK</a:t>
              </a:r>
            </a:p>
          </p:txBody>
        </p:sp>
        <p:sp>
          <p:nvSpPr>
            <p:cNvPr id="114" name="Text Box 24"/>
            <p:cNvSpPr txBox="1">
              <a:spLocks noChangeArrowheads="1"/>
            </p:cNvSpPr>
            <p:nvPr/>
          </p:nvSpPr>
          <p:spPr bwMode="auto">
            <a:xfrm>
              <a:off x="5214591" y="2009961"/>
              <a:ext cx="825500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00B050"/>
                  </a:solidFill>
                  <a:latin typeface="Calibri" pitchFamily="34" charset="0"/>
                </a:rPr>
                <a:t>Bank </a:t>
              </a:r>
              <a:r>
                <a:rPr lang="en-GB" sz="900" dirty="0" smtClean="0">
                  <a:latin typeface="Calibri" pitchFamily="34" charset="0"/>
                </a:rPr>
                <a:t>&gt; </a:t>
              </a:r>
              <a:r>
                <a:rPr lang="en-GB" sz="900" dirty="0" err="1" smtClean="0">
                  <a:solidFill>
                    <a:srgbClr val="FF0000"/>
                  </a:solidFill>
                  <a:latin typeface="Calibri" pitchFamily="34" charset="0"/>
                </a:rPr>
                <a:t>Cust</a:t>
              </a:r>
              <a:r>
                <a:rPr lang="en-GB" sz="900" dirty="0">
                  <a:latin typeface="Calibri" pitchFamily="34" charset="0"/>
                </a:rPr>
                <a:t>: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Request 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Deposit</a:t>
              </a:r>
            </a:p>
          </p:txBody>
        </p:sp>
        <p:sp>
          <p:nvSpPr>
            <p:cNvPr id="115" name="Line 23"/>
            <p:cNvSpPr>
              <a:spLocks noChangeShapeType="1"/>
            </p:cNvSpPr>
            <p:nvPr/>
          </p:nvSpPr>
          <p:spPr bwMode="auto">
            <a:xfrm rot="16200000" flipV="1">
              <a:off x="5611179" y="2208715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Text Box 24"/>
            <p:cNvSpPr txBox="1">
              <a:spLocks noChangeArrowheads="1"/>
            </p:cNvSpPr>
            <p:nvPr/>
          </p:nvSpPr>
          <p:spPr bwMode="auto">
            <a:xfrm>
              <a:off x="7009126" y="1852370"/>
              <a:ext cx="785813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 dirty="0" smtClean="0">
                  <a:solidFill>
                    <a:srgbClr val="00B050"/>
                  </a:solidFill>
                  <a:latin typeface="Calibri" pitchFamily="34" charset="0"/>
                </a:rPr>
                <a:t>Bank </a:t>
              </a:r>
              <a:r>
                <a:rPr lang="en-GB" sz="900" dirty="0" smtClean="0">
                  <a:latin typeface="Calibri" pitchFamily="34" charset="0"/>
                </a:rPr>
                <a:t>&gt; </a:t>
              </a:r>
              <a:r>
                <a:rPr lang="en-GB" sz="900" dirty="0" smtClean="0">
                  <a:solidFill>
                    <a:srgbClr val="7030A0"/>
                  </a:solidFill>
                  <a:latin typeface="Calibri" pitchFamily="34" charset="0"/>
                </a:rPr>
                <a:t>Supp</a:t>
              </a:r>
              <a:r>
                <a:rPr lang="en-GB" sz="900" dirty="0">
                  <a:latin typeface="Calibri" pitchFamily="34" charset="0"/>
                </a:rPr>
                <a:t>: </a:t>
              </a:r>
              <a:br>
                <a:rPr lang="en-GB" sz="900" dirty="0">
                  <a:latin typeface="Calibri" pitchFamily="34" charset="0"/>
                </a:rPr>
              </a:br>
              <a:r>
                <a:rPr lang="en-GB" sz="900" dirty="0">
                  <a:latin typeface="Calibri" pitchFamily="34" charset="0"/>
                </a:rPr>
                <a:t>Deposit Paid</a:t>
              </a:r>
            </a:p>
          </p:txBody>
        </p:sp>
        <p:sp>
          <p:nvSpPr>
            <p:cNvPr id="118" name="Oval 27"/>
            <p:cNvSpPr>
              <a:spLocks noChangeAspect="1" noChangeArrowheads="1"/>
            </p:cNvSpPr>
            <p:nvPr/>
          </p:nvSpPr>
          <p:spPr bwMode="auto">
            <a:xfrm>
              <a:off x="5827079" y="2563853"/>
              <a:ext cx="360363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119" name="Oval 27"/>
            <p:cNvSpPr>
              <a:spLocks noChangeAspect="1" noChangeArrowheads="1"/>
            </p:cNvSpPr>
            <p:nvPr/>
          </p:nvSpPr>
          <p:spPr bwMode="auto">
            <a:xfrm>
              <a:off x="6841491" y="2563853"/>
              <a:ext cx="360362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120" name="Oval 27"/>
            <p:cNvSpPr>
              <a:spLocks noChangeAspect="1" noChangeArrowheads="1"/>
            </p:cNvSpPr>
            <p:nvPr/>
          </p:nvSpPr>
          <p:spPr bwMode="auto">
            <a:xfrm>
              <a:off x="5827079" y="1511045"/>
              <a:ext cx="360363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121" name="Oval 27"/>
            <p:cNvSpPr>
              <a:spLocks noChangeAspect="1" noChangeArrowheads="1"/>
            </p:cNvSpPr>
            <p:nvPr/>
          </p:nvSpPr>
          <p:spPr bwMode="auto">
            <a:xfrm>
              <a:off x="6841491" y="1511045"/>
              <a:ext cx="360362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159" name="Line 23"/>
            <p:cNvSpPr>
              <a:spLocks noChangeShapeType="1"/>
            </p:cNvSpPr>
            <p:nvPr/>
          </p:nvSpPr>
          <p:spPr bwMode="auto">
            <a:xfrm rot="16200000" flipV="1">
              <a:off x="7728550" y="3586151"/>
              <a:ext cx="647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Line 23"/>
            <p:cNvSpPr>
              <a:spLocks noChangeShapeType="1"/>
            </p:cNvSpPr>
            <p:nvPr/>
          </p:nvSpPr>
          <p:spPr bwMode="auto">
            <a:xfrm rot="16200000" flipV="1">
              <a:off x="5683260" y="3183836"/>
              <a:ext cx="648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Line 23"/>
            <p:cNvSpPr>
              <a:spLocks noChangeShapeType="1"/>
            </p:cNvSpPr>
            <p:nvPr/>
          </p:nvSpPr>
          <p:spPr bwMode="auto">
            <a:xfrm rot="5400000">
              <a:off x="6535672" y="3365451"/>
              <a:ext cx="97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Line 23"/>
            <p:cNvSpPr>
              <a:spLocks noChangeShapeType="1"/>
            </p:cNvSpPr>
            <p:nvPr/>
          </p:nvSpPr>
          <p:spPr bwMode="auto">
            <a:xfrm>
              <a:off x="7097117" y="4018260"/>
              <a:ext cx="7572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Line 23"/>
            <p:cNvSpPr>
              <a:spLocks noChangeShapeType="1"/>
            </p:cNvSpPr>
            <p:nvPr/>
          </p:nvSpPr>
          <p:spPr bwMode="auto">
            <a:xfrm flipH="1">
              <a:off x="5971851" y="4018260"/>
              <a:ext cx="900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Line 23"/>
            <p:cNvSpPr>
              <a:spLocks noChangeShapeType="1"/>
            </p:cNvSpPr>
            <p:nvPr/>
          </p:nvSpPr>
          <p:spPr bwMode="auto">
            <a:xfrm rot="16200000" flipV="1">
              <a:off x="7730822" y="2660359"/>
              <a:ext cx="647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Line 23"/>
            <p:cNvSpPr>
              <a:spLocks noChangeShapeType="1"/>
            </p:cNvSpPr>
            <p:nvPr/>
          </p:nvSpPr>
          <p:spPr bwMode="auto">
            <a:xfrm>
              <a:off x="5213693" y="3485988"/>
              <a:ext cx="61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Oval 27"/>
            <p:cNvSpPr>
              <a:spLocks noChangeAspect="1" noChangeArrowheads="1"/>
            </p:cNvSpPr>
            <p:nvPr/>
          </p:nvSpPr>
          <p:spPr bwMode="auto">
            <a:xfrm>
              <a:off x="5827079" y="3334694"/>
              <a:ext cx="360363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103" name="Oval 27"/>
            <p:cNvSpPr>
              <a:spLocks noChangeAspect="1" noChangeArrowheads="1"/>
            </p:cNvSpPr>
            <p:nvPr/>
          </p:nvSpPr>
          <p:spPr bwMode="auto">
            <a:xfrm>
              <a:off x="6841491" y="3849037"/>
              <a:ext cx="360362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94" name="Oval 27"/>
            <p:cNvSpPr>
              <a:spLocks noChangeAspect="1" noChangeArrowheads="1"/>
            </p:cNvSpPr>
            <p:nvPr/>
          </p:nvSpPr>
          <p:spPr bwMode="auto">
            <a:xfrm>
              <a:off x="7874314" y="3830809"/>
              <a:ext cx="360362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100" name="Oval 27"/>
            <p:cNvSpPr>
              <a:spLocks noChangeAspect="1" noChangeArrowheads="1"/>
            </p:cNvSpPr>
            <p:nvPr/>
          </p:nvSpPr>
          <p:spPr bwMode="auto">
            <a:xfrm>
              <a:off x="7872218" y="2971089"/>
              <a:ext cx="360363" cy="3111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</p:grpSp>
      <p:grpSp>
        <p:nvGrpSpPr>
          <p:cNvPr id="7" name="Group 174"/>
          <p:cNvGrpSpPr/>
          <p:nvPr/>
        </p:nvGrpSpPr>
        <p:grpSpPr>
          <a:xfrm>
            <a:off x="1099316" y="1284672"/>
            <a:ext cx="6956682" cy="4453738"/>
            <a:chOff x="1099316" y="1284672"/>
            <a:chExt cx="6956682" cy="4453738"/>
          </a:xfrm>
        </p:grpSpPr>
        <p:sp>
          <p:nvSpPr>
            <p:cNvPr id="99" name="TextBox 98"/>
            <p:cNvSpPr txBox="1"/>
            <p:nvPr/>
          </p:nvSpPr>
          <p:spPr>
            <a:xfrm>
              <a:off x="2360588" y="2655115"/>
              <a:ext cx="2720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0" dirty="0" smtClean="0">
                  <a:solidFill>
                    <a:srgbClr val="FF0000"/>
                  </a:solidFill>
                  <a:latin typeface="+mn-lt"/>
                </a:rPr>
                <a:t>C</a:t>
              </a:r>
              <a:endParaRPr lang="en-GB" sz="1600" b="1" i="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099316" y="2654019"/>
              <a:ext cx="2720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0" dirty="0" smtClean="0">
                  <a:solidFill>
                    <a:srgbClr val="7030A0"/>
                  </a:solidFill>
                  <a:latin typeface="+mn-lt"/>
                </a:rPr>
                <a:t>S</a:t>
              </a:r>
              <a:endParaRPr lang="en-GB" sz="1600" b="1" i="0" dirty="0">
                <a:solidFill>
                  <a:srgbClr val="7030A0"/>
                </a:solidFill>
                <a:latin typeface="+mn-lt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747188" y="2350820"/>
              <a:ext cx="2720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0" dirty="0" smtClean="0">
                  <a:solidFill>
                    <a:srgbClr val="00B050"/>
                  </a:solidFill>
                  <a:latin typeface="+mn-lt"/>
                </a:rPr>
                <a:t>B</a:t>
              </a:r>
              <a:endParaRPr lang="en-GB" sz="1600" b="1" i="0" dirty="0">
                <a:solidFill>
                  <a:srgbClr val="00B050"/>
                </a:solidFill>
                <a:latin typeface="+mn-lt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056493" y="5399856"/>
              <a:ext cx="2720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0" dirty="0" smtClean="0">
                  <a:solidFill>
                    <a:srgbClr val="0070C0"/>
                  </a:solidFill>
                  <a:latin typeface="+mn-lt"/>
                </a:rPr>
                <a:t>D</a:t>
              </a:r>
              <a:endParaRPr lang="en-GB" sz="1600" b="1" i="0" dirty="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2120369" y="1799077"/>
              <a:ext cx="2720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0" dirty="0" smtClean="0">
                  <a:solidFill>
                    <a:srgbClr val="7030A0"/>
                  </a:solidFill>
                  <a:latin typeface="+mn-lt"/>
                </a:rPr>
                <a:t>S</a:t>
              </a:r>
              <a:endParaRPr lang="en-GB" sz="1600" b="1" i="0" dirty="0">
                <a:solidFill>
                  <a:srgbClr val="7030A0"/>
                </a:solidFill>
                <a:latin typeface="+mn-lt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077646" y="2667067"/>
              <a:ext cx="2720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0" dirty="0" smtClean="0">
                  <a:solidFill>
                    <a:srgbClr val="7030A0"/>
                  </a:solidFill>
                  <a:latin typeface="+mn-lt"/>
                </a:rPr>
                <a:t>S</a:t>
              </a:r>
              <a:endParaRPr lang="en-GB" sz="1600" b="1" i="0" dirty="0">
                <a:solidFill>
                  <a:srgbClr val="7030A0"/>
                </a:solidFill>
                <a:latin typeface="+mn-lt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5740736" y="3121605"/>
              <a:ext cx="2720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0" dirty="0" smtClean="0">
                  <a:solidFill>
                    <a:srgbClr val="7030A0"/>
                  </a:solidFill>
                  <a:latin typeface="+mn-lt"/>
                </a:rPr>
                <a:t>S</a:t>
              </a:r>
              <a:endParaRPr lang="en-GB" sz="1600" b="1" i="0" dirty="0">
                <a:solidFill>
                  <a:srgbClr val="7030A0"/>
                </a:solidFill>
                <a:latin typeface="+mn-lt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724834" y="1300574"/>
              <a:ext cx="2720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0" dirty="0" smtClean="0">
                  <a:solidFill>
                    <a:srgbClr val="FF0000"/>
                  </a:solidFill>
                  <a:latin typeface="+mn-lt"/>
                </a:rPr>
                <a:t>C</a:t>
              </a:r>
              <a:endParaRPr lang="en-GB" sz="1600" b="1" i="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746007" y="1284672"/>
              <a:ext cx="2720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0" dirty="0" smtClean="0">
                  <a:solidFill>
                    <a:srgbClr val="00B050"/>
                  </a:solidFill>
                  <a:latin typeface="+mn-lt"/>
                </a:rPr>
                <a:t>B</a:t>
              </a:r>
              <a:endParaRPr lang="en-GB" sz="1600" b="1" i="0" dirty="0">
                <a:solidFill>
                  <a:srgbClr val="00B050"/>
                </a:solidFill>
                <a:latin typeface="+mn-lt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6759795" y="2343738"/>
              <a:ext cx="2720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0" dirty="0" smtClean="0">
                  <a:solidFill>
                    <a:srgbClr val="7030A0"/>
                  </a:solidFill>
                  <a:latin typeface="+mn-lt"/>
                </a:rPr>
                <a:t>S</a:t>
              </a:r>
              <a:endParaRPr lang="en-GB" sz="1600" b="1" i="0" dirty="0">
                <a:solidFill>
                  <a:srgbClr val="7030A0"/>
                </a:solidFill>
                <a:latin typeface="+mn-lt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6753175" y="3617229"/>
              <a:ext cx="2720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0" dirty="0" smtClean="0">
                  <a:solidFill>
                    <a:srgbClr val="7030A0"/>
                  </a:solidFill>
                  <a:latin typeface="+mn-lt"/>
                </a:rPr>
                <a:t>S</a:t>
              </a:r>
              <a:endParaRPr lang="en-GB" sz="1600" b="1" i="0" dirty="0">
                <a:solidFill>
                  <a:srgbClr val="7030A0"/>
                </a:solidFill>
                <a:latin typeface="+mn-lt"/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7777523" y="3615646"/>
              <a:ext cx="2720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0" dirty="0" smtClean="0">
                  <a:solidFill>
                    <a:srgbClr val="FF0000"/>
                  </a:solidFill>
                  <a:latin typeface="+mn-lt"/>
                </a:rPr>
                <a:t>C</a:t>
              </a:r>
              <a:endParaRPr lang="en-GB" sz="1600" b="1" i="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7783975" y="2757652"/>
              <a:ext cx="2720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0" dirty="0" smtClean="0">
                  <a:solidFill>
                    <a:srgbClr val="00B050"/>
                  </a:solidFill>
                  <a:latin typeface="+mn-lt"/>
                </a:rPr>
                <a:t>B</a:t>
              </a:r>
              <a:endParaRPr lang="en-GB" sz="1600" b="1" i="0" dirty="0">
                <a:solidFill>
                  <a:srgbClr val="00B050"/>
                </a:solidFill>
                <a:latin typeface="+mn-lt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5268202" y="5393236"/>
              <a:ext cx="2720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0" dirty="0" smtClean="0">
                  <a:solidFill>
                    <a:srgbClr val="0070C0"/>
                  </a:solidFill>
                  <a:latin typeface="+mn-lt"/>
                </a:rPr>
                <a:t>D</a:t>
              </a:r>
              <a:endParaRPr lang="en-GB" sz="1600" b="1" i="0" dirty="0">
                <a:solidFill>
                  <a:srgbClr val="0070C0"/>
                </a:solidFill>
                <a:latin typeface="+mn-lt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4192953" y="5398001"/>
              <a:ext cx="2720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0" dirty="0" smtClean="0">
                  <a:solidFill>
                    <a:srgbClr val="FF0000"/>
                  </a:solidFill>
                  <a:latin typeface="+mn-lt"/>
                </a:rPr>
                <a:t>C</a:t>
              </a:r>
              <a:endParaRPr lang="en-GB" sz="1600" b="1" i="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6492123" y="5391633"/>
              <a:ext cx="2720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0" dirty="0" smtClean="0">
                  <a:solidFill>
                    <a:srgbClr val="7030A0"/>
                  </a:solidFill>
                  <a:latin typeface="+mn-lt"/>
                </a:rPr>
                <a:t>S</a:t>
              </a:r>
              <a:endParaRPr lang="en-GB" sz="1600" b="1" i="0" dirty="0">
                <a:solidFill>
                  <a:srgbClr val="7030A0"/>
                </a:solidFill>
                <a:latin typeface="+mn-lt"/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1926289" y="5383682"/>
              <a:ext cx="2720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0" dirty="0" smtClean="0">
                  <a:solidFill>
                    <a:srgbClr val="7030A0"/>
                  </a:solidFill>
                  <a:latin typeface="+mn-lt"/>
                </a:rPr>
                <a:t>S</a:t>
              </a:r>
              <a:endParaRPr lang="en-GB" sz="1600" b="1" i="0" dirty="0">
                <a:solidFill>
                  <a:srgbClr val="7030A0"/>
                </a:solidFill>
                <a:latin typeface="+mn-lt"/>
              </a:endParaRPr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864832" y="2564950"/>
            <a:ext cx="6896164" cy="3741848"/>
            <a:chOff x="864832" y="2564950"/>
            <a:chExt cx="6896164" cy="3741848"/>
          </a:xfrm>
        </p:grpSpPr>
        <p:sp>
          <p:nvSpPr>
            <p:cNvPr id="150" name="Oval 149"/>
            <p:cNvSpPr>
              <a:spLocks noChangeAspect="1"/>
            </p:cNvSpPr>
            <p:nvPr/>
          </p:nvSpPr>
          <p:spPr>
            <a:xfrm>
              <a:off x="1178580" y="2781046"/>
              <a:ext cx="1080000" cy="76433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7" name="Oval 166"/>
            <p:cNvSpPr>
              <a:spLocks noChangeAspect="1"/>
            </p:cNvSpPr>
            <p:nvPr/>
          </p:nvSpPr>
          <p:spPr>
            <a:xfrm>
              <a:off x="6680996" y="2564950"/>
              <a:ext cx="1080000" cy="76433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9" name="Oval 168"/>
            <p:cNvSpPr>
              <a:spLocks noChangeAspect="1"/>
            </p:cNvSpPr>
            <p:nvPr/>
          </p:nvSpPr>
          <p:spPr>
            <a:xfrm>
              <a:off x="864832" y="5542462"/>
              <a:ext cx="1080000" cy="76433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5" name="TextBox 174"/>
          <p:cNvSpPr txBox="1"/>
          <p:nvPr/>
        </p:nvSpPr>
        <p:spPr>
          <a:xfrm>
            <a:off x="7527228" y="274638"/>
            <a:ext cx="404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pSp>
        <p:nvGrpSpPr>
          <p:cNvPr id="182" name="Group 181"/>
          <p:cNvGrpSpPr/>
          <p:nvPr/>
        </p:nvGrpSpPr>
        <p:grpSpPr>
          <a:xfrm>
            <a:off x="1116533" y="1785429"/>
            <a:ext cx="6945166" cy="3961888"/>
            <a:chOff x="1116533" y="1785429"/>
            <a:chExt cx="6945166" cy="3961888"/>
          </a:xfrm>
        </p:grpSpPr>
        <p:sp>
          <p:nvSpPr>
            <p:cNvPr id="176" name="TextBox 175"/>
            <p:cNvSpPr txBox="1"/>
            <p:nvPr/>
          </p:nvSpPr>
          <p:spPr>
            <a:xfrm>
              <a:off x="7806501" y="178787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 smtClean="0">
                  <a:latin typeface="+mn-lt"/>
                </a:rPr>
                <a:t>-</a:t>
              </a:r>
              <a:endParaRPr lang="en-GB" sz="1800" dirty="0">
                <a:latin typeface="+mn-lt"/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5540225" y="3628874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 smtClean="0">
                  <a:latin typeface="+mn-lt"/>
                </a:rPr>
                <a:t>-</a:t>
              </a:r>
              <a:endParaRPr lang="en-GB" sz="1800" dirty="0">
                <a:latin typeface="+mn-lt"/>
              </a:endParaRP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3301245" y="178542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 smtClean="0">
                  <a:latin typeface="+mn-lt"/>
                </a:rPr>
                <a:t>-</a:t>
              </a:r>
              <a:endParaRPr lang="en-GB" sz="1800" dirty="0">
                <a:latin typeface="+mn-lt"/>
              </a:endParaRPr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1933141" y="4683996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 smtClean="0">
                  <a:latin typeface="+mn-lt"/>
                </a:rPr>
                <a:t>-</a:t>
              </a:r>
              <a:endParaRPr lang="en-GB" sz="1800" dirty="0">
                <a:latin typeface="+mn-lt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7678902" y="537798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 smtClean="0">
                  <a:latin typeface="+mn-lt"/>
                </a:rPr>
                <a:t>-</a:t>
              </a:r>
              <a:endParaRPr lang="en-GB" sz="1800" dirty="0">
                <a:latin typeface="+mn-lt"/>
              </a:endParaRP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1116533" y="3567132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 smtClean="0">
                  <a:latin typeface="+mn-lt"/>
                </a:rPr>
                <a:t>-</a:t>
              </a:r>
              <a:endParaRPr lang="en-GB" sz="1800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Reasoning with Data</a:t>
            </a:r>
          </a:p>
        </p:txBody>
      </p:sp>
      <p:sp>
        <p:nvSpPr>
          <p:cNvPr id="35843" name="TextBox 51"/>
          <p:cNvSpPr txBox="1">
            <a:spLocks noChangeArrowheads="1"/>
          </p:cNvSpPr>
          <p:nvPr/>
        </p:nvSpPr>
        <p:spPr bwMode="auto">
          <a:xfrm>
            <a:off x="317500" y="1216025"/>
            <a:ext cx="82153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>
                <a:latin typeface="Calibri" pitchFamily="34" charset="0"/>
              </a:rPr>
              <a:t>Money Transfer by Instalment</a:t>
            </a:r>
          </a:p>
        </p:txBody>
      </p:sp>
      <p:grpSp>
        <p:nvGrpSpPr>
          <p:cNvPr id="35844" name="Group 62"/>
          <p:cNvGrpSpPr>
            <a:grpSpLocks/>
          </p:cNvGrpSpPr>
          <p:nvPr/>
        </p:nvGrpSpPr>
        <p:grpSpPr bwMode="auto">
          <a:xfrm>
            <a:off x="636588" y="1892300"/>
            <a:ext cx="2511425" cy="1533525"/>
            <a:chOff x="328133" y="1867701"/>
            <a:chExt cx="2512254" cy="1534281"/>
          </a:xfrm>
        </p:grpSpPr>
        <p:sp>
          <p:nvSpPr>
            <p:cNvPr id="5" name="TextBox 56"/>
            <p:cNvSpPr txBox="1">
              <a:spLocks noChangeArrowheads="1"/>
            </p:cNvSpPr>
            <p:nvPr/>
          </p:nvSpPr>
          <p:spPr bwMode="auto">
            <a:xfrm>
              <a:off x="890294" y="1867701"/>
              <a:ext cx="1683305" cy="3700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28600" indent="-228600">
                <a:defRPr/>
              </a:pPr>
              <a:r>
                <a:rPr lang="en-GB" sz="1800" dirty="0">
                  <a:latin typeface="+mn-lt"/>
                </a:rPr>
                <a:t>1   Request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 bwMode="auto">
            <a:xfrm>
              <a:off x="787071" y="2207593"/>
              <a:ext cx="1583260" cy="1589"/>
            </a:xfrm>
            <a:prstGeom prst="straightConnector1">
              <a:avLst/>
            </a:prstGeom>
            <a:ln>
              <a:headEnd type="none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 bwMode="auto">
            <a:xfrm flipH="1">
              <a:off x="787071" y="2472837"/>
              <a:ext cx="1583260" cy="1588"/>
            </a:xfrm>
            <a:prstGeom prst="straightConnector1">
              <a:avLst/>
            </a:prstGeom>
            <a:ln>
              <a:headEnd type="none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56"/>
            <p:cNvSpPr>
              <a:spLocks noChangeAspect="1" noChangeArrowheads="1"/>
            </p:cNvSpPr>
            <p:nvPr/>
          </p:nvSpPr>
          <p:spPr bwMode="auto">
            <a:xfrm>
              <a:off x="914113" y="3093855"/>
              <a:ext cx="252496" cy="252537"/>
            </a:xfrm>
            <a:prstGeom prst="ellipse">
              <a:avLst/>
            </a:prstGeom>
            <a:noFill/>
            <a:ln w="19050">
              <a:solidFill>
                <a:srgbClr val="385D8A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endParaRPr lang="en-GB" sz="1800">
                <a:latin typeface="+mn-lt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>
              <a:off x="787071" y="3017618"/>
              <a:ext cx="1583260" cy="1589"/>
            </a:xfrm>
            <a:prstGeom prst="straightConnector1">
              <a:avLst/>
            </a:prstGeom>
            <a:ln>
              <a:headEnd type="none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ounded Rectangle 11"/>
            <p:cNvSpPr/>
            <p:nvPr/>
          </p:nvSpPr>
          <p:spPr bwMode="auto">
            <a:xfrm>
              <a:off x="2371919" y="2120238"/>
              <a:ext cx="468468" cy="10371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>
                  <a:solidFill>
                    <a:srgbClr val="00B050"/>
                  </a:solidFill>
                </a:rPr>
                <a:t>Q</a:t>
              </a: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328133" y="2120238"/>
              <a:ext cx="468467" cy="10371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>
                  <a:solidFill>
                    <a:srgbClr val="FF0000"/>
                  </a:solidFill>
                </a:rPr>
                <a:t>P</a:t>
              </a:r>
            </a:p>
          </p:txBody>
        </p:sp>
        <p:sp>
          <p:nvSpPr>
            <p:cNvPr id="22" name="TextBox 56"/>
            <p:cNvSpPr txBox="1">
              <a:spLocks noChangeArrowheads="1"/>
            </p:cNvSpPr>
            <p:nvPr/>
          </p:nvSpPr>
          <p:spPr bwMode="auto">
            <a:xfrm>
              <a:off x="901409" y="2517309"/>
              <a:ext cx="1689658" cy="368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28600" indent="-228600">
                <a:defRPr/>
              </a:pPr>
              <a:r>
                <a:rPr lang="en-GB" sz="1800" dirty="0">
                  <a:latin typeface="+mn-lt"/>
                </a:rPr>
                <a:t>2   Instalment</a:t>
              </a:r>
            </a:p>
          </p:txBody>
        </p:sp>
        <p:sp>
          <p:nvSpPr>
            <p:cNvPr id="23" name="TextBox 56"/>
            <p:cNvSpPr txBox="1">
              <a:spLocks noChangeArrowheads="1"/>
            </p:cNvSpPr>
            <p:nvPr/>
          </p:nvSpPr>
          <p:spPr bwMode="auto">
            <a:xfrm>
              <a:off x="901409" y="3031913"/>
              <a:ext cx="1686482" cy="3700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28600" indent="-228600">
                <a:defRPr/>
              </a:pPr>
              <a:r>
                <a:rPr lang="en-GB" sz="1800" dirty="0">
                  <a:latin typeface="+mn-lt"/>
                </a:rPr>
                <a:t>3   “Thanks”</a:t>
              </a:r>
            </a:p>
          </p:txBody>
        </p:sp>
        <p:sp>
          <p:nvSpPr>
            <p:cNvPr id="25" name="Oval 56"/>
            <p:cNvSpPr>
              <a:spLocks noChangeAspect="1" noChangeArrowheads="1"/>
            </p:cNvSpPr>
            <p:nvPr/>
          </p:nvSpPr>
          <p:spPr bwMode="auto">
            <a:xfrm>
              <a:off x="914113" y="2598311"/>
              <a:ext cx="252496" cy="250949"/>
            </a:xfrm>
            <a:prstGeom prst="ellipse">
              <a:avLst/>
            </a:prstGeom>
            <a:noFill/>
            <a:ln w="19050">
              <a:solidFill>
                <a:srgbClr val="385D8A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26" name="Oval 56"/>
            <p:cNvSpPr>
              <a:spLocks noChangeAspect="1" noChangeArrowheads="1"/>
            </p:cNvSpPr>
            <p:nvPr/>
          </p:nvSpPr>
          <p:spPr bwMode="auto">
            <a:xfrm>
              <a:off x="914113" y="1921703"/>
              <a:ext cx="252496" cy="250949"/>
            </a:xfrm>
            <a:prstGeom prst="ellipse">
              <a:avLst/>
            </a:prstGeom>
            <a:noFill/>
            <a:ln w="19050">
              <a:solidFill>
                <a:srgbClr val="385D8A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endParaRPr lang="en-GB" sz="1800">
                <a:latin typeface="+mn-lt"/>
              </a:endParaRPr>
            </a:p>
          </p:txBody>
        </p:sp>
      </p:grpSp>
      <p:grpSp>
        <p:nvGrpSpPr>
          <p:cNvPr id="35845" name="Group 60"/>
          <p:cNvGrpSpPr>
            <a:grpSpLocks/>
          </p:cNvGrpSpPr>
          <p:nvPr/>
        </p:nvGrpSpPr>
        <p:grpSpPr bwMode="auto">
          <a:xfrm>
            <a:off x="3390900" y="1744663"/>
            <a:ext cx="5459413" cy="1831975"/>
            <a:chOff x="3124559" y="1922599"/>
            <a:chExt cx="5459434" cy="1830694"/>
          </a:xfrm>
        </p:grpSpPr>
        <p:sp>
          <p:nvSpPr>
            <p:cNvPr id="35877" name="TextBox 54"/>
            <p:cNvSpPr txBox="1">
              <a:spLocks noChangeArrowheads="1"/>
            </p:cNvSpPr>
            <p:nvPr/>
          </p:nvSpPr>
          <p:spPr bwMode="auto">
            <a:xfrm>
              <a:off x="3124559" y="1922599"/>
              <a:ext cx="5243264" cy="1830694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rgbClr val="7F7F7F"/>
              </a:solidFill>
              <a:miter lim="800000"/>
              <a:headEnd/>
              <a:tailEnd/>
            </a:ln>
          </p:spPr>
          <p:txBody>
            <a:bodyPr lIns="108000" rIns="36000"/>
            <a:lstStyle/>
            <a:p>
              <a:pPr marL="266700" indent="-266700"/>
              <a:endParaRPr lang="en-GB" sz="1100">
                <a:latin typeface="Calibri" pitchFamily="34" charset="0"/>
                <a:cs typeface="Courier New" pitchFamily="49" charset="0"/>
              </a:endParaRPr>
            </a:p>
          </p:txBody>
        </p:sp>
        <p:sp>
          <p:nvSpPr>
            <p:cNvPr id="35878" name="TextBox 54"/>
            <p:cNvSpPr txBox="1">
              <a:spLocks noChangeArrowheads="1"/>
            </p:cNvSpPr>
            <p:nvPr/>
          </p:nvSpPr>
          <p:spPr bwMode="auto">
            <a:xfrm>
              <a:off x="3553277" y="2184537"/>
              <a:ext cx="5030716" cy="1217446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lIns="108000" rIns="36000"/>
            <a:lstStyle/>
            <a:p>
              <a:pPr>
                <a:lnSpc>
                  <a:spcPct val="150000"/>
                </a:lnSpc>
              </a:pPr>
              <a:r>
                <a:rPr lang="en-GB" sz="1600">
                  <a:latin typeface="Calibri" pitchFamily="34" charset="0"/>
                  <a:cs typeface="Courier New" pitchFamily="49" charset="0"/>
                </a:rPr>
                <a:t>P sends a Request for money to Q</a:t>
              </a:r>
            </a:p>
            <a:p>
              <a:pPr>
                <a:lnSpc>
                  <a:spcPct val="150000"/>
                </a:lnSpc>
              </a:pPr>
              <a:r>
                <a:rPr lang="en-GB" sz="1600">
                  <a:latin typeface="Calibri" pitchFamily="34" charset="0"/>
                  <a:cs typeface="Courier New" pitchFamily="49" charset="0"/>
                </a:rPr>
                <a:t>Q starts sends instalments to P. </a:t>
              </a:r>
            </a:p>
            <a:p>
              <a:pPr>
                <a:lnSpc>
                  <a:spcPct val="150000"/>
                </a:lnSpc>
              </a:pPr>
              <a:r>
                <a:rPr lang="en-GB" sz="1600">
                  <a:latin typeface="Calibri" pitchFamily="34" charset="0"/>
                  <a:cs typeface="Courier New" pitchFamily="49" charset="0"/>
                </a:rPr>
                <a:t>Once the cumulative instalments sent reaches the requested amount, Q stops sending and P says “Thanks”.</a:t>
              </a:r>
            </a:p>
          </p:txBody>
        </p:sp>
        <p:sp>
          <p:nvSpPr>
            <p:cNvPr id="35879" name="TextBox 54"/>
            <p:cNvSpPr txBox="1">
              <a:spLocks noChangeArrowheads="1"/>
            </p:cNvSpPr>
            <p:nvPr/>
          </p:nvSpPr>
          <p:spPr bwMode="auto">
            <a:xfrm>
              <a:off x="3135192" y="1922599"/>
              <a:ext cx="1000660" cy="26670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lIns="108000" rIns="36000"/>
            <a:lstStyle/>
            <a:p>
              <a:pPr marL="266700" indent="-266700"/>
              <a:r>
                <a:rPr lang="en-GB" sz="1800" b="1">
                  <a:latin typeface="Calibri" pitchFamily="34" charset="0"/>
                  <a:cs typeface="Courier New" pitchFamily="49" charset="0"/>
                </a:rPr>
                <a:t>Process:</a:t>
              </a:r>
            </a:p>
          </p:txBody>
        </p:sp>
        <p:sp>
          <p:nvSpPr>
            <p:cNvPr id="21" name="TextBox 54"/>
            <p:cNvSpPr txBox="1">
              <a:spLocks noChangeArrowheads="1"/>
            </p:cNvSpPr>
            <p:nvPr/>
          </p:nvSpPr>
          <p:spPr bwMode="auto">
            <a:xfrm>
              <a:off x="3265848" y="2198631"/>
              <a:ext cx="615952" cy="120406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lIns="108000" rIns="36000"/>
            <a:lstStyle/>
            <a:p>
              <a:pPr>
                <a:lnSpc>
                  <a:spcPct val="150000"/>
                </a:lnSpc>
                <a:defRPr/>
              </a:pPr>
              <a:r>
                <a:rPr lang="en-GB" sz="1600" b="1" dirty="0">
                  <a:latin typeface="+mn-lt"/>
                  <a:cs typeface="Courier New" pitchFamily="49" charset="0"/>
                </a:rPr>
                <a:t>1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GB" sz="1600" b="1" dirty="0">
                  <a:latin typeface="+mn-lt"/>
                  <a:cs typeface="Courier New" pitchFamily="49" charset="0"/>
                </a:rPr>
                <a:t>2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GB" sz="1600" b="1" dirty="0">
                  <a:latin typeface="+mn-lt"/>
                  <a:cs typeface="Courier New" pitchFamily="49" charset="0"/>
                </a:rPr>
                <a:t>3</a:t>
              </a:r>
            </a:p>
          </p:txBody>
        </p:sp>
        <p:sp>
          <p:nvSpPr>
            <p:cNvPr id="27" name="Oval 56"/>
            <p:cNvSpPr>
              <a:spLocks noChangeAspect="1" noChangeArrowheads="1"/>
            </p:cNvSpPr>
            <p:nvPr/>
          </p:nvSpPr>
          <p:spPr bwMode="auto">
            <a:xfrm>
              <a:off x="3299185" y="2328715"/>
              <a:ext cx="252414" cy="252236"/>
            </a:xfrm>
            <a:prstGeom prst="ellipse">
              <a:avLst/>
            </a:prstGeom>
            <a:noFill/>
            <a:ln w="19050">
              <a:solidFill>
                <a:srgbClr val="385D8A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28" name="Oval 56"/>
            <p:cNvSpPr>
              <a:spLocks noChangeAspect="1" noChangeArrowheads="1"/>
            </p:cNvSpPr>
            <p:nvPr/>
          </p:nvSpPr>
          <p:spPr bwMode="auto">
            <a:xfrm>
              <a:off x="3299185" y="2669788"/>
              <a:ext cx="252414" cy="252237"/>
            </a:xfrm>
            <a:prstGeom prst="ellipse">
              <a:avLst/>
            </a:prstGeom>
            <a:noFill/>
            <a:ln w="19050">
              <a:solidFill>
                <a:srgbClr val="385D8A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endParaRPr lang="en-GB" sz="1800">
                <a:latin typeface="+mn-lt"/>
              </a:endParaRPr>
            </a:p>
          </p:txBody>
        </p:sp>
        <p:sp>
          <p:nvSpPr>
            <p:cNvPr id="29" name="Oval 56"/>
            <p:cNvSpPr>
              <a:spLocks noChangeAspect="1" noChangeArrowheads="1"/>
            </p:cNvSpPr>
            <p:nvPr/>
          </p:nvSpPr>
          <p:spPr bwMode="auto">
            <a:xfrm>
              <a:off x="3299185" y="3053695"/>
              <a:ext cx="252414" cy="252237"/>
            </a:xfrm>
            <a:prstGeom prst="ellipse">
              <a:avLst/>
            </a:prstGeom>
            <a:noFill/>
            <a:ln w="19050">
              <a:solidFill>
                <a:srgbClr val="385D8A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endParaRPr lang="en-GB" sz="1800">
                <a:latin typeface="+mn-lt"/>
              </a:endParaRPr>
            </a:p>
          </p:txBody>
        </p:sp>
      </p:grpSp>
      <p:grpSp>
        <p:nvGrpSpPr>
          <p:cNvPr id="4" name="Group 64"/>
          <p:cNvGrpSpPr>
            <a:grpSpLocks/>
          </p:cNvGrpSpPr>
          <p:nvPr/>
        </p:nvGrpSpPr>
        <p:grpSpPr bwMode="auto">
          <a:xfrm>
            <a:off x="4594225" y="4252913"/>
            <a:ext cx="4316413" cy="1871662"/>
            <a:chOff x="4594710" y="4253417"/>
            <a:chExt cx="4315374" cy="1871662"/>
          </a:xfrm>
        </p:grpSpPr>
        <p:sp>
          <p:nvSpPr>
            <p:cNvPr id="32" name="Rounded Rectangle 31"/>
            <p:cNvSpPr/>
            <p:nvPr/>
          </p:nvSpPr>
          <p:spPr bwMode="auto">
            <a:xfrm>
              <a:off x="4594710" y="4253417"/>
              <a:ext cx="4315374" cy="1871662"/>
            </a:xfrm>
            <a:prstGeom prst="roundRect">
              <a:avLst/>
            </a:prstGeom>
            <a:solidFill>
              <a:schemeClr val="bg1"/>
            </a:solidFill>
            <a:ln w="127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9" name="TextBox 38"/>
            <p:cNvSpPr txBox="1">
              <a:spLocks noChangeArrowheads="1"/>
            </p:cNvSpPr>
            <p:nvPr/>
          </p:nvSpPr>
          <p:spPr bwMode="auto">
            <a:xfrm>
              <a:off x="4985141" y="5358317"/>
              <a:ext cx="3683701" cy="71278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lIns="72000" rIns="36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800" b="1" dirty="0">
                  <a:solidFill>
                    <a:srgbClr val="7030A0"/>
                  </a:solidFill>
                  <a:latin typeface="+mn-lt"/>
                  <a:cs typeface="Courier New" pitchFamily="49" charset="0"/>
                </a:rPr>
                <a:t>State Function: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if (</a:t>
              </a:r>
              <a:r>
                <a:rPr lang="en-GB" sz="1400" dirty="0" err="1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toPay</a:t>
              </a:r>
              <a:r>
                <a:rPr lang="en-GB" sz="1400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 ≤ 0) return “done”;</a:t>
              </a:r>
              <a:br>
                <a:rPr lang="en-GB" sz="1400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</a:br>
              <a:r>
                <a:rPr lang="en-GB" sz="1400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else return “not done”;</a:t>
              </a:r>
            </a:p>
          </p:txBody>
        </p:sp>
        <p:sp>
          <p:nvSpPr>
            <p:cNvPr id="35866" name="Line 23"/>
            <p:cNvSpPr>
              <a:spLocks noChangeShapeType="1"/>
            </p:cNvSpPr>
            <p:nvPr/>
          </p:nvSpPr>
          <p:spPr bwMode="auto">
            <a:xfrm>
              <a:off x="7448962" y="5022624"/>
              <a:ext cx="12604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5867" name="Group 85"/>
            <p:cNvGrpSpPr>
              <a:grpSpLocks noChangeAspect="1"/>
            </p:cNvGrpSpPr>
            <p:nvPr/>
          </p:nvGrpSpPr>
          <p:grpSpPr bwMode="auto">
            <a:xfrm>
              <a:off x="6955295" y="4654985"/>
              <a:ext cx="647998" cy="648000"/>
              <a:chOff x="3133437" y="1031604"/>
              <a:chExt cx="540000" cy="540000"/>
            </a:xfrm>
          </p:grpSpPr>
          <p:sp>
            <p:nvSpPr>
              <p:cNvPr id="35875" name="Oval 162"/>
              <p:cNvSpPr>
                <a:spLocks noChangeAspect="1" noChangeArrowheads="1"/>
              </p:cNvSpPr>
              <p:nvPr/>
            </p:nvSpPr>
            <p:spPr bwMode="auto">
              <a:xfrm>
                <a:off x="3133437" y="1031604"/>
                <a:ext cx="540000" cy="54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1400" b="1">
                  <a:latin typeface="Calibri" pitchFamily="34" charset="0"/>
                </a:endParaRPr>
              </a:p>
            </p:txBody>
          </p:sp>
          <p:sp>
            <p:nvSpPr>
              <p:cNvPr id="35876" name="Oval 163"/>
              <p:cNvSpPr>
                <a:spLocks noChangeAspect="1" noChangeArrowheads="1"/>
              </p:cNvSpPr>
              <p:nvPr/>
            </p:nvSpPr>
            <p:spPr bwMode="auto">
              <a:xfrm>
                <a:off x="3167115" y="1061094"/>
                <a:ext cx="472645" cy="481020"/>
              </a:xfrm>
              <a:prstGeom prst="ellipse">
                <a:avLst/>
              </a:prstGeom>
              <a:solidFill>
                <a:srgbClr val="F8F8F8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GB" sz="1400" b="1">
                    <a:latin typeface="Calibri" pitchFamily="34" charset="0"/>
                  </a:rPr>
                  <a:t>done</a:t>
                </a:r>
              </a:p>
            </p:txBody>
          </p:sp>
        </p:grpSp>
        <p:sp>
          <p:nvSpPr>
            <p:cNvPr id="35868" name="Text Box 24"/>
            <p:cNvSpPr txBox="1">
              <a:spLocks noChangeArrowheads="1"/>
            </p:cNvSpPr>
            <p:nvPr/>
          </p:nvSpPr>
          <p:spPr bwMode="auto">
            <a:xfrm>
              <a:off x="7664554" y="4692853"/>
              <a:ext cx="117577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>
                  <a:solidFill>
                    <a:srgbClr val="FF0000"/>
                  </a:solidFill>
                  <a:latin typeface="Calibri" pitchFamily="34" charset="0"/>
                </a:rPr>
                <a:t>P</a:t>
              </a:r>
              <a:r>
                <a:rPr lang="en-GB" sz="1600">
                  <a:latin typeface="Calibri" pitchFamily="34" charset="0"/>
                </a:rPr>
                <a:t>&gt;</a:t>
              </a:r>
              <a:r>
                <a:rPr lang="en-GB" sz="1600">
                  <a:solidFill>
                    <a:srgbClr val="00B050"/>
                  </a:solidFill>
                  <a:latin typeface="Calibri" pitchFamily="34" charset="0"/>
                </a:rPr>
                <a:t>Q</a:t>
              </a:r>
              <a:r>
                <a:rPr lang="en-GB" sz="1600">
                  <a:latin typeface="Calibri" pitchFamily="34" charset="0"/>
                </a:rPr>
                <a:t>:“Thanks”</a:t>
              </a:r>
            </a:p>
          </p:txBody>
        </p:sp>
        <p:sp>
          <p:nvSpPr>
            <p:cNvPr id="35869" name="Line 23"/>
            <p:cNvSpPr>
              <a:spLocks noChangeShapeType="1"/>
            </p:cNvSpPr>
            <p:nvPr/>
          </p:nvSpPr>
          <p:spPr bwMode="auto">
            <a:xfrm>
              <a:off x="5205399" y="4976570"/>
              <a:ext cx="12604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5870" name="Group 85"/>
            <p:cNvGrpSpPr>
              <a:grpSpLocks noChangeAspect="1"/>
            </p:cNvGrpSpPr>
            <p:nvPr/>
          </p:nvGrpSpPr>
          <p:grpSpPr bwMode="auto">
            <a:xfrm>
              <a:off x="4711732" y="4651794"/>
              <a:ext cx="647998" cy="648000"/>
              <a:chOff x="3133437" y="1031604"/>
              <a:chExt cx="540000" cy="540000"/>
            </a:xfrm>
          </p:grpSpPr>
          <p:sp>
            <p:nvSpPr>
              <p:cNvPr id="35873" name="Oval 162"/>
              <p:cNvSpPr>
                <a:spLocks noChangeAspect="1" noChangeArrowheads="1"/>
              </p:cNvSpPr>
              <p:nvPr/>
            </p:nvSpPr>
            <p:spPr bwMode="auto">
              <a:xfrm>
                <a:off x="3133437" y="1031604"/>
                <a:ext cx="540000" cy="54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1400" b="1">
                  <a:latin typeface="Calibri" pitchFamily="34" charset="0"/>
                </a:endParaRPr>
              </a:p>
            </p:txBody>
          </p:sp>
          <p:sp>
            <p:nvSpPr>
              <p:cNvPr id="35874" name="Oval 163"/>
              <p:cNvSpPr>
                <a:spLocks noChangeAspect="1" noChangeArrowheads="1"/>
              </p:cNvSpPr>
              <p:nvPr/>
            </p:nvSpPr>
            <p:spPr bwMode="auto">
              <a:xfrm>
                <a:off x="3167115" y="1061094"/>
                <a:ext cx="472645" cy="481020"/>
              </a:xfrm>
              <a:prstGeom prst="ellipse">
                <a:avLst/>
              </a:prstGeom>
              <a:solidFill>
                <a:srgbClr val="F8F8F8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GB" sz="1400" b="1">
                    <a:latin typeface="Calibri" pitchFamily="34" charset="0"/>
                  </a:rPr>
                  <a:t>not</a:t>
                </a:r>
                <a:br>
                  <a:rPr lang="en-GB" sz="1400" b="1">
                    <a:latin typeface="Calibri" pitchFamily="34" charset="0"/>
                  </a:rPr>
                </a:br>
                <a:r>
                  <a:rPr lang="en-GB" sz="1400" b="1">
                    <a:latin typeface="Calibri" pitchFamily="34" charset="0"/>
                  </a:rPr>
                  <a:t>done</a:t>
                </a:r>
              </a:p>
            </p:txBody>
          </p:sp>
        </p:grpSp>
        <p:sp>
          <p:nvSpPr>
            <p:cNvPr id="35871" name="Text Box 24"/>
            <p:cNvSpPr txBox="1">
              <a:spLocks noChangeArrowheads="1"/>
            </p:cNvSpPr>
            <p:nvPr/>
          </p:nvSpPr>
          <p:spPr bwMode="auto">
            <a:xfrm>
              <a:off x="5348274" y="4649974"/>
              <a:ext cx="148844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>
                  <a:solidFill>
                    <a:srgbClr val="00B050"/>
                  </a:solidFill>
                  <a:latin typeface="Calibri" pitchFamily="34" charset="0"/>
                </a:rPr>
                <a:t>Q</a:t>
              </a:r>
              <a:r>
                <a:rPr lang="en-GB" sz="1600">
                  <a:latin typeface="Calibri" pitchFamily="34" charset="0"/>
                </a:rPr>
                <a:t>&gt;</a:t>
              </a:r>
              <a:r>
                <a:rPr lang="en-GB" sz="1600">
                  <a:solidFill>
                    <a:srgbClr val="FF0000"/>
                  </a:solidFill>
                  <a:latin typeface="Calibri" pitchFamily="34" charset="0"/>
                </a:rPr>
                <a:t>P</a:t>
              </a:r>
              <a:r>
                <a:rPr lang="en-GB" sz="1600">
                  <a:latin typeface="Calibri" pitchFamily="34" charset="0"/>
                </a:rPr>
                <a:t>:Instalment</a:t>
              </a:r>
            </a:p>
          </p:txBody>
        </p:sp>
        <p:sp>
          <p:nvSpPr>
            <p:cNvPr id="35872" name="TextBox 90"/>
            <p:cNvSpPr txBox="1">
              <a:spLocks noChangeArrowheads="1"/>
            </p:cNvSpPr>
            <p:nvPr/>
          </p:nvSpPr>
          <p:spPr bwMode="auto">
            <a:xfrm>
              <a:off x="4636348" y="4331215"/>
              <a:ext cx="6584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800" b="1">
                  <a:latin typeface="Calibri" pitchFamily="34" charset="0"/>
                  <a:cs typeface="Times New Roman" pitchFamily="18" charset="0"/>
                </a:rPr>
                <a:t>C2</a:t>
              </a:r>
            </a:p>
          </p:txBody>
        </p:sp>
      </p:grpSp>
      <p:grpSp>
        <p:nvGrpSpPr>
          <p:cNvPr id="14" name="Group 63"/>
          <p:cNvGrpSpPr>
            <a:grpSpLocks/>
          </p:cNvGrpSpPr>
          <p:nvPr/>
        </p:nvGrpSpPr>
        <p:grpSpPr bwMode="auto">
          <a:xfrm>
            <a:off x="457200" y="4252913"/>
            <a:ext cx="3898900" cy="1871662"/>
            <a:chOff x="457200" y="4253417"/>
            <a:chExt cx="3899385" cy="1871662"/>
          </a:xfrm>
        </p:grpSpPr>
        <p:sp>
          <p:nvSpPr>
            <p:cNvPr id="31" name="Rounded Rectangle 30"/>
            <p:cNvSpPr/>
            <p:nvPr/>
          </p:nvSpPr>
          <p:spPr bwMode="auto">
            <a:xfrm>
              <a:off x="457200" y="4253417"/>
              <a:ext cx="3899385" cy="1871662"/>
            </a:xfrm>
            <a:prstGeom prst="roundRect">
              <a:avLst/>
            </a:prstGeom>
            <a:solidFill>
              <a:schemeClr val="bg1"/>
            </a:solidFill>
            <a:ln w="127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5850" name="Text Box 24"/>
            <p:cNvSpPr txBox="1">
              <a:spLocks noChangeArrowheads="1"/>
            </p:cNvSpPr>
            <p:nvPr/>
          </p:nvSpPr>
          <p:spPr bwMode="auto">
            <a:xfrm>
              <a:off x="762527" y="5066154"/>
              <a:ext cx="125753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>
                  <a:solidFill>
                    <a:srgbClr val="FF0000"/>
                  </a:solidFill>
                  <a:latin typeface="Calibri" pitchFamily="34" charset="0"/>
                </a:rPr>
                <a:t>P</a:t>
              </a:r>
              <a:r>
                <a:rPr lang="en-GB" sz="1600">
                  <a:latin typeface="Calibri" pitchFamily="34" charset="0"/>
                </a:rPr>
                <a:t>&gt;</a:t>
              </a:r>
              <a:r>
                <a:rPr lang="en-GB" sz="1600">
                  <a:solidFill>
                    <a:srgbClr val="00B050"/>
                  </a:solidFill>
                  <a:latin typeface="Calibri" pitchFamily="34" charset="0"/>
                </a:rPr>
                <a:t>Q</a:t>
              </a:r>
              <a:r>
                <a:rPr lang="en-GB" sz="1600">
                  <a:latin typeface="Calibri" pitchFamily="34" charset="0"/>
                </a:rPr>
                <a:t>:Request</a:t>
              </a:r>
            </a:p>
          </p:txBody>
        </p:sp>
        <p:sp>
          <p:nvSpPr>
            <p:cNvPr id="35851" name="Line 23"/>
            <p:cNvSpPr>
              <a:spLocks noChangeShapeType="1"/>
            </p:cNvSpPr>
            <p:nvPr/>
          </p:nvSpPr>
          <p:spPr bwMode="auto">
            <a:xfrm>
              <a:off x="721088" y="5407545"/>
              <a:ext cx="1368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52" name="Rounded Rectangular Callout 104"/>
            <p:cNvSpPr>
              <a:spLocks noChangeArrowheads="1"/>
            </p:cNvSpPr>
            <p:nvPr/>
          </p:nvSpPr>
          <p:spPr bwMode="auto">
            <a:xfrm>
              <a:off x="1077964" y="5747272"/>
              <a:ext cx="2538472" cy="285751"/>
            </a:xfrm>
            <a:prstGeom prst="wedgeRoundRectCallout">
              <a:avLst>
                <a:gd name="adj1" fmla="val -36185"/>
                <a:gd name="adj2" fmla="val -155000"/>
                <a:gd name="adj3" fmla="val 16667"/>
              </a:avLst>
            </a:prstGeom>
            <a:solidFill>
              <a:srgbClr val="F2F2F2"/>
            </a:solidFill>
            <a:ln w="12700" algn="ctr">
              <a:solidFill>
                <a:srgbClr val="7F7F7F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r>
                <a:rPr lang="en-GB" sz="1100" i="0">
                  <a:latin typeface="Courier New" pitchFamily="49" charset="0"/>
                  <a:cs typeface="Courier New" pitchFamily="49" charset="0"/>
                </a:rPr>
                <a:t>toPay := Request.amount;</a:t>
              </a:r>
            </a:p>
          </p:txBody>
        </p:sp>
        <p:grpSp>
          <p:nvGrpSpPr>
            <p:cNvPr id="35853" name="Group 149"/>
            <p:cNvGrpSpPr>
              <a:grpSpLocks/>
            </p:cNvGrpSpPr>
            <p:nvPr/>
          </p:nvGrpSpPr>
          <p:grpSpPr bwMode="auto">
            <a:xfrm rot="-5400000">
              <a:off x="2112933" y="4860636"/>
              <a:ext cx="431800" cy="430212"/>
              <a:chOff x="1898456" y="3084506"/>
              <a:chExt cx="431998" cy="429624"/>
            </a:xfrm>
          </p:grpSpPr>
          <p:sp>
            <p:nvSpPr>
              <p:cNvPr id="37" name="Oval 36"/>
              <p:cNvSpPr>
                <a:spLocks noChangeAspect="1"/>
              </p:cNvSpPr>
              <p:nvPr/>
            </p:nvSpPr>
            <p:spPr bwMode="auto">
              <a:xfrm rot="5400000">
                <a:off x="1899616" y="3082789"/>
                <a:ext cx="429678" cy="43199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100">
                  <a:latin typeface="+mn-lt"/>
                </a:endParaRPr>
              </a:p>
            </p:txBody>
          </p:sp>
          <p:sp>
            <p:nvSpPr>
              <p:cNvPr id="38" name="Line 23"/>
              <p:cNvSpPr>
                <a:spLocks noChangeShapeType="1"/>
              </p:cNvSpPr>
              <p:nvPr/>
            </p:nvSpPr>
            <p:spPr bwMode="auto">
              <a:xfrm rot="12960000">
                <a:off x="1941339" y="3442278"/>
                <a:ext cx="508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100">
                  <a:latin typeface="+mn-lt"/>
                </a:endParaRPr>
              </a:p>
            </p:txBody>
          </p:sp>
        </p:grpSp>
        <p:sp>
          <p:nvSpPr>
            <p:cNvPr id="35854" name="Text Box 24"/>
            <p:cNvSpPr txBox="1">
              <a:spLocks noChangeArrowheads="1"/>
            </p:cNvSpPr>
            <p:nvPr/>
          </p:nvSpPr>
          <p:spPr bwMode="auto">
            <a:xfrm>
              <a:off x="953920" y="4586445"/>
              <a:ext cx="147185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>
                  <a:solidFill>
                    <a:srgbClr val="00B050"/>
                  </a:solidFill>
                  <a:latin typeface="Calibri" pitchFamily="34" charset="0"/>
                </a:rPr>
                <a:t>Q</a:t>
              </a:r>
              <a:r>
                <a:rPr lang="en-GB" sz="1600">
                  <a:latin typeface="Calibri" pitchFamily="34" charset="0"/>
                </a:rPr>
                <a:t>&gt;</a:t>
              </a:r>
              <a:r>
                <a:rPr lang="en-GB" sz="1600">
                  <a:solidFill>
                    <a:srgbClr val="FF0000"/>
                  </a:solidFill>
                  <a:latin typeface="Calibri" pitchFamily="34" charset="0"/>
                </a:rPr>
                <a:t>P</a:t>
              </a:r>
              <a:r>
                <a:rPr lang="en-GB" sz="1600">
                  <a:latin typeface="Calibri" pitchFamily="34" charset="0"/>
                </a:rPr>
                <a:t>:Instalment</a:t>
              </a:r>
            </a:p>
          </p:txBody>
        </p:sp>
        <p:sp>
          <p:nvSpPr>
            <p:cNvPr id="35855" name="Line 23"/>
            <p:cNvSpPr>
              <a:spLocks noChangeShapeType="1"/>
            </p:cNvSpPr>
            <p:nvPr/>
          </p:nvSpPr>
          <p:spPr bwMode="auto">
            <a:xfrm>
              <a:off x="2415352" y="5407545"/>
              <a:ext cx="133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5856" name="Oval 27"/>
            <p:cNvSpPr>
              <a:spLocks noChangeArrowheads="1"/>
            </p:cNvSpPr>
            <p:nvPr/>
          </p:nvSpPr>
          <p:spPr bwMode="auto">
            <a:xfrm>
              <a:off x="3795867" y="5191644"/>
              <a:ext cx="433388" cy="431802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35857" name="Oval 27"/>
            <p:cNvSpPr>
              <a:spLocks noChangeArrowheads="1"/>
            </p:cNvSpPr>
            <p:nvPr/>
          </p:nvSpPr>
          <p:spPr bwMode="auto">
            <a:xfrm>
              <a:off x="2108964" y="5191644"/>
              <a:ext cx="431800" cy="431802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35858" name="Text Box 24"/>
            <p:cNvSpPr txBox="1">
              <a:spLocks noChangeArrowheads="1"/>
            </p:cNvSpPr>
            <p:nvPr/>
          </p:nvSpPr>
          <p:spPr bwMode="auto">
            <a:xfrm>
              <a:off x="2529652" y="5436836"/>
              <a:ext cx="12177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>
                  <a:solidFill>
                    <a:srgbClr val="FF0000"/>
                  </a:solidFill>
                  <a:latin typeface="Calibri" pitchFamily="34" charset="0"/>
                </a:rPr>
                <a:t>P</a:t>
              </a:r>
              <a:r>
                <a:rPr lang="en-GB" sz="1600">
                  <a:latin typeface="Calibri" pitchFamily="34" charset="0"/>
                </a:rPr>
                <a:t>&gt;</a:t>
              </a:r>
              <a:r>
                <a:rPr lang="en-GB" sz="1600">
                  <a:solidFill>
                    <a:srgbClr val="00B050"/>
                  </a:solidFill>
                  <a:latin typeface="Calibri" pitchFamily="34" charset="0"/>
                </a:rPr>
                <a:t>Q</a:t>
              </a:r>
              <a:r>
                <a:rPr lang="en-GB" sz="1600">
                  <a:latin typeface="Calibri" pitchFamily="34" charset="0"/>
                </a:rPr>
                <a:t>:“Thanks”</a:t>
              </a:r>
            </a:p>
          </p:txBody>
        </p:sp>
        <p:sp>
          <p:nvSpPr>
            <p:cNvPr id="35859" name="Rounded Rectangular Callout 142"/>
            <p:cNvSpPr>
              <a:spLocks noChangeArrowheads="1"/>
            </p:cNvSpPr>
            <p:nvPr/>
          </p:nvSpPr>
          <p:spPr bwMode="auto">
            <a:xfrm>
              <a:off x="2427902" y="4386332"/>
              <a:ext cx="1769453" cy="393702"/>
            </a:xfrm>
            <a:prstGeom prst="wedgeRoundRectCallout">
              <a:avLst>
                <a:gd name="adj1" fmla="val -42843"/>
                <a:gd name="adj2" fmla="val 96773"/>
                <a:gd name="adj3" fmla="val 16667"/>
              </a:avLst>
            </a:prstGeom>
            <a:solidFill>
              <a:srgbClr val="F2F2F2"/>
            </a:solidFill>
            <a:ln w="12700" algn="ctr">
              <a:solidFill>
                <a:srgbClr val="7F7F7F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r>
                <a:rPr lang="en-GB" sz="1100" i="0">
                  <a:latin typeface="Courier New" pitchFamily="49" charset="0"/>
                  <a:cs typeface="Courier New" pitchFamily="49" charset="0"/>
                </a:rPr>
                <a:t>toPay := toPay - Instalment.amount;</a:t>
              </a:r>
            </a:p>
          </p:txBody>
        </p:sp>
        <p:sp>
          <p:nvSpPr>
            <p:cNvPr id="35860" name="TextBox 90"/>
            <p:cNvSpPr txBox="1">
              <a:spLocks noChangeArrowheads="1"/>
            </p:cNvSpPr>
            <p:nvPr/>
          </p:nvSpPr>
          <p:spPr bwMode="auto">
            <a:xfrm>
              <a:off x="602953" y="4331215"/>
              <a:ext cx="47501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800" b="1">
                  <a:latin typeface="Calibri" pitchFamily="34" charset="0"/>
                  <a:cs typeface="Times New Roman" pitchFamily="18" charset="0"/>
                </a:rPr>
                <a:t>C1</a:t>
              </a:r>
            </a:p>
          </p:txBody>
        </p:sp>
        <p:sp>
          <p:nvSpPr>
            <p:cNvPr id="35861" name="Oval 22"/>
            <p:cNvSpPr>
              <a:spLocks noChangeAspect="1" noChangeArrowheads="1"/>
            </p:cNvSpPr>
            <p:nvPr/>
          </p:nvSpPr>
          <p:spPr bwMode="auto">
            <a:xfrm>
              <a:off x="577105" y="5318645"/>
              <a:ext cx="182563" cy="17621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36000" rIns="36000" anchor="ctr"/>
            <a:lstStyle/>
            <a:p>
              <a:pPr algn="ctr"/>
              <a:endParaRPr lang="en-GB" sz="11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sp>
        <p:nvSpPr>
          <p:cNvPr id="28680" name="TextBox 51"/>
          <p:cNvSpPr txBox="1">
            <a:spLocks noChangeArrowheads="1"/>
          </p:cNvSpPr>
          <p:nvPr/>
        </p:nvSpPr>
        <p:spPr bwMode="auto">
          <a:xfrm>
            <a:off x="2151063" y="3786188"/>
            <a:ext cx="43005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800" b="1">
                <a:latin typeface="Calibri" pitchFamily="34" charset="0"/>
              </a:rPr>
              <a:t>CHOREOGRAPHY = C1 </a:t>
            </a:r>
            <a:r>
              <a:rPr lang="en-GB" sz="1800" b="1" i="0">
                <a:latin typeface="Calibri" pitchFamily="34" charset="0"/>
              </a:rPr>
              <a:t>|| </a:t>
            </a:r>
            <a:r>
              <a:rPr lang="en-GB" sz="1800" b="1">
                <a:latin typeface="Calibri" pitchFamily="34" charset="0"/>
              </a:rPr>
              <a:t>C2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4981575" y="1417638"/>
            <a:ext cx="3705225" cy="2008187"/>
            <a:chOff x="4981574" y="1417638"/>
            <a:chExt cx="3705225" cy="2007950"/>
          </a:xfrm>
        </p:grpSpPr>
        <p:sp>
          <p:nvSpPr>
            <p:cNvPr id="121" name="Rounded Rectangle 120"/>
            <p:cNvSpPr/>
            <p:nvPr/>
          </p:nvSpPr>
          <p:spPr bwMode="auto">
            <a:xfrm>
              <a:off x="4981574" y="1417638"/>
              <a:ext cx="3705225" cy="2007950"/>
            </a:xfrm>
            <a:prstGeom prst="roundRect">
              <a:avLst/>
            </a:prstGeom>
            <a:solidFill>
              <a:schemeClr val="bg1"/>
            </a:solidFill>
            <a:ln w="127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600"/>
            </a:p>
          </p:txBody>
        </p:sp>
        <p:sp>
          <p:nvSpPr>
            <p:cNvPr id="4" name="TextBox 90"/>
            <p:cNvSpPr txBox="1">
              <a:spLocks noChangeArrowheads="1"/>
            </p:cNvSpPr>
            <p:nvPr/>
          </p:nvSpPr>
          <p:spPr bwMode="auto">
            <a:xfrm>
              <a:off x="5076824" y="1465257"/>
              <a:ext cx="3308350" cy="3698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800" b="1" dirty="0">
                  <a:latin typeface="+mn-lt"/>
                </a:rPr>
                <a:t>C2</a:t>
              </a:r>
              <a:r>
                <a:rPr lang="en-GB" sz="1800" b="1" baseline="30000" dirty="0">
                  <a:latin typeface="+mn-lt"/>
                </a:rPr>
                <a:t>*</a:t>
              </a:r>
              <a:r>
                <a:rPr lang="en-GB" sz="1800" b="1" dirty="0">
                  <a:latin typeface="+mn-lt"/>
                  <a:cs typeface="Times New Roman" pitchFamily="18" charset="0"/>
                </a:rPr>
                <a:t>  (Connected Form of C2)</a:t>
              </a:r>
            </a:p>
          </p:txBody>
        </p:sp>
      </p:grpSp>
      <p:sp>
        <p:nvSpPr>
          <p:cNvPr id="36867" name="Title 1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Reasoning with Data</a:t>
            </a:r>
          </a:p>
        </p:txBody>
      </p:sp>
      <p:grpSp>
        <p:nvGrpSpPr>
          <p:cNvPr id="3" name="Group 71"/>
          <p:cNvGrpSpPr>
            <a:grpSpLocks/>
          </p:cNvGrpSpPr>
          <p:nvPr/>
        </p:nvGrpSpPr>
        <p:grpSpPr bwMode="auto">
          <a:xfrm>
            <a:off x="295275" y="1346200"/>
            <a:ext cx="4316413" cy="2079625"/>
            <a:chOff x="295275" y="1346200"/>
            <a:chExt cx="4316413" cy="2079388"/>
          </a:xfrm>
        </p:grpSpPr>
        <p:sp>
          <p:nvSpPr>
            <p:cNvPr id="145" name="Rounded Rectangle 144"/>
            <p:cNvSpPr/>
            <p:nvPr/>
          </p:nvSpPr>
          <p:spPr bwMode="auto">
            <a:xfrm>
              <a:off x="295275" y="1346200"/>
              <a:ext cx="4316413" cy="2079388"/>
            </a:xfrm>
            <a:prstGeom prst="roundRect">
              <a:avLst/>
            </a:prstGeom>
            <a:solidFill>
              <a:schemeClr val="bg1"/>
            </a:solidFill>
            <a:ln w="127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46" name="TextBox 145"/>
            <p:cNvSpPr txBox="1">
              <a:spLocks noChangeArrowheads="1"/>
            </p:cNvSpPr>
            <p:nvPr/>
          </p:nvSpPr>
          <p:spPr bwMode="auto">
            <a:xfrm>
              <a:off x="685800" y="2587484"/>
              <a:ext cx="3684588" cy="71270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lIns="72000" rIns="36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800" b="1" dirty="0">
                  <a:solidFill>
                    <a:srgbClr val="7030A0"/>
                  </a:solidFill>
                  <a:latin typeface="+mn-lt"/>
                  <a:cs typeface="Courier New" pitchFamily="49" charset="0"/>
                </a:rPr>
                <a:t>State Function: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if (</a:t>
              </a:r>
              <a:r>
                <a:rPr lang="en-GB" sz="1400" dirty="0" err="1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toPay</a:t>
              </a:r>
              <a:r>
                <a:rPr lang="en-GB" sz="1400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 ≤ 0) return “done”;</a:t>
              </a:r>
              <a:br>
                <a:rPr lang="en-GB" sz="1400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</a:br>
              <a:r>
                <a:rPr lang="en-GB" sz="1400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else return “not done”;</a:t>
              </a:r>
            </a:p>
          </p:txBody>
        </p:sp>
        <p:sp>
          <p:nvSpPr>
            <p:cNvPr id="36922" name="Line 23"/>
            <p:cNvSpPr>
              <a:spLocks noChangeShapeType="1"/>
            </p:cNvSpPr>
            <p:nvPr/>
          </p:nvSpPr>
          <p:spPr bwMode="auto">
            <a:xfrm>
              <a:off x="3150214" y="2115407"/>
              <a:ext cx="12607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6923" name="Group 85"/>
            <p:cNvGrpSpPr>
              <a:grpSpLocks noChangeAspect="1"/>
            </p:cNvGrpSpPr>
            <p:nvPr/>
          </p:nvGrpSpPr>
          <p:grpSpPr bwMode="auto">
            <a:xfrm>
              <a:off x="2656428" y="1747768"/>
              <a:ext cx="648154" cy="648000"/>
              <a:chOff x="3133437" y="1031604"/>
              <a:chExt cx="540000" cy="540000"/>
            </a:xfrm>
          </p:grpSpPr>
          <p:sp>
            <p:nvSpPr>
              <p:cNvPr id="36931" name="Oval 162"/>
              <p:cNvSpPr>
                <a:spLocks noChangeAspect="1" noChangeArrowheads="1"/>
              </p:cNvSpPr>
              <p:nvPr/>
            </p:nvSpPr>
            <p:spPr bwMode="auto">
              <a:xfrm>
                <a:off x="3133437" y="1031604"/>
                <a:ext cx="540000" cy="54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1400" b="1">
                  <a:latin typeface="Calibri" pitchFamily="34" charset="0"/>
                </a:endParaRPr>
              </a:p>
            </p:txBody>
          </p:sp>
          <p:sp>
            <p:nvSpPr>
              <p:cNvPr id="36932" name="Oval 163"/>
              <p:cNvSpPr>
                <a:spLocks noChangeAspect="1" noChangeArrowheads="1"/>
              </p:cNvSpPr>
              <p:nvPr/>
            </p:nvSpPr>
            <p:spPr bwMode="auto">
              <a:xfrm>
                <a:off x="3167115" y="1061094"/>
                <a:ext cx="472645" cy="481020"/>
              </a:xfrm>
              <a:prstGeom prst="ellipse">
                <a:avLst/>
              </a:prstGeom>
              <a:solidFill>
                <a:srgbClr val="F8F8F8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GB" sz="1400" b="1">
                    <a:latin typeface="Calibri" pitchFamily="34" charset="0"/>
                  </a:rPr>
                  <a:t>done</a:t>
                </a:r>
              </a:p>
            </p:txBody>
          </p:sp>
        </p:grpSp>
        <p:sp>
          <p:nvSpPr>
            <p:cNvPr id="36924" name="Text Box 24"/>
            <p:cNvSpPr txBox="1">
              <a:spLocks noChangeArrowheads="1"/>
            </p:cNvSpPr>
            <p:nvPr/>
          </p:nvSpPr>
          <p:spPr bwMode="auto">
            <a:xfrm>
              <a:off x="3365858" y="1785636"/>
              <a:ext cx="117606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>
                  <a:solidFill>
                    <a:srgbClr val="FF0000"/>
                  </a:solidFill>
                  <a:latin typeface="Calibri" pitchFamily="34" charset="0"/>
                </a:rPr>
                <a:t>P</a:t>
              </a:r>
              <a:r>
                <a:rPr lang="en-GB" sz="1600">
                  <a:latin typeface="Calibri" pitchFamily="34" charset="0"/>
                </a:rPr>
                <a:t>&gt;</a:t>
              </a:r>
              <a:r>
                <a:rPr lang="en-GB" sz="1600">
                  <a:solidFill>
                    <a:srgbClr val="00B050"/>
                  </a:solidFill>
                  <a:latin typeface="Calibri" pitchFamily="34" charset="0"/>
                </a:rPr>
                <a:t>Q</a:t>
              </a:r>
              <a:r>
                <a:rPr lang="en-GB" sz="1600">
                  <a:latin typeface="Calibri" pitchFamily="34" charset="0"/>
                </a:rPr>
                <a:t>:“Thanks”</a:t>
              </a:r>
            </a:p>
          </p:txBody>
        </p:sp>
        <p:sp>
          <p:nvSpPr>
            <p:cNvPr id="36925" name="Line 23"/>
            <p:cNvSpPr>
              <a:spLocks noChangeShapeType="1"/>
            </p:cNvSpPr>
            <p:nvPr/>
          </p:nvSpPr>
          <p:spPr bwMode="auto">
            <a:xfrm>
              <a:off x="906111" y="2069353"/>
              <a:ext cx="12607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36926" name="Group 85"/>
            <p:cNvGrpSpPr>
              <a:grpSpLocks noChangeAspect="1"/>
            </p:cNvGrpSpPr>
            <p:nvPr/>
          </p:nvGrpSpPr>
          <p:grpSpPr bwMode="auto">
            <a:xfrm>
              <a:off x="412325" y="1744577"/>
              <a:ext cx="648154" cy="648000"/>
              <a:chOff x="3133437" y="1031604"/>
              <a:chExt cx="540000" cy="540000"/>
            </a:xfrm>
          </p:grpSpPr>
          <p:sp>
            <p:nvSpPr>
              <p:cNvPr id="36929" name="Oval 162"/>
              <p:cNvSpPr>
                <a:spLocks noChangeAspect="1" noChangeArrowheads="1"/>
              </p:cNvSpPr>
              <p:nvPr/>
            </p:nvSpPr>
            <p:spPr bwMode="auto">
              <a:xfrm>
                <a:off x="3133437" y="1031604"/>
                <a:ext cx="540000" cy="54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1400" b="1">
                  <a:latin typeface="Calibri" pitchFamily="34" charset="0"/>
                </a:endParaRPr>
              </a:p>
            </p:txBody>
          </p:sp>
          <p:sp>
            <p:nvSpPr>
              <p:cNvPr id="36930" name="Oval 163"/>
              <p:cNvSpPr>
                <a:spLocks noChangeAspect="1" noChangeArrowheads="1"/>
              </p:cNvSpPr>
              <p:nvPr/>
            </p:nvSpPr>
            <p:spPr bwMode="auto">
              <a:xfrm>
                <a:off x="3167115" y="1061094"/>
                <a:ext cx="472645" cy="481020"/>
              </a:xfrm>
              <a:prstGeom prst="ellipse">
                <a:avLst/>
              </a:prstGeom>
              <a:solidFill>
                <a:srgbClr val="F8F8F8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GB" sz="1400" b="1">
                    <a:latin typeface="Calibri" pitchFamily="34" charset="0"/>
                  </a:rPr>
                  <a:t>not</a:t>
                </a:r>
                <a:br>
                  <a:rPr lang="en-GB" sz="1400" b="1">
                    <a:latin typeface="Calibri" pitchFamily="34" charset="0"/>
                  </a:rPr>
                </a:br>
                <a:r>
                  <a:rPr lang="en-GB" sz="1400" b="1">
                    <a:latin typeface="Calibri" pitchFamily="34" charset="0"/>
                  </a:rPr>
                  <a:t>done</a:t>
                </a:r>
              </a:p>
            </p:txBody>
          </p:sp>
        </p:grpSp>
        <p:sp>
          <p:nvSpPr>
            <p:cNvPr id="36927" name="Text Box 24"/>
            <p:cNvSpPr txBox="1">
              <a:spLocks noChangeArrowheads="1"/>
            </p:cNvSpPr>
            <p:nvPr/>
          </p:nvSpPr>
          <p:spPr bwMode="auto">
            <a:xfrm>
              <a:off x="1049020" y="1742757"/>
              <a:ext cx="14888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>
                  <a:solidFill>
                    <a:srgbClr val="00B050"/>
                  </a:solidFill>
                  <a:latin typeface="Calibri" pitchFamily="34" charset="0"/>
                </a:rPr>
                <a:t>Q</a:t>
              </a:r>
              <a:r>
                <a:rPr lang="en-GB" sz="1600">
                  <a:latin typeface="Calibri" pitchFamily="34" charset="0"/>
                </a:rPr>
                <a:t>&gt;</a:t>
              </a:r>
              <a:r>
                <a:rPr lang="en-GB" sz="1600">
                  <a:solidFill>
                    <a:srgbClr val="FF0000"/>
                  </a:solidFill>
                  <a:latin typeface="Calibri" pitchFamily="34" charset="0"/>
                </a:rPr>
                <a:t>P</a:t>
              </a:r>
              <a:r>
                <a:rPr lang="en-GB" sz="1600">
                  <a:latin typeface="Calibri" pitchFamily="34" charset="0"/>
                </a:rPr>
                <a:t>:Instalment</a:t>
              </a:r>
            </a:p>
          </p:txBody>
        </p:sp>
        <p:sp>
          <p:nvSpPr>
            <p:cNvPr id="36928" name="TextBox 90"/>
            <p:cNvSpPr txBox="1">
              <a:spLocks noChangeArrowheads="1"/>
            </p:cNvSpPr>
            <p:nvPr/>
          </p:nvSpPr>
          <p:spPr bwMode="auto">
            <a:xfrm>
              <a:off x="377867" y="1369406"/>
              <a:ext cx="65860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800" b="1">
                  <a:latin typeface="Calibri" pitchFamily="34" charset="0"/>
                  <a:cs typeface="Times New Roman" pitchFamily="18" charset="0"/>
                </a:rPr>
                <a:t>C2</a:t>
              </a:r>
            </a:p>
          </p:txBody>
        </p:sp>
      </p:grpSp>
      <p:grpSp>
        <p:nvGrpSpPr>
          <p:cNvPr id="8" name="Group 70"/>
          <p:cNvGrpSpPr>
            <a:grpSpLocks/>
          </p:cNvGrpSpPr>
          <p:nvPr/>
        </p:nvGrpSpPr>
        <p:grpSpPr bwMode="auto">
          <a:xfrm>
            <a:off x="7367588" y="1828800"/>
            <a:ext cx="1174750" cy="755650"/>
            <a:chOff x="7366994" y="1787908"/>
            <a:chExt cx="1176061" cy="754664"/>
          </a:xfrm>
        </p:grpSpPr>
        <p:grpSp>
          <p:nvGrpSpPr>
            <p:cNvPr id="9" name="Group 227"/>
            <p:cNvGrpSpPr>
              <a:grpSpLocks/>
            </p:cNvGrpSpPr>
            <p:nvPr/>
          </p:nvGrpSpPr>
          <p:grpSpPr bwMode="auto">
            <a:xfrm rot="16200000">
              <a:off x="7727516" y="2111564"/>
              <a:ext cx="431802" cy="430213"/>
              <a:chOff x="1899233" y="3085298"/>
              <a:chExt cx="432000" cy="429626"/>
            </a:xfrm>
            <a:noFill/>
          </p:grpSpPr>
          <p:sp>
            <p:nvSpPr>
              <p:cNvPr id="136" name="Oval 135"/>
              <p:cNvSpPr>
                <a:spLocks noChangeAspect="1"/>
              </p:cNvSpPr>
              <p:nvPr/>
            </p:nvSpPr>
            <p:spPr bwMode="auto">
              <a:xfrm rot="5400000">
                <a:off x="1900420" y="3084111"/>
                <a:ext cx="429626" cy="432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>
                  <a:latin typeface="+mn-lt"/>
                </a:endParaRPr>
              </a:p>
            </p:txBody>
          </p:sp>
          <p:sp>
            <p:nvSpPr>
              <p:cNvPr id="137" name="Line 23"/>
              <p:cNvSpPr>
                <a:spLocks noChangeShapeType="1"/>
              </p:cNvSpPr>
              <p:nvPr/>
            </p:nvSpPr>
            <p:spPr bwMode="auto">
              <a:xfrm rot="12960000">
                <a:off x="1935763" y="3441998"/>
                <a:ext cx="49235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>
                  <a:latin typeface="+mn-lt"/>
                </a:endParaRPr>
              </a:p>
            </p:txBody>
          </p:sp>
        </p:grpSp>
        <p:sp>
          <p:nvSpPr>
            <p:cNvPr id="36919" name="Text Box 24"/>
            <p:cNvSpPr txBox="1">
              <a:spLocks noChangeArrowheads="1"/>
            </p:cNvSpPr>
            <p:nvPr/>
          </p:nvSpPr>
          <p:spPr bwMode="auto">
            <a:xfrm>
              <a:off x="7366994" y="1787908"/>
              <a:ext cx="117606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>
                  <a:solidFill>
                    <a:srgbClr val="FF0000"/>
                  </a:solidFill>
                  <a:latin typeface="Calibri" pitchFamily="34" charset="0"/>
                </a:rPr>
                <a:t>P</a:t>
              </a:r>
              <a:r>
                <a:rPr lang="en-GB" sz="1600">
                  <a:latin typeface="Calibri" pitchFamily="34" charset="0"/>
                </a:rPr>
                <a:t>&gt;</a:t>
              </a:r>
              <a:r>
                <a:rPr lang="en-GB" sz="1600">
                  <a:solidFill>
                    <a:srgbClr val="00B050"/>
                  </a:solidFill>
                  <a:latin typeface="Calibri" pitchFamily="34" charset="0"/>
                </a:rPr>
                <a:t>Q</a:t>
              </a:r>
              <a:r>
                <a:rPr lang="en-GB" sz="1600">
                  <a:latin typeface="Calibri" pitchFamily="34" charset="0"/>
                </a:rPr>
                <a:t>:“Thanks”</a:t>
              </a:r>
            </a:p>
          </p:txBody>
        </p:sp>
      </p:grpSp>
      <p:grpSp>
        <p:nvGrpSpPr>
          <p:cNvPr id="10" name="Group 69"/>
          <p:cNvGrpSpPr>
            <a:grpSpLocks/>
          </p:cNvGrpSpPr>
          <p:nvPr/>
        </p:nvGrpSpPr>
        <p:grpSpPr bwMode="auto">
          <a:xfrm>
            <a:off x="7243763" y="1830388"/>
            <a:ext cx="1501775" cy="752475"/>
            <a:chOff x="7229801" y="1790308"/>
            <a:chExt cx="1501904" cy="752794"/>
          </a:xfrm>
        </p:grpSpPr>
        <p:grpSp>
          <p:nvGrpSpPr>
            <p:cNvPr id="11" name="Group 223"/>
            <p:cNvGrpSpPr>
              <a:grpSpLocks/>
            </p:cNvGrpSpPr>
            <p:nvPr/>
          </p:nvGrpSpPr>
          <p:grpSpPr bwMode="auto">
            <a:xfrm rot="16200000">
              <a:off x="7708061" y="2111300"/>
              <a:ext cx="433390" cy="430213"/>
              <a:chOff x="1899234" y="3085297"/>
              <a:chExt cx="432000" cy="429625"/>
            </a:xfrm>
            <a:noFill/>
          </p:grpSpPr>
          <p:sp>
            <p:nvSpPr>
              <p:cNvPr id="64" name="Oval 63"/>
              <p:cNvSpPr>
                <a:spLocks noChangeAspect="1"/>
              </p:cNvSpPr>
              <p:nvPr/>
            </p:nvSpPr>
            <p:spPr bwMode="auto">
              <a:xfrm rot="5400000">
                <a:off x="1900421" y="3084110"/>
                <a:ext cx="429625" cy="432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lgDash"/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>
                  <a:latin typeface="+mn-lt"/>
                </a:endParaRPr>
              </a:p>
            </p:txBody>
          </p:sp>
          <p:sp>
            <p:nvSpPr>
              <p:cNvPr id="65" name="Line 23"/>
              <p:cNvSpPr>
                <a:spLocks noChangeShapeType="1"/>
              </p:cNvSpPr>
              <p:nvPr/>
            </p:nvSpPr>
            <p:spPr bwMode="auto">
              <a:xfrm rot="12960000">
                <a:off x="1938940" y="3443583"/>
                <a:ext cx="49235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prstDash val="lgDash"/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>
                  <a:latin typeface="+mn-lt"/>
                </a:endParaRPr>
              </a:p>
            </p:txBody>
          </p:sp>
        </p:grpSp>
        <p:sp>
          <p:nvSpPr>
            <p:cNvPr id="66" name="Text Box 24"/>
            <p:cNvSpPr txBox="1">
              <a:spLocks noChangeArrowheads="1"/>
            </p:cNvSpPr>
            <p:nvPr/>
          </p:nvSpPr>
          <p:spPr bwMode="auto">
            <a:xfrm>
              <a:off x="7229801" y="1790308"/>
              <a:ext cx="1501904" cy="246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1600" dirty="0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1600" dirty="0">
                  <a:latin typeface="+mn-lt"/>
                </a:rPr>
                <a:t>&gt;</a:t>
              </a:r>
              <a:r>
                <a:rPr lang="en-GB" sz="1600" dirty="0" err="1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1600" dirty="0" err="1">
                  <a:latin typeface="+mn-lt"/>
                </a:rPr>
                <a:t>:Instalment</a:t>
              </a:r>
              <a:endParaRPr lang="en-GB" sz="1600" dirty="0">
                <a:latin typeface="+mn-lt"/>
              </a:endParaRPr>
            </a:p>
          </p:txBody>
        </p:sp>
      </p:grpSp>
      <p:grpSp>
        <p:nvGrpSpPr>
          <p:cNvPr id="12" name="Group 75"/>
          <p:cNvGrpSpPr>
            <a:grpSpLocks/>
          </p:cNvGrpSpPr>
          <p:nvPr/>
        </p:nvGrpSpPr>
        <p:grpSpPr bwMode="auto">
          <a:xfrm>
            <a:off x="5076825" y="2390775"/>
            <a:ext cx="1244600" cy="390525"/>
            <a:chOff x="5076825" y="2390356"/>
            <a:chExt cx="1244600" cy="390944"/>
          </a:xfrm>
        </p:grpSpPr>
        <p:sp>
          <p:nvSpPr>
            <p:cNvPr id="36914" name="Text Box 24"/>
            <p:cNvSpPr txBox="1">
              <a:spLocks noChangeArrowheads="1"/>
            </p:cNvSpPr>
            <p:nvPr/>
          </p:nvSpPr>
          <p:spPr bwMode="auto">
            <a:xfrm>
              <a:off x="5076825" y="2390356"/>
              <a:ext cx="1175868" cy="246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>
                  <a:solidFill>
                    <a:srgbClr val="FF0000"/>
                  </a:solidFill>
                  <a:latin typeface="Calibri" pitchFamily="34" charset="0"/>
                </a:rPr>
                <a:t>P</a:t>
              </a:r>
              <a:r>
                <a:rPr lang="en-GB" sz="1600">
                  <a:latin typeface="Calibri" pitchFamily="34" charset="0"/>
                </a:rPr>
                <a:t>&gt;</a:t>
              </a:r>
              <a:r>
                <a:rPr lang="en-GB" sz="1600">
                  <a:solidFill>
                    <a:srgbClr val="00B050"/>
                  </a:solidFill>
                  <a:latin typeface="Calibri" pitchFamily="34" charset="0"/>
                </a:rPr>
                <a:t>Q</a:t>
              </a:r>
              <a:r>
                <a:rPr lang="en-GB" sz="1600">
                  <a:latin typeface="Calibri" pitchFamily="34" charset="0"/>
                </a:rPr>
                <a:t>:Request</a:t>
              </a:r>
            </a:p>
          </p:txBody>
        </p:sp>
        <p:cxnSp>
          <p:nvCxnSpPr>
            <p:cNvPr id="59" name="Straight Arrow Connector 58"/>
            <p:cNvCxnSpPr/>
            <p:nvPr/>
          </p:nvCxnSpPr>
          <p:spPr bwMode="auto">
            <a:xfrm>
              <a:off x="5562600" y="2781300"/>
              <a:ext cx="758825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lg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76"/>
          <p:cNvGrpSpPr>
            <a:grpSpLocks/>
          </p:cNvGrpSpPr>
          <p:nvPr/>
        </p:nvGrpSpPr>
        <p:grpSpPr bwMode="auto">
          <a:xfrm>
            <a:off x="5576888" y="1828800"/>
            <a:ext cx="2417762" cy="1544638"/>
            <a:chOff x="5576888" y="1828800"/>
            <a:chExt cx="2417762" cy="1544638"/>
          </a:xfrm>
        </p:grpSpPr>
        <p:sp>
          <p:nvSpPr>
            <p:cNvPr id="5" name="Text Box 24"/>
            <p:cNvSpPr txBox="1">
              <a:spLocks noChangeArrowheads="1"/>
            </p:cNvSpPr>
            <p:nvPr/>
          </p:nvSpPr>
          <p:spPr bwMode="auto">
            <a:xfrm>
              <a:off x="5576888" y="1828800"/>
              <a:ext cx="150177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1600" dirty="0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1600" dirty="0">
                  <a:latin typeface="+mn-lt"/>
                </a:rPr>
                <a:t>&gt;</a:t>
              </a:r>
              <a:r>
                <a:rPr lang="en-GB" sz="1600" dirty="0" err="1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1600" dirty="0" err="1">
                  <a:latin typeface="+mn-lt"/>
                </a:rPr>
                <a:t>:Instalment</a:t>
              </a:r>
              <a:endParaRPr lang="en-GB" sz="1600" dirty="0">
                <a:latin typeface="+mn-lt"/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 bwMode="auto">
            <a:xfrm>
              <a:off x="6861175" y="2774950"/>
              <a:ext cx="758825" cy="1588"/>
            </a:xfrm>
            <a:prstGeom prst="straightConnector1">
              <a:avLst/>
            </a:prstGeom>
            <a:ln>
              <a:solidFill>
                <a:schemeClr val="tx1"/>
              </a:solidFill>
              <a:prstDash val="lg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 Box 24"/>
            <p:cNvSpPr txBox="1">
              <a:spLocks noChangeArrowheads="1"/>
            </p:cNvSpPr>
            <p:nvPr/>
          </p:nvSpPr>
          <p:spPr bwMode="auto">
            <a:xfrm>
              <a:off x="6492875" y="3127375"/>
              <a:ext cx="150177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1600" dirty="0">
                  <a:solidFill>
                    <a:srgbClr val="00B050"/>
                  </a:solidFill>
                  <a:latin typeface="+mn-lt"/>
                </a:rPr>
                <a:t>Q</a:t>
              </a:r>
              <a:r>
                <a:rPr lang="en-GB" sz="1600" dirty="0">
                  <a:latin typeface="+mn-lt"/>
                </a:rPr>
                <a:t>&gt;</a:t>
              </a:r>
              <a:r>
                <a:rPr lang="en-GB" sz="1600" dirty="0" err="1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GB" sz="1600" dirty="0" err="1">
                  <a:latin typeface="+mn-lt"/>
                </a:rPr>
                <a:t>:Instalment</a:t>
              </a:r>
              <a:endParaRPr lang="en-GB" sz="1600" dirty="0">
                <a:latin typeface="+mn-lt"/>
              </a:endParaRPr>
            </a:p>
          </p:txBody>
        </p:sp>
        <p:grpSp>
          <p:nvGrpSpPr>
            <p:cNvPr id="15" name="Group 223"/>
            <p:cNvGrpSpPr>
              <a:grpSpLocks/>
            </p:cNvGrpSpPr>
            <p:nvPr/>
          </p:nvGrpSpPr>
          <p:grpSpPr bwMode="auto">
            <a:xfrm rot="16200000">
              <a:off x="6423102" y="2136034"/>
              <a:ext cx="433274" cy="430143"/>
              <a:chOff x="1899234" y="3085297"/>
              <a:chExt cx="432000" cy="429625"/>
            </a:xfrm>
            <a:noFill/>
          </p:grpSpPr>
          <p:sp>
            <p:nvSpPr>
              <p:cNvPr id="140" name="Oval 139"/>
              <p:cNvSpPr>
                <a:spLocks noChangeAspect="1"/>
              </p:cNvSpPr>
              <p:nvPr/>
            </p:nvSpPr>
            <p:spPr bwMode="auto">
              <a:xfrm rot="5400000">
                <a:off x="1900421" y="3084110"/>
                <a:ext cx="429625" cy="432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lgDash"/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>
                  <a:latin typeface="+mn-lt"/>
                </a:endParaRPr>
              </a:p>
            </p:txBody>
          </p:sp>
          <p:sp>
            <p:nvSpPr>
              <p:cNvPr id="141" name="Line 23"/>
              <p:cNvSpPr>
                <a:spLocks noChangeShapeType="1"/>
              </p:cNvSpPr>
              <p:nvPr/>
            </p:nvSpPr>
            <p:spPr bwMode="auto">
              <a:xfrm rot="12960000">
                <a:off x="1938940" y="3443583"/>
                <a:ext cx="49235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prstDash val="lgDash"/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>
                  <a:latin typeface="+mn-lt"/>
                </a:endParaRPr>
              </a:p>
            </p:txBody>
          </p:sp>
        </p:grpSp>
      </p:grpSp>
      <p:grpSp>
        <p:nvGrpSpPr>
          <p:cNvPr id="16" name="Group 66"/>
          <p:cNvGrpSpPr>
            <a:grpSpLocks/>
          </p:cNvGrpSpPr>
          <p:nvPr/>
        </p:nvGrpSpPr>
        <p:grpSpPr bwMode="auto">
          <a:xfrm>
            <a:off x="5395913" y="2470150"/>
            <a:ext cx="2840037" cy="612775"/>
            <a:chOff x="5396113" y="2470391"/>
            <a:chExt cx="2840357" cy="612000"/>
          </a:xfrm>
        </p:grpSpPr>
        <p:sp>
          <p:nvSpPr>
            <p:cNvPr id="56" name="Oval 55"/>
            <p:cNvSpPr/>
            <p:nvPr/>
          </p:nvSpPr>
          <p:spPr>
            <a:xfrm>
              <a:off x="5396113" y="2686018"/>
              <a:ext cx="179407" cy="18074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722" name="Oval 163"/>
            <p:cNvSpPr>
              <a:spLocks noChangeAspect="1" noChangeArrowheads="1"/>
            </p:cNvSpPr>
            <p:nvPr/>
          </p:nvSpPr>
          <p:spPr bwMode="auto">
            <a:xfrm>
              <a:off x="6334431" y="2470391"/>
              <a:ext cx="612844" cy="61200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400" b="1" dirty="0">
                  <a:latin typeface="+mn-lt"/>
                </a:rPr>
                <a:t>not </a:t>
              </a:r>
              <a:br>
                <a:rPr lang="en-GB" sz="1400" b="1" dirty="0">
                  <a:latin typeface="+mn-lt"/>
                </a:rPr>
              </a:br>
              <a:r>
                <a:rPr lang="en-GB" sz="1400" b="1" dirty="0">
                  <a:latin typeface="+mn-lt"/>
                </a:rPr>
                <a:t>done</a:t>
              </a:r>
            </a:p>
          </p:txBody>
        </p:sp>
        <p:sp>
          <p:nvSpPr>
            <p:cNvPr id="14" name="Oval 163"/>
            <p:cNvSpPr>
              <a:spLocks noChangeAspect="1" noChangeArrowheads="1"/>
            </p:cNvSpPr>
            <p:nvPr/>
          </p:nvSpPr>
          <p:spPr bwMode="auto">
            <a:xfrm>
              <a:off x="7625214" y="2470391"/>
              <a:ext cx="611256" cy="61200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400" b="1" dirty="0">
                  <a:latin typeface="+mn-lt"/>
                </a:rPr>
                <a:t>done</a:t>
              </a:r>
            </a:p>
          </p:txBody>
        </p:sp>
      </p:grpSp>
      <p:grpSp>
        <p:nvGrpSpPr>
          <p:cNvPr id="17" name="Group 63"/>
          <p:cNvGrpSpPr>
            <a:grpSpLocks/>
          </p:cNvGrpSpPr>
          <p:nvPr/>
        </p:nvGrpSpPr>
        <p:grpSpPr bwMode="auto">
          <a:xfrm>
            <a:off x="457200" y="1455738"/>
            <a:ext cx="3898900" cy="1871662"/>
            <a:chOff x="457200" y="4253417"/>
            <a:chExt cx="3899385" cy="1871662"/>
          </a:xfrm>
        </p:grpSpPr>
        <p:sp>
          <p:nvSpPr>
            <p:cNvPr id="74" name="Rounded Rectangle 73"/>
            <p:cNvSpPr/>
            <p:nvPr/>
          </p:nvSpPr>
          <p:spPr bwMode="auto">
            <a:xfrm>
              <a:off x="457200" y="4253417"/>
              <a:ext cx="3899385" cy="1871662"/>
            </a:xfrm>
            <a:prstGeom prst="roundRect">
              <a:avLst/>
            </a:prstGeom>
            <a:solidFill>
              <a:schemeClr val="bg1"/>
            </a:solidFill>
            <a:ln w="127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6893" name="Text Box 24"/>
            <p:cNvSpPr txBox="1">
              <a:spLocks noChangeArrowheads="1"/>
            </p:cNvSpPr>
            <p:nvPr/>
          </p:nvSpPr>
          <p:spPr bwMode="auto">
            <a:xfrm>
              <a:off x="762527" y="5066154"/>
              <a:ext cx="125753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>
                  <a:solidFill>
                    <a:srgbClr val="FF0000"/>
                  </a:solidFill>
                  <a:latin typeface="Calibri" pitchFamily="34" charset="0"/>
                </a:rPr>
                <a:t>P</a:t>
              </a:r>
              <a:r>
                <a:rPr lang="en-GB" sz="1600">
                  <a:latin typeface="Calibri" pitchFamily="34" charset="0"/>
                </a:rPr>
                <a:t>&gt;</a:t>
              </a:r>
              <a:r>
                <a:rPr lang="en-GB" sz="1600">
                  <a:solidFill>
                    <a:srgbClr val="00B050"/>
                  </a:solidFill>
                  <a:latin typeface="Calibri" pitchFamily="34" charset="0"/>
                </a:rPr>
                <a:t>Q</a:t>
              </a:r>
              <a:r>
                <a:rPr lang="en-GB" sz="1600">
                  <a:latin typeface="Calibri" pitchFamily="34" charset="0"/>
                </a:rPr>
                <a:t>:Request</a:t>
              </a:r>
            </a:p>
          </p:txBody>
        </p:sp>
        <p:sp>
          <p:nvSpPr>
            <p:cNvPr id="36894" name="Line 23"/>
            <p:cNvSpPr>
              <a:spLocks noChangeShapeType="1"/>
            </p:cNvSpPr>
            <p:nvPr/>
          </p:nvSpPr>
          <p:spPr bwMode="auto">
            <a:xfrm>
              <a:off x="721088" y="5407545"/>
              <a:ext cx="1368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895" name="Rounded Rectangular Callout 104"/>
            <p:cNvSpPr>
              <a:spLocks noChangeArrowheads="1"/>
            </p:cNvSpPr>
            <p:nvPr/>
          </p:nvSpPr>
          <p:spPr bwMode="auto">
            <a:xfrm>
              <a:off x="1077964" y="5747272"/>
              <a:ext cx="2538472" cy="285751"/>
            </a:xfrm>
            <a:prstGeom prst="wedgeRoundRectCallout">
              <a:avLst>
                <a:gd name="adj1" fmla="val -36185"/>
                <a:gd name="adj2" fmla="val -155000"/>
                <a:gd name="adj3" fmla="val 16667"/>
              </a:avLst>
            </a:prstGeom>
            <a:solidFill>
              <a:srgbClr val="F2F2F2"/>
            </a:solidFill>
            <a:ln w="12700" algn="ctr">
              <a:solidFill>
                <a:srgbClr val="7F7F7F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r>
                <a:rPr lang="en-GB" sz="1100" i="0">
                  <a:latin typeface="Courier New" pitchFamily="49" charset="0"/>
                  <a:cs typeface="Courier New" pitchFamily="49" charset="0"/>
                </a:rPr>
                <a:t>toPay := Request.amount;</a:t>
              </a:r>
            </a:p>
          </p:txBody>
        </p:sp>
        <p:grpSp>
          <p:nvGrpSpPr>
            <p:cNvPr id="36896" name="Group 149"/>
            <p:cNvGrpSpPr>
              <a:grpSpLocks/>
            </p:cNvGrpSpPr>
            <p:nvPr/>
          </p:nvGrpSpPr>
          <p:grpSpPr bwMode="auto">
            <a:xfrm rot="-5400000">
              <a:off x="2112402" y="4860609"/>
              <a:ext cx="431800" cy="430266"/>
              <a:chOff x="1898456" y="3083949"/>
              <a:chExt cx="431998" cy="429678"/>
            </a:xfrm>
          </p:grpSpPr>
          <p:sp>
            <p:nvSpPr>
              <p:cNvPr id="87" name="Oval 86"/>
              <p:cNvSpPr>
                <a:spLocks noChangeAspect="1"/>
              </p:cNvSpPr>
              <p:nvPr/>
            </p:nvSpPr>
            <p:spPr bwMode="auto">
              <a:xfrm rot="5400000">
                <a:off x="1899616" y="3082789"/>
                <a:ext cx="429678" cy="43199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100">
                  <a:latin typeface="+mn-lt"/>
                </a:endParaRPr>
              </a:p>
            </p:txBody>
          </p:sp>
          <p:sp>
            <p:nvSpPr>
              <p:cNvPr id="88" name="Line 23"/>
              <p:cNvSpPr>
                <a:spLocks noChangeShapeType="1"/>
              </p:cNvSpPr>
              <p:nvPr/>
            </p:nvSpPr>
            <p:spPr bwMode="auto">
              <a:xfrm rot="12960000">
                <a:off x="1941339" y="3442279"/>
                <a:ext cx="508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100">
                  <a:latin typeface="+mn-lt"/>
                </a:endParaRPr>
              </a:p>
            </p:txBody>
          </p:sp>
        </p:grpSp>
        <p:sp>
          <p:nvSpPr>
            <p:cNvPr id="36897" name="Text Box 24"/>
            <p:cNvSpPr txBox="1">
              <a:spLocks noChangeArrowheads="1"/>
            </p:cNvSpPr>
            <p:nvPr/>
          </p:nvSpPr>
          <p:spPr bwMode="auto">
            <a:xfrm>
              <a:off x="953920" y="4586445"/>
              <a:ext cx="147185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>
                  <a:solidFill>
                    <a:srgbClr val="00B050"/>
                  </a:solidFill>
                  <a:latin typeface="Calibri" pitchFamily="34" charset="0"/>
                </a:rPr>
                <a:t>Q</a:t>
              </a:r>
              <a:r>
                <a:rPr lang="en-GB" sz="1600">
                  <a:latin typeface="Calibri" pitchFamily="34" charset="0"/>
                </a:rPr>
                <a:t>&gt;</a:t>
              </a:r>
              <a:r>
                <a:rPr lang="en-GB" sz="1600">
                  <a:solidFill>
                    <a:srgbClr val="FF0000"/>
                  </a:solidFill>
                  <a:latin typeface="Calibri" pitchFamily="34" charset="0"/>
                </a:rPr>
                <a:t>P</a:t>
              </a:r>
              <a:r>
                <a:rPr lang="en-GB" sz="1600">
                  <a:latin typeface="Calibri" pitchFamily="34" charset="0"/>
                </a:rPr>
                <a:t>:Instalment</a:t>
              </a:r>
            </a:p>
          </p:txBody>
        </p:sp>
        <p:sp>
          <p:nvSpPr>
            <p:cNvPr id="36898" name="Line 23"/>
            <p:cNvSpPr>
              <a:spLocks noChangeShapeType="1"/>
            </p:cNvSpPr>
            <p:nvPr/>
          </p:nvSpPr>
          <p:spPr bwMode="auto">
            <a:xfrm>
              <a:off x="2415352" y="5407545"/>
              <a:ext cx="133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899" name="Oval 27"/>
            <p:cNvSpPr>
              <a:spLocks noChangeArrowheads="1"/>
            </p:cNvSpPr>
            <p:nvPr/>
          </p:nvSpPr>
          <p:spPr bwMode="auto">
            <a:xfrm>
              <a:off x="3795867" y="5191644"/>
              <a:ext cx="433388" cy="431802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36900" name="Oval 27"/>
            <p:cNvSpPr>
              <a:spLocks noChangeArrowheads="1"/>
            </p:cNvSpPr>
            <p:nvPr/>
          </p:nvSpPr>
          <p:spPr bwMode="auto">
            <a:xfrm>
              <a:off x="2108964" y="5191644"/>
              <a:ext cx="431800" cy="431802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1100" b="1">
                <a:latin typeface="Calibri" pitchFamily="34" charset="0"/>
              </a:endParaRPr>
            </a:p>
          </p:txBody>
        </p:sp>
        <p:sp>
          <p:nvSpPr>
            <p:cNvPr id="36901" name="Text Box 24"/>
            <p:cNvSpPr txBox="1">
              <a:spLocks noChangeArrowheads="1"/>
            </p:cNvSpPr>
            <p:nvPr/>
          </p:nvSpPr>
          <p:spPr bwMode="auto">
            <a:xfrm>
              <a:off x="2529652" y="5436836"/>
              <a:ext cx="12177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>
                  <a:solidFill>
                    <a:srgbClr val="FF0000"/>
                  </a:solidFill>
                  <a:latin typeface="Calibri" pitchFamily="34" charset="0"/>
                </a:rPr>
                <a:t>P</a:t>
              </a:r>
              <a:r>
                <a:rPr lang="en-GB" sz="1600">
                  <a:latin typeface="Calibri" pitchFamily="34" charset="0"/>
                </a:rPr>
                <a:t>&gt;</a:t>
              </a:r>
              <a:r>
                <a:rPr lang="en-GB" sz="1600">
                  <a:solidFill>
                    <a:srgbClr val="00B050"/>
                  </a:solidFill>
                  <a:latin typeface="Calibri" pitchFamily="34" charset="0"/>
                </a:rPr>
                <a:t>Q</a:t>
              </a:r>
              <a:r>
                <a:rPr lang="en-GB" sz="1600">
                  <a:latin typeface="Calibri" pitchFamily="34" charset="0"/>
                </a:rPr>
                <a:t>:“Thanks”</a:t>
              </a:r>
            </a:p>
          </p:txBody>
        </p:sp>
        <p:sp>
          <p:nvSpPr>
            <p:cNvPr id="36902" name="Rounded Rectangular Callout 142"/>
            <p:cNvSpPr>
              <a:spLocks noChangeArrowheads="1"/>
            </p:cNvSpPr>
            <p:nvPr/>
          </p:nvSpPr>
          <p:spPr bwMode="auto">
            <a:xfrm>
              <a:off x="2427902" y="4386332"/>
              <a:ext cx="1769453" cy="393702"/>
            </a:xfrm>
            <a:prstGeom prst="wedgeRoundRectCallout">
              <a:avLst>
                <a:gd name="adj1" fmla="val -42843"/>
                <a:gd name="adj2" fmla="val 96773"/>
                <a:gd name="adj3" fmla="val 16667"/>
              </a:avLst>
            </a:prstGeom>
            <a:solidFill>
              <a:srgbClr val="F2F2F2"/>
            </a:solidFill>
            <a:ln w="12700" algn="ctr">
              <a:solidFill>
                <a:srgbClr val="7F7F7F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r>
                <a:rPr lang="en-GB" sz="1100" i="0">
                  <a:latin typeface="Courier New" pitchFamily="49" charset="0"/>
                  <a:cs typeface="Courier New" pitchFamily="49" charset="0"/>
                </a:rPr>
                <a:t>toPay := toPay - Instalment.amount;</a:t>
              </a:r>
            </a:p>
          </p:txBody>
        </p:sp>
        <p:sp>
          <p:nvSpPr>
            <p:cNvPr id="36903" name="TextBox 90"/>
            <p:cNvSpPr txBox="1">
              <a:spLocks noChangeArrowheads="1"/>
            </p:cNvSpPr>
            <p:nvPr/>
          </p:nvSpPr>
          <p:spPr bwMode="auto">
            <a:xfrm>
              <a:off x="602953" y="4331215"/>
              <a:ext cx="47501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800" b="1">
                  <a:latin typeface="Calibri" pitchFamily="34" charset="0"/>
                  <a:cs typeface="Times New Roman" pitchFamily="18" charset="0"/>
                </a:rPr>
                <a:t>C1</a:t>
              </a:r>
            </a:p>
          </p:txBody>
        </p:sp>
        <p:sp>
          <p:nvSpPr>
            <p:cNvPr id="36904" name="Oval 22"/>
            <p:cNvSpPr>
              <a:spLocks noChangeAspect="1" noChangeArrowheads="1"/>
            </p:cNvSpPr>
            <p:nvPr/>
          </p:nvSpPr>
          <p:spPr bwMode="auto">
            <a:xfrm>
              <a:off x="577105" y="5318645"/>
              <a:ext cx="182563" cy="17621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36000" rIns="36000" anchor="ctr"/>
            <a:lstStyle/>
            <a:p>
              <a:pPr algn="ctr"/>
              <a:endParaRPr lang="en-GB" sz="11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19" name="Group 90"/>
          <p:cNvGrpSpPr>
            <a:grpSpLocks/>
          </p:cNvGrpSpPr>
          <p:nvPr/>
        </p:nvGrpSpPr>
        <p:grpSpPr bwMode="auto">
          <a:xfrm>
            <a:off x="762000" y="3881438"/>
            <a:ext cx="7442200" cy="1912937"/>
            <a:chOff x="762489" y="3881127"/>
            <a:chExt cx="7441132" cy="1913696"/>
          </a:xfrm>
        </p:grpSpPr>
        <p:sp>
          <p:nvSpPr>
            <p:cNvPr id="100" name="Rounded Rectangle 99"/>
            <p:cNvSpPr/>
            <p:nvPr/>
          </p:nvSpPr>
          <p:spPr bwMode="auto">
            <a:xfrm>
              <a:off x="762489" y="3881127"/>
              <a:ext cx="7441132" cy="191369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grpSp>
          <p:nvGrpSpPr>
            <p:cNvPr id="36877" name="Group 243"/>
            <p:cNvGrpSpPr>
              <a:grpSpLocks/>
            </p:cNvGrpSpPr>
            <p:nvPr/>
          </p:nvGrpSpPr>
          <p:grpSpPr bwMode="auto">
            <a:xfrm rot="-5400000">
              <a:off x="3152065" y="4495781"/>
              <a:ext cx="431800" cy="430212"/>
              <a:chOff x="1898479" y="3084506"/>
              <a:chExt cx="431998" cy="429624"/>
            </a:xfrm>
          </p:grpSpPr>
          <p:sp>
            <p:nvSpPr>
              <p:cNvPr id="102" name="Oval 101"/>
              <p:cNvSpPr>
                <a:spLocks noChangeAspect="1"/>
              </p:cNvSpPr>
              <p:nvPr/>
            </p:nvSpPr>
            <p:spPr bwMode="auto">
              <a:xfrm rot="5400000">
                <a:off x="1899659" y="3084059"/>
                <a:ext cx="429563" cy="43058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100">
                  <a:latin typeface="+mn-lt"/>
                </a:endParaRPr>
              </a:p>
            </p:txBody>
          </p:sp>
          <p:sp>
            <p:nvSpPr>
              <p:cNvPr id="103" name="Line 23"/>
              <p:cNvSpPr>
                <a:spLocks noChangeShapeType="1"/>
              </p:cNvSpPr>
              <p:nvPr/>
            </p:nvSpPr>
            <p:spPr bwMode="auto">
              <a:xfrm rot="12960000">
                <a:off x="1924572" y="3442800"/>
                <a:ext cx="5084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olid"/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100">
                  <a:latin typeface="+mn-lt"/>
                </a:endParaRPr>
              </a:p>
            </p:txBody>
          </p:sp>
        </p:grpSp>
        <p:sp>
          <p:nvSpPr>
            <p:cNvPr id="36878" name="Text Box 24"/>
            <p:cNvSpPr txBox="1">
              <a:spLocks noChangeArrowheads="1"/>
            </p:cNvSpPr>
            <p:nvPr/>
          </p:nvSpPr>
          <p:spPr bwMode="auto">
            <a:xfrm>
              <a:off x="5690783" y="5176473"/>
              <a:ext cx="124093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>
                  <a:solidFill>
                    <a:srgbClr val="FF0000"/>
                  </a:solidFill>
                  <a:latin typeface="Calibri" pitchFamily="34" charset="0"/>
                </a:rPr>
                <a:t>P</a:t>
              </a:r>
              <a:r>
                <a:rPr lang="en-GB" sz="1600">
                  <a:latin typeface="Calibri" pitchFamily="34" charset="0"/>
                </a:rPr>
                <a:t>&gt;</a:t>
              </a:r>
              <a:r>
                <a:rPr lang="en-GB" sz="1600">
                  <a:solidFill>
                    <a:srgbClr val="00B050"/>
                  </a:solidFill>
                  <a:latin typeface="Calibri" pitchFamily="34" charset="0"/>
                </a:rPr>
                <a:t>Q</a:t>
              </a:r>
              <a:r>
                <a:rPr lang="en-GB" sz="1600">
                  <a:latin typeface="Calibri" pitchFamily="34" charset="0"/>
                </a:rPr>
                <a:t>:“Thanks”</a:t>
              </a:r>
            </a:p>
          </p:txBody>
        </p:sp>
        <p:sp>
          <p:nvSpPr>
            <p:cNvPr id="36879" name="Text Box 24"/>
            <p:cNvSpPr txBox="1">
              <a:spLocks noChangeArrowheads="1"/>
            </p:cNvSpPr>
            <p:nvPr/>
          </p:nvSpPr>
          <p:spPr bwMode="auto">
            <a:xfrm>
              <a:off x="3718253" y="5183080"/>
              <a:ext cx="136360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>
                  <a:solidFill>
                    <a:srgbClr val="00B050"/>
                  </a:solidFill>
                  <a:latin typeface="Calibri" pitchFamily="34" charset="0"/>
                </a:rPr>
                <a:t>Q</a:t>
              </a:r>
              <a:r>
                <a:rPr lang="en-GB" sz="1600">
                  <a:latin typeface="Calibri" pitchFamily="34" charset="0"/>
                </a:rPr>
                <a:t>&gt;</a:t>
              </a:r>
              <a:r>
                <a:rPr lang="en-GB" sz="1600">
                  <a:solidFill>
                    <a:srgbClr val="FF0000"/>
                  </a:solidFill>
                  <a:latin typeface="Calibri" pitchFamily="34" charset="0"/>
                </a:rPr>
                <a:t>P</a:t>
              </a:r>
              <a:r>
                <a:rPr lang="en-GB" sz="1600">
                  <a:latin typeface="Calibri" pitchFamily="34" charset="0"/>
                </a:rPr>
                <a:t>:Instalment</a:t>
              </a:r>
            </a:p>
          </p:txBody>
        </p:sp>
        <p:sp>
          <p:nvSpPr>
            <p:cNvPr id="36880" name="TextBox 90"/>
            <p:cNvSpPr txBox="1">
              <a:spLocks noChangeArrowheads="1"/>
            </p:cNvSpPr>
            <p:nvPr/>
          </p:nvSpPr>
          <p:spPr bwMode="auto">
            <a:xfrm>
              <a:off x="960438" y="4080682"/>
              <a:ext cx="108108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1800" b="1">
                  <a:latin typeface="Calibri" pitchFamily="34" charset="0"/>
                  <a:cs typeface="Times New Roman" pitchFamily="18" charset="0"/>
                </a:rPr>
                <a:t>C1 </a:t>
              </a:r>
              <a:r>
                <a:rPr lang="en-GB" sz="1800" b="1" i="0">
                  <a:latin typeface="Calibri" pitchFamily="34" charset="0"/>
                  <a:cs typeface="Times New Roman" pitchFamily="18" charset="0"/>
                </a:rPr>
                <a:t>||</a:t>
              </a:r>
              <a:r>
                <a:rPr lang="en-GB" sz="1800" b="1">
                  <a:latin typeface="Calibri" pitchFamily="34" charset="0"/>
                  <a:cs typeface="Times New Roman" pitchFamily="18" charset="0"/>
                </a:rPr>
                <a:t> </a:t>
              </a:r>
              <a:r>
                <a:rPr lang="en-GB" sz="1800" b="1">
                  <a:latin typeface="Calibri" pitchFamily="34" charset="0"/>
                </a:rPr>
                <a:t>C2</a:t>
              </a:r>
              <a:r>
                <a:rPr lang="en-GB" sz="1800" b="1" baseline="30000">
                  <a:latin typeface="Calibri" pitchFamily="34" charset="0"/>
                </a:rPr>
                <a:t>*</a:t>
              </a:r>
              <a:r>
                <a:rPr lang="en-GB" sz="1800" b="1">
                  <a:latin typeface="Calibri" pitchFamily="34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36881" name="Text Box 24"/>
            <p:cNvSpPr txBox="1">
              <a:spLocks noChangeArrowheads="1"/>
            </p:cNvSpPr>
            <p:nvPr/>
          </p:nvSpPr>
          <p:spPr bwMode="auto">
            <a:xfrm>
              <a:off x="3441520" y="4290011"/>
              <a:ext cx="146843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>
                  <a:solidFill>
                    <a:srgbClr val="00B050"/>
                  </a:solidFill>
                  <a:latin typeface="Calibri" pitchFamily="34" charset="0"/>
                </a:rPr>
                <a:t>Q</a:t>
              </a:r>
              <a:r>
                <a:rPr lang="en-GB" sz="1600">
                  <a:latin typeface="Calibri" pitchFamily="34" charset="0"/>
                </a:rPr>
                <a:t>&gt;</a:t>
              </a:r>
              <a:r>
                <a:rPr lang="en-GB" sz="1600">
                  <a:solidFill>
                    <a:srgbClr val="FF0000"/>
                  </a:solidFill>
                  <a:latin typeface="Calibri" pitchFamily="34" charset="0"/>
                </a:rPr>
                <a:t>P</a:t>
              </a:r>
              <a:r>
                <a:rPr lang="en-GB" sz="1600">
                  <a:latin typeface="Calibri" pitchFamily="34" charset="0"/>
                </a:rPr>
                <a:t>:Instalment</a:t>
              </a:r>
            </a:p>
          </p:txBody>
        </p:sp>
        <p:sp>
          <p:nvSpPr>
            <p:cNvPr id="36882" name="Line 23"/>
            <p:cNvSpPr>
              <a:spLocks noChangeShapeType="1"/>
            </p:cNvSpPr>
            <p:nvPr/>
          </p:nvSpPr>
          <p:spPr bwMode="auto">
            <a:xfrm>
              <a:off x="3533859" y="5112525"/>
              <a:ext cx="1548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883" name="Line 23"/>
            <p:cNvSpPr>
              <a:spLocks noChangeShapeType="1"/>
            </p:cNvSpPr>
            <p:nvPr/>
          </p:nvSpPr>
          <p:spPr bwMode="auto">
            <a:xfrm>
              <a:off x="5578710" y="5112525"/>
              <a:ext cx="1260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884" name="Line 23"/>
            <p:cNvSpPr>
              <a:spLocks noChangeShapeType="1"/>
            </p:cNvSpPr>
            <p:nvPr/>
          </p:nvSpPr>
          <p:spPr bwMode="auto">
            <a:xfrm>
              <a:off x="1594090" y="5112525"/>
              <a:ext cx="151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6885" name="Oval 27"/>
            <p:cNvSpPr>
              <a:spLocks noChangeAspect="1" noChangeArrowheads="1"/>
            </p:cNvSpPr>
            <p:nvPr/>
          </p:nvSpPr>
          <p:spPr bwMode="auto">
            <a:xfrm>
              <a:off x="3092534" y="4842650"/>
              <a:ext cx="539750" cy="5397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sz="1800" b="1">
                  <a:latin typeface="Calibri" pitchFamily="34" charset="0"/>
                </a:rPr>
                <a:t>Q</a:t>
              </a:r>
            </a:p>
          </p:txBody>
        </p:sp>
        <p:sp>
          <p:nvSpPr>
            <p:cNvPr id="36886" name="Oval 27"/>
            <p:cNvSpPr>
              <a:spLocks noChangeAspect="1" noChangeArrowheads="1"/>
            </p:cNvSpPr>
            <p:nvPr/>
          </p:nvSpPr>
          <p:spPr bwMode="auto">
            <a:xfrm>
              <a:off x="5115160" y="4842650"/>
              <a:ext cx="539750" cy="5397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sz="1800" b="1">
                  <a:latin typeface="Calibri" pitchFamily="34" charset="0"/>
                </a:rPr>
                <a:t>P</a:t>
              </a:r>
            </a:p>
          </p:txBody>
        </p:sp>
        <p:sp>
          <p:nvSpPr>
            <p:cNvPr id="36887" name="Oval 27"/>
            <p:cNvSpPr>
              <a:spLocks noChangeAspect="1" noChangeArrowheads="1"/>
            </p:cNvSpPr>
            <p:nvPr/>
          </p:nvSpPr>
          <p:spPr bwMode="auto">
            <a:xfrm>
              <a:off x="6858431" y="4842650"/>
              <a:ext cx="539750" cy="539750"/>
            </a:xfrm>
            <a:prstGeom prst="ellipse">
              <a:avLst/>
            </a:prstGeom>
            <a:solidFill>
              <a:srgbClr val="F8F8F8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 sz="1800" b="1">
                  <a:latin typeface="Calibri" pitchFamily="34" charset="0"/>
                </a:rPr>
                <a:t>-</a:t>
              </a:r>
            </a:p>
          </p:txBody>
        </p:sp>
        <p:sp>
          <p:nvSpPr>
            <p:cNvPr id="36888" name="Text Box 24"/>
            <p:cNvSpPr txBox="1">
              <a:spLocks noChangeArrowheads="1"/>
            </p:cNvSpPr>
            <p:nvPr/>
          </p:nvSpPr>
          <p:spPr bwMode="auto">
            <a:xfrm>
              <a:off x="1676227" y="4848127"/>
              <a:ext cx="1319469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>
                  <a:solidFill>
                    <a:srgbClr val="FF0000"/>
                  </a:solidFill>
                  <a:latin typeface="Calibri" pitchFamily="34" charset="0"/>
                </a:rPr>
                <a:t>P</a:t>
              </a:r>
              <a:r>
                <a:rPr lang="en-GB" sz="1600">
                  <a:latin typeface="Calibri" pitchFamily="34" charset="0"/>
                </a:rPr>
                <a:t>&gt;</a:t>
              </a:r>
              <a:r>
                <a:rPr lang="en-GB" sz="1600">
                  <a:solidFill>
                    <a:srgbClr val="00B050"/>
                  </a:solidFill>
                  <a:latin typeface="Calibri" pitchFamily="34" charset="0"/>
                </a:rPr>
                <a:t>Q</a:t>
              </a:r>
              <a:r>
                <a:rPr lang="en-GB" sz="1600">
                  <a:latin typeface="Calibri" pitchFamily="34" charset="0"/>
                </a:rPr>
                <a:t>:Request</a:t>
              </a:r>
            </a:p>
          </p:txBody>
        </p:sp>
        <p:sp>
          <p:nvSpPr>
            <p:cNvPr id="89" name="Oval 88"/>
            <p:cNvSpPr>
              <a:spLocks noChangeAspect="1"/>
            </p:cNvSpPr>
            <p:nvPr/>
          </p:nvSpPr>
          <p:spPr>
            <a:xfrm>
              <a:off x="1268829" y="4946762"/>
              <a:ext cx="360310" cy="35891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b="1" dirty="0"/>
                <a:t>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“Pure” Process Algebra</a:t>
            </a:r>
          </a:p>
        </p:txBody>
      </p:sp>
      <p:sp>
        <p:nvSpPr>
          <p:cNvPr id="9219" name="Oval 22"/>
          <p:cNvSpPr>
            <a:spLocks noChangeAspect="1" noChangeArrowheads="1"/>
          </p:cNvSpPr>
          <p:nvPr/>
        </p:nvSpPr>
        <p:spPr bwMode="auto">
          <a:xfrm>
            <a:off x="427038" y="3614738"/>
            <a:ext cx="231775" cy="2238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 sz="1400" i="0"/>
          </a:p>
        </p:txBody>
      </p:sp>
      <p:sp>
        <p:nvSpPr>
          <p:cNvPr id="9220" name="Line 23"/>
          <p:cNvSpPr>
            <a:spLocks noChangeShapeType="1"/>
          </p:cNvSpPr>
          <p:nvPr/>
        </p:nvSpPr>
        <p:spPr bwMode="auto">
          <a:xfrm>
            <a:off x="2151063" y="1795463"/>
            <a:ext cx="1100137" cy="725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9221" name="Line 23"/>
          <p:cNvSpPr>
            <a:spLocks noChangeShapeType="1"/>
          </p:cNvSpPr>
          <p:nvPr/>
        </p:nvSpPr>
        <p:spPr bwMode="auto">
          <a:xfrm flipV="1">
            <a:off x="2152650" y="3052763"/>
            <a:ext cx="1111250" cy="725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9222" name="Line 23"/>
          <p:cNvSpPr>
            <a:spLocks noChangeShapeType="1"/>
          </p:cNvSpPr>
          <p:nvPr/>
        </p:nvSpPr>
        <p:spPr bwMode="auto">
          <a:xfrm>
            <a:off x="1720850" y="2792413"/>
            <a:ext cx="1417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9223" name="Oval 27"/>
          <p:cNvSpPr>
            <a:spLocks noChangeAspect="1" noChangeArrowheads="1"/>
          </p:cNvSpPr>
          <p:nvPr/>
        </p:nvSpPr>
        <p:spPr bwMode="auto">
          <a:xfrm>
            <a:off x="3148013" y="2457450"/>
            <a:ext cx="739775" cy="638175"/>
          </a:xfrm>
          <a:prstGeom prst="ellipse">
            <a:avLst/>
          </a:prstGeom>
          <a:solidFill>
            <a:srgbClr val="F8F8F8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400" b="1" i="0"/>
              <a:t>Closed</a:t>
            </a:r>
          </a:p>
        </p:txBody>
      </p:sp>
      <p:sp>
        <p:nvSpPr>
          <p:cNvPr id="9224" name="Line 23"/>
          <p:cNvSpPr>
            <a:spLocks noChangeShapeType="1"/>
          </p:cNvSpPr>
          <p:nvPr/>
        </p:nvSpPr>
        <p:spPr bwMode="auto">
          <a:xfrm>
            <a:off x="652463" y="3721100"/>
            <a:ext cx="868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9225" name="Text Box 24"/>
          <p:cNvSpPr txBox="1">
            <a:spLocks noChangeArrowheads="1"/>
          </p:cNvSpPr>
          <p:nvPr/>
        </p:nvSpPr>
        <p:spPr bwMode="auto">
          <a:xfrm>
            <a:off x="650875" y="3790950"/>
            <a:ext cx="4794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i="0"/>
              <a:t>Open</a:t>
            </a:r>
          </a:p>
        </p:txBody>
      </p:sp>
      <p:grpSp>
        <p:nvGrpSpPr>
          <p:cNvPr id="9226" name="Group 36"/>
          <p:cNvGrpSpPr>
            <a:grpSpLocks/>
          </p:cNvGrpSpPr>
          <p:nvPr/>
        </p:nvGrpSpPr>
        <p:grpSpPr bwMode="auto">
          <a:xfrm>
            <a:off x="1658938" y="2855913"/>
            <a:ext cx="479425" cy="817562"/>
            <a:chOff x="1235595" y="1621776"/>
            <a:chExt cx="376758" cy="642942"/>
          </a:xfrm>
        </p:grpSpPr>
        <p:sp>
          <p:nvSpPr>
            <p:cNvPr id="17" name="Oval 16"/>
            <p:cNvSpPr/>
            <p:nvPr/>
          </p:nvSpPr>
          <p:spPr>
            <a:xfrm>
              <a:off x="1246822" y="1621776"/>
              <a:ext cx="356797" cy="64294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400" i="0"/>
            </a:p>
          </p:txBody>
        </p:sp>
        <p:sp>
          <p:nvSpPr>
            <p:cNvPr id="9282" name="Line 23"/>
            <p:cNvSpPr>
              <a:spLocks noChangeShapeType="1"/>
            </p:cNvSpPr>
            <p:nvPr/>
          </p:nvSpPr>
          <p:spPr bwMode="auto">
            <a:xfrm rot="20880000" flipV="1">
              <a:off x="1235595" y="1790679"/>
              <a:ext cx="45719" cy="71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83" name="Line 23"/>
            <p:cNvSpPr>
              <a:spLocks noChangeShapeType="1"/>
            </p:cNvSpPr>
            <p:nvPr/>
          </p:nvSpPr>
          <p:spPr bwMode="auto">
            <a:xfrm rot="20880000" flipH="1">
              <a:off x="1566634" y="2030403"/>
              <a:ext cx="45719" cy="71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7" name="Group 49"/>
          <p:cNvGrpSpPr>
            <a:grpSpLocks/>
          </p:cNvGrpSpPr>
          <p:nvPr/>
        </p:nvGrpSpPr>
        <p:grpSpPr bwMode="auto">
          <a:xfrm>
            <a:off x="1209675" y="1795463"/>
            <a:ext cx="1360488" cy="1905000"/>
            <a:chOff x="881045" y="785786"/>
            <a:chExt cx="1071570" cy="1500198"/>
          </a:xfrm>
        </p:grpSpPr>
        <p:sp>
          <p:nvSpPr>
            <p:cNvPr id="21" name="Oval 20"/>
            <p:cNvSpPr/>
            <p:nvPr/>
          </p:nvSpPr>
          <p:spPr>
            <a:xfrm>
              <a:off x="881045" y="785786"/>
              <a:ext cx="1071570" cy="150019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400" i="0"/>
            </a:p>
          </p:txBody>
        </p:sp>
        <p:sp>
          <p:nvSpPr>
            <p:cNvPr id="9279" name="Line 23"/>
            <p:cNvSpPr>
              <a:spLocks noChangeShapeType="1"/>
            </p:cNvSpPr>
            <p:nvPr/>
          </p:nvSpPr>
          <p:spPr bwMode="auto">
            <a:xfrm rot="600000" flipV="1">
              <a:off x="1087998" y="886592"/>
              <a:ext cx="45719" cy="71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80" name="Line 23"/>
            <p:cNvSpPr>
              <a:spLocks noChangeShapeType="1"/>
            </p:cNvSpPr>
            <p:nvPr/>
          </p:nvSpPr>
          <p:spPr bwMode="auto">
            <a:xfrm rot="660000" flipH="1">
              <a:off x="1685693" y="2128033"/>
              <a:ext cx="45719" cy="71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8" name="Group 37"/>
          <p:cNvGrpSpPr>
            <a:grpSpLocks/>
          </p:cNvGrpSpPr>
          <p:nvPr/>
        </p:nvGrpSpPr>
        <p:grpSpPr bwMode="auto">
          <a:xfrm>
            <a:off x="1631950" y="3790950"/>
            <a:ext cx="479425" cy="815975"/>
            <a:chOff x="1235595" y="1621776"/>
            <a:chExt cx="376758" cy="642942"/>
          </a:xfrm>
        </p:grpSpPr>
        <p:sp>
          <p:nvSpPr>
            <p:cNvPr id="25" name="Oval 24"/>
            <p:cNvSpPr/>
            <p:nvPr/>
          </p:nvSpPr>
          <p:spPr>
            <a:xfrm>
              <a:off x="1246823" y="1621776"/>
              <a:ext cx="356797" cy="64294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400" i="0"/>
            </a:p>
          </p:txBody>
        </p:sp>
        <p:sp>
          <p:nvSpPr>
            <p:cNvPr id="9276" name="Line 23"/>
            <p:cNvSpPr>
              <a:spLocks noChangeShapeType="1"/>
            </p:cNvSpPr>
            <p:nvPr/>
          </p:nvSpPr>
          <p:spPr bwMode="auto">
            <a:xfrm rot="20880000" flipV="1">
              <a:off x="1235595" y="1790679"/>
              <a:ext cx="45719" cy="71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7" name="Line 23"/>
            <p:cNvSpPr>
              <a:spLocks noChangeShapeType="1"/>
            </p:cNvSpPr>
            <p:nvPr/>
          </p:nvSpPr>
          <p:spPr bwMode="auto">
            <a:xfrm rot="20880000" flipH="1">
              <a:off x="1566634" y="2030403"/>
              <a:ext cx="45719" cy="71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9" name="Group 41"/>
          <p:cNvGrpSpPr>
            <a:grpSpLocks/>
          </p:cNvGrpSpPr>
          <p:nvPr/>
        </p:nvGrpSpPr>
        <p:grpSpPr bwMode="auto">
          <a:xfrm>
            <a:off x="1662113" y="4754563"/>
            <a:ext cx="479425" cy="817562"/>
            <a:chOff x="1235595" y="1621776"/>
            <a:chExt cx="376758" cy="642942"/>
          </a:xfrm>
        </p:grpSpPr>
        <p:sp>
          <p:nvSpPr>
            <p:cNvPr id="29" name="Oval 28"/>
            <p:cNvSpPr/>
            <p:nvPr/>
          </p:nvSpPr>
          <p:spPr>
            <a:xfrm>
              <a:off x="1246822" y="1621776"/>
              <a:ext cx="356797" cy="64294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400" i="0"/>
            </a:p>
          </p:txBody>
        </p:sp>
        <p:sp>
          <p:nvSpPr>
            <p:cNvPr id="9273" name="Line 23"/>
            <p:cNvSpPr>
              <a:spLocks noChangeShapeType="1"/>
            </p:cNvSpPr>
            <p:nvPr/>
          </p:nvSpPr>
          <p:spPr bwMode="auto">
            <a:xfrm rot="20880000" flipV="1">
              <a:off x="1235595" y="1790679"/>
              <a:ext cx="45719" cy="71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4" name="Line 23"/>
            <p:cNvSpPr>
              <a:spLocks noChangeShapeType="1"/>
            </p:cNvSpPr>
            <p:nvPr/>
          </p:nvSpPr>
          <p:spPr bwMode="auto">
            <a:xfrm rot="20880000" flipH="1">
              <a:off x="1566634" y="2030403"/>
              <a:ext cx="45719" cy="71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30" name="Group 45"/>
          <p:cNvGrpSpPr>
            <a:grpSpLocks/>
          </p:cNvGrpSpPr>
          <p:nvPr/>
        </p:nvGrpSpPr>
        <p:grpSpPr bwMode="auto">
          <a:xfrm>
            <a:off x="1647825" y="1903413"/>
            <a:ext cx="477838" cy="815975"/>
            <a:chOff x="1235595" y="1621776"/>
            <a:chExt cx="376758" cy="642942"/>
          </a:xfrm>
        </p:grpSpPr>
        <p:sp>
          <p:nvSpPr>
            <p:cNvPr id="33" name="Oval 32"/>
            <p:cNvSpPr/>
            <p:nvPr/>
          </p:nvSpPr>
          <p:spPr>
            <a:xfrm>
              <a:off x="1246861" y="1621776"/>
              <a:ext cx="356730" cy="64294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400" i="0"/>
            </a:p>
          </p:txBody>
        </p:sp>
        <p:sp>
          <p:nvSpPr>
            <p:cNvPr id="9270" name="Line 23"/>
            <p:cNvSpPr>
              <a:spLocks noChangeShapeType="1"/>
            </p:cNvSpPr>
            <p:nvPr/>
          </p:nvSpPr>
          <p:spPr bwMode="auto">
            <a:xfrm rot="20880000" flipV="1">
              <a:off x="1235595" y="1790679"/>
              <a:ext cx="45719" cy="71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1" name="Line 23"/>
            <p:cNvSpPr>
              <a:spLocks noChangeShapeType="1"/>
            </p:cNvSpPr>
            <p:nvPr/>
          </p:nvSpPr>
          <p:spPr bwMode="auto">
            <a:xfrm rot="20880000" flipH="1">
              <a:off x="1566634" y="2030403"/>
              <a:ext cx="45719" cy="71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31" name="Group 50"/>
          <p:cNvGrpSpPr>
            <a:grpSpLocks/>
          </p:cNvGrpSpPr>
          <p:nvPr/>
        </p:nvGrpSpPr>
        <p:grpSpPr bwMode="auto">
          <a:xfrm>
            <a:off x="1220788" y="2701925"/>
            <a:ext cx="1360487" cy="1905000"/>
            <a:chOff x="881045" y="785786"/>
            <a:chExt cx="1071570" cy="1500198"/>
          </a:xfrm>
        </p:grpSpPr>
        <p:sp>
          <p:nvSpPr>
            <p:cNvPr id="37" name="Oval 36"/>
            <p:cNvSpPr/>
            <p:nvPr/>
          </p:nvSpPr>
          <p:spPr>
            <a:xfrm>
              <a:off x="881045" y="785786"/>
              <a:ext cx="1071570" cy="150019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400" i="0"/>
            </a:p>
          </p:txBody>
        </p:sp>
        <p:sp>
          <p:nvSpPr>
            <p:cNvPr id="9267" name="Line 23"/>
            <p:cNvSpPr>
              <a:spLocks noChangeShapeType="1"/>
            </p:cNvSpPr>
            <p:nvPr/>
          </p:nvSpPr>
          <p:spPr bwMode="auto">
            <a:xfrm rot="600000" flipV="1">
              <a:off x="1087998" y="886592"/>
              <a:ext cx="45719" cy="71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8" name="Line 23"/>
            <p:cNvSpPr>
              <a:spLocks noChangeShapeType="1"/>
            </p:cNvSpPr>
            <p:nvPr/>
          </p:nvSpPr>
          <p:spPr bwMode="auto">
            <a:xfrm rot="660000" flipH="1">
              <a:off x="1685693" y="2128033"/>
              <a:ext cx="45719" cy="71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32" name="Group 54"/>
          <p:cNvGrpSpPr>
            <a:grpSpLocks/>
          </p:cNvGrpSpPr>
          <p:nvPr/>
        </p:nvGrpSpPr>
        <p:grpSpPr bwMode="auto">
          <a:xfrm>
            <a:off x="1220788" y="3717925"/>
            <a:ext cx="1360487" cy="1905000"/>
            <a:chOff x="881045" y="785786"/>
            <a:chExt cx="1071570" cy="1500198"/>
          </a:xfrm>
        </p:grpSpPr>
        <p:sp>
          <p:nvSpPr>
            <p:cNvPr id="41" name="Oval 40"/>
            <p:cNvSpPr/>
            <p:nvPr/>
          </p:nvSpPr>
          <p:spPr>
            <a:xfrm>
              <a:off x="881045" y="785786"/>
              <a:ext cx="1071570" cy="150019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400" i="0"/>
            </a:p>
          </p:txBody>
        </p:sp>
        <p:sp>
          <p:nvSpPr>
            <p:cNvPr id="9264" name="Line 23"/>
            <p:cNvSpPr>
              <a:spLocks noChangeShapeType="1"/>
            </p:cNvSpPr>
            <p:nvPr/>
          </p:nvSpPr>
          <p:spPr bwMode="auto">
            <a:xfrm rot="600000" flipV="1">
              <a:off x="1087998" y="886592"/>
              <a:ext cx="45719" cy="71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65" name="Line 23"/>
            <p:cNvSpPr>
              <a:spLocks noChangeShapeType="1"/>
            </p:cNvSpPr>
            <p:nvPr/>
          </p:nvSpPr>
          <p:spPr bwMode="auto">
            <a:xfrm rot="660000" flipH="1">
              <a:off x="1685693" y="2128033"/>
              <a:ext cx="45719" cy="71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33" name="Oval 27"/>
          <p:cNvSpPr>
            <a:spLocks noChangeAspect="1" noChangeArrowheads="1"/>
          </p:cNvSpPr>
          <p:nvPr/>
        </p:nvSpPr>
        <p:spPr bwMode="auto">
          <a:xfrm>
            <a:off x="1528763" y="3427413"/>
            <a:ext cx="738187" cy="638175"/>
          </a:xfrm>
          <a:prstGeom prst="ellipse">
            <a:avLst/>
          </a:prstGeom>
          <a:solidFill>
            <a:srgbClr val="F8F8F8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400" b="1" i="0"/>
              <a:t>B0</a:t>
            </a:r>
          </a:p>
        </p:txBody>
      </p:sp>
      <p:sp>
        <p:nvSpPr>
          <p:cNvPr id="9234" name="Oval 27"/>
          <p:cNvSpPr>
            <a:spLocks noChangeAspect="1" noChangeArrowheads="1"/>
          </p:cNvSpPr>
          <p:nvPr/>
        </p:nvSpPr>
        <p:spPr bwMode="auto">
          <a:xfrm>
            <a:off x="1528763" y="2476500"/>
            <a:ext cx="738187" cy="638175"/>
          </a:xfrm>
          <a:prstGeom prst="ellipse">
            <a:avLst/>
          </a:prstGeom>
          <a:solidFill>
            <a:srgbClr val="F8F8F8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400" b="1" i="0"/>
              <a:t>B1</a:t>
            </a:r>
          </a:p>
        </p:txBody>
      </p:sp>
      <p:sp>
        <p:nvSpPr>
          <p:cNvPr id="9235" name="Oval 27"/>
          <p:cNvSpPr>
            <a:spLocks noChangeAspect="1" noChangeArrowheads="1"/>
          </p:cNvSpPr>
          <p:nvPr/>
        </p:nvSpPr>
        <p:spPr bwMode="auto">
          <a:xfrm>
            <a:off x="1528763" y="1525588"/>
            <a:ext cx="738187" cy="638175"/>
          </a:xfrm>
          <a:prstGeom prst="ellipse">
            <a:avLst/>
          </a:prstGeom>
          <a:solidFill>
            <a:srgbClr val="F8F8F8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400" b="1" i="0"/>
              <a:t>B2</a:t>
            </a:r>
          </a:p>
        </p:txBody>
      </p:sp>
      <p:sp>
        <p:nvSpPr>
          <p:cNvPr id="9236" name="Oval 27"/>
          <p:cNvSpPr>
            <a:spLocks noChangeAspect="1" noChangeArrowheads="1"/>
          </p:cNvSpPr>
          <p:nvPr/>
        </p:nvSpPr>
        <p:spPr bwMode="auto">
          <a:xfrm>
            <a:off x="1528763" y="4378325"/>
            <a:ext cx="738187" cy="638175"/>
          </a:xfrm>
          <a:prstGeom prst="ellipse">
            <a:avLst/>
          </a:prstGeom>
          <a:solidFill>
            <a:srgbClr val="F8F8F8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400" b="1" i="0"/>
              <a:t>B-1</a:t>
            </a:r>
          </a:p>
        </p:txBody>
      </p:sp>
      <p:sp>
        <p:nvSpPr>
          <p:cNvPr id="9237" name="Oval 27"/>
          <p:cNvSpPr>
            <a:spLocks noChangeAspect="1" noChangeArrowheads="1"/>
          </p:cNvSpPr>
          <p:nvPr/>
        </p:nvSpPr>
        <p:spPr bwMode="auto">
          <a:xfrm>
            <a:off x="1528763" y="5329238"/>
            <a:ext cx="738187" cy="638175"/>
          </a:xfrm>
          <a:prstGeom prst="ellipse">
            <a:avLst/>
          </a:prstGeom>
          <a:solidFill>
            <a:srgbClr val="F8F8F8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400" b="1" i="0"/>
              <a:t>B-2</a:t>
            </a:r>
          </a:p>
        </p:txBody>
      </p:sp>
      <p:sp>
        <p:nvSpPr>
          <p:cNvPr id="9238" name="Text Box 24"/>
          <p:cNvSpPr txBox="1">
            <a:spLocks noChangeArrowheads="1"/>
          </p:cNvSpPr>
          <p:nvPr/>
        </p:nvSpPr>
        <p:spPr bwMode="auto">
          <a:xfrm>
            <a:off x="831850" y="2578100"/>
            <a:ext cx="4794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i="0"/>
              <a:t>D2</a:t>
            </a:r>
          </a:p>
        </p:txBody>
      </p:sp>
      <p:sp>
        <p:nvSpPr>
          <p:cNvPr id="9239" name="Text Box 24"/>
          <p:cNvSpPr txBox="1">
            <a:spLocks noChangeArrowheads="1"/>
          </p:cNvSpPr>
          <p:nvPr/>
        </p:nvSpPr>
        <p:spPr bwMode="auto">
          <a:xfrm>
            <a:off x="831850" y="3303588"/>
            <a:ext cx="4794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i="0"/>
              <a:t>D2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831850" y="4573588"/>
            <a:ext cx="479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i="0"/>
              <a:t>D2</a:t>
            </a:r>
          </a:p>
        </p:txBody>
      </p:sp>
      <p:sp>
        <p:nvSpPr>
          <p:cNvPr id="9241" name="Text Box 24"/>
          <p:cNvSpPr txBox="1">
            <a:spLocks noChangeArrowheads="1"/>
          </p:cNvSpPr>
          <p:nvPr/>
        </p:nvSpPr>
        <p:spPr bwMode="auto">
          <a:xfrm>
            <a:off x="1285875" y="5151438"/>
            <a:ext cx="479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i="0"/>
              <a:t>D1</a:t>
            </a:r>
          </a:p>
        </p:txBody>
      </p:sp>
      <p:sp>
        <p:nvSpPr>
          <p:cNvPr id="9242" name="Text Box 24"/>
          <p:cNvSpPr txBox="1">
            <a:spLocks noChangeArrowheads="1"/>
          </p:cNvSpPr>
          <p:nvPr/>
        </p:nvSpPr>
        <p:spPr bwMode="auto">
          <a:xfrm>
            <a:off x="1285875" y="4152900"/>
            <a:ext cx="479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i="0"/>
              <a:t>D1</a:t>
            </a:r>
          </a:p>
        </p:txBody>
      </p:sp>
      <p:sp>
        <p:nvSpPr>
          <p:cNvPr id="9243" name="Text Box 24"/>
          <p:cNvSpPr txBox="1">
            <a:spLocks noChangeArrowheads="1"/>
          </p:cNvSpPr>
          <p:nvPr/>
        </p:nvSpPr>
        <p:spPr bwMode="auto">
          <a:xfrm>
            <a:off x="1285875" y="3155950"/>
            <a:ext cx="4794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i="0"/>
              <a:t>D1</a:t>
            </a:r>
          </a:p>
        </p:txBody>
      </p:sp>
      <p:sp>
        <p:nvSpPr>
          <p:cNvPr id="9244" name="Text Box 24"/>
          <p:cNvSpPr txBox="1">
            <a:spLocks noChangeArrowheads="1"/>
          </p:cNvSpPr>
          <p:nvPr/>
        </p:nvSpPr>
        <p:spPr bwMode="auto">
          <a:xfrm>
            <a:off x="1285875" y="2247900"/>
            <a:ext cx="479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i="0"/>
              <a:t>D1</a:t>
            </a:r>
          </a:p>
        </p:txBody>
      </p:sp>
      <p:sp>
        <p:nvSpPr>
          <p:cNvPr id="9245" name="Text Box 24"/>
          <p:cNvSpPr txBox="1">
            <a:spLocks noChangeArrowheads="1"/>
          </p:cNvSpPr>
          <p:nvPr/>
        </p:nvSpPr>
        <p:spPr bwMode="auto">
          <a:xfrm>
            <a:off x="2465388" y="2338388"/>
            <a:ext cx="479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i="0"/>
              <a:t>W2</a:t>
            </a:r>
          </a:p>
        </p:txBody>
      </p:sp>
      <p:sp>
        <p:nvSpPr>
          <p:cNvPr id="9246" name="Text Box 24"/>
          <p:cNvSpPr txBox="1">
            <a:spLocks noChangeArrowheads="1"/>
          </p:cNvSpPr>
          <p:nvPr/>
        </p:nvSpPr>
        <p:spPr bwMode="auto">
          <a:xfrm>
            <a:off x="2490788" y="3757613"/>
            <a:ext cx="4794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i="0"/>
              <a:t>W2</a:t>
            </a:r>
          </a:p>
        </p:txBody>
      </p:sp>
      <p:sp>
        <p:nvSpPr>
          <p:cNvPr id="9247" name="Text Box 24"/>
          <p:cNvSpPr txBox="1">
            <a:spLocks noChangeArrowheads="1"/>
          </p:cNvSpPr>
          <p:nvPr/>
        </p:nvSpPr>
        <p:spPr bwMode="auto">
          <a:xfrm>
            <a:off x="2517775" y="4664075"/>
            <a:ext cx="479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i="0"/>
              <a:t>W2</a:t>
            </a:r>
          </a:p>
        </p:txBody>
      </p:sp>
      <p:sp>
        <p:nvSpPr>
          <p:cNvPr id="9248" name="Text Box 24"/>
          <p:cNvSpPr txBox="1">
            <a:spLocks noChangeArrowheads="1"/>
          </p:cNvSpPr>
          <p:nvPr/>
        </p:nvSpPr>
        <p:spPr bwMode="auto">
          <a:xfrm>
            <a:off x="2038350" y="4970463"/>
            <a:ext cx="4794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i="0"/>
              <a:t>W1</a:t>
            </a:r>
          </a:p>
        </p:txBody>
      </p:sp>
      <p:sp>
        <p:nvSpPr>
          <p:cNvPr id="9249" name="Text Box 24"/>
          <p:cNvSpPr txBox="1">
            <a:spLocks noChangeArrowheads="1"/>
          </p:cNvSpPr>
          <p:nvPr/>
        </p:nvSpPr>
        <p:spPr bwMode="auto">
          <a:xfrm>
            <a:off x="2011363" y="4029075"/>
            <a:ext cx="479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i="0"/>
              <a:t>W1</a:t>
            </a:r>
          </a:p>
        </p:txBody>
      </p:sp>
      <p:sp>
        <p:nvSpPr>
          <p:cNvPr id="9250" name="Text Box 24"/>
          <p:cNvSpPr txBox="1">
            <a:spLocks noChangeArrowheads="1"/>
          </p:cNvSpPr>
          <p:nvPr/>
        </p:nvSpPr>
        <p:spPr bwMode="auto">
          <a:xfrm>
            <a:off x="2011363" y="3089275"/>
            <a:ext cx="4794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i="0"/>
              <a:t>W1</a:t>
            </a:r>
          </a:p>
        </p:txBody>
      </p:sp>
      <p:sp>
        <p:nvSpPr>
          <p:cNvPr id="9251" name="Text Box 24"/>
          <p:cNvSpPr txBox="1">
            <a:spLocks noChangeArrowheads="1"/>
          </p:cNvSpPr>
          <p:nvPr/>
        </p:nvSpPr>
        <p:spPr bwMode="auto">
          <a:xfrm>
            <a:off x="2011363" y="2147888"/>
            <a:ext cx="4794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i="0"/>
              <a:t>W1</a:t>
            </a:r>
          </a:p>
        </p:txBody>
      </p:sp>
      <p:sp>
        <p:nvSpPr>
          <p:cNvPr id="9252" name="Text Box 24"/>
          <p:cNvSpPr txBox="1">
            <a:spLocks noChangeArrowheads="1"/>
          </p:cNvSpPr>
          <p:nvPr/>
        </p:nvSpPr>
        <p:spPr bwMode="auto">
          <a:xfrm>
            <a:off x="2973388" y="3276600"/>
            <a:ext cx="4794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i="0"/>
              <a:t>Close</a:t>
            </a:r>
          </a:p>
        </p:txBody>
      </p:sp>
      <p:sp>
        <p:nvSpPr>
          <p:cNvPr id="9253" name="Text Box 24"/>
          <p:cNvSpPr txBox="1">
            <a:spLocks noChangeArrowheads="1"/>
          </p:cNvSpPr>
          <p:nvPr/>
        </p:nvSpPr>
        <p:spPr bwMode="auto">
          <a:xfrm>
            <a:off x="3151188" y="2157413"/>
            <a:ext cx="479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i="0"/>
              <a:t>Close</a:t>
            </a:r>
          </a:p>
        </p:txBody>
      </p:sp>
      <p:sp>
        <p:nvSpPr>
          <p:cNvPr id="9254" name="Text Box 24"/>
          <p:cNvSpPr txBox="1">
            <a:spLocks noChangeArrowheads="1"/>
          </p:cNvSpPr>
          <p:nvPr/>
        </p:nvSpPr>
        <p:spPr bwMode="auto">
          <a:xfrm>
            <a:off x="2678113" y="2805113"/>
            <a:ext cx="4810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i="0"/>
              <a:t>Close</a:t>
            </a:r>
          </a:p>
        </p:txBody>
      </p:sp>
      <p:grpSp>
        <p:nvGrpSpPr>
          <p:cNvPr id="9" name="Group 67"/>
          <p:cNvGrpSpPr>
            <a:grpSpLocks/>
          </p:cNvGrpSpPr>
          <p:nvPr/>
        </p:nvGrpSpPr>
        <p:grpSpPr bwMode="auto">
          <a:xfrm>
            <a:off x="4356100" y="1987550"/>
            <a:ext cx="2001838" cy="1065213"/>
            <a:chOff x="4356100" y="1988275"/>
            <a:chExt cx="2002170" cy="1064488"/>
          </a:xfrm>
        </p:grpSpPr>
        <p:sp>
          <p:nvSpPr>
            <p:cNvPr id="62" name="Right Arrow 61"/>
            <p:cNvSpPr/>
            <p:nvPr/>
          </p:nvSpPr>
          <p:spPr bwMode="auto">
            <a:xfrm rot="16200000" flipH="1">
              <a:off x="5067723" y="2078473"/>
              <a:ext cx="720234" cy="53984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262" name="TextBox 62"/>
            <p:cNvSpPr txBox="1">
              <a:spLocks noChangeArrowheads="1"/>
            </p:cNvSpPr>
            <p:nvPr/>
          </p:nvSpPr>
          <p:spPr bwMode="auto">
            <a:xfrm>
              <a:off x="4356100" y="2652671"/>
              <a:ext cx="2002170" cy="400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2000"/>
                <a:t>Ability to Express</a:t>
              </a:r>
            </a:p>
          </p:txBody>
        </p:sp>
      </p:grpSp>
      <p:grpSp>
        <p:nvGrpSpPr>
          <p:cNvPr id="10" name="Group 68"/>
          <p:cNvGrpSpPr>
            <a:grpSpLocks/>
          </p:cNvGrpSpPr>
          <p:nvPr/>
        </p:nvGrpSpPr>
        <p:grpSpPr bwMode="auto">
          <a:xfrm>
            <a:off x="6357938" y="1987550"/>
            <a:ext cx="2106612" cy="1065213"/>
            <a:chOff x="6358270" y="1988276"/>
            <a:chExt cx="2105819" cy="1064487"/>
          </a:xfrm>
        </p:grpSpPr>
        <p:sp>
          <p:nvSpPr>
            <p:cNvPr id="61" name="Right Arrow 60"/>
            <p:cNvSpPr/>
            <p:nvPr/>
          </p:nvSpPr>
          <p:spPr bwMode="auto">
            <a:xfrm rot="16200000">
              <a:off x="6794778" y="2078620"/>
              <a:ext cx="720234" cy="53954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260" name="TextBox 62"/>
            <p:cNvSpPr txBox="1">
              <a:spLocks noChangeArrowheads="1"/>
            </p:cNvSpPr>
            <p:nvPr/>
          </p:nvSpPr>
          <p:spPr bwMode="auto">
            <a:xfrm>
              <a:off x="6358270" y="2652671"/>
              <a:ext cx="2105819" cy="400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2000"/>
                <a:t>Ability to Reason</a:t>
              </a: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3494088" y="3548063"/>
            <a:ext cx="5192712" cy="1939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GB" sz="2400" dirty="0">
                <a:latin typeface="+mn-lt"/>
              </a:rPr>
              <a:t> Bank Account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400" dirty="0">
                <a:latin typeface="+mn-lt"/>
              </a:rPr>
              <a:t> Balance values in range -2 to +2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400" dirty="0">
                <a:latin typeface="+mn-lt"/>
              </a:rPr>
              <a:t> Deposit events D1 and D2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400" dirty="0">
                <a:latin typeface="+mn-lt"/>
              </a:rPr>
              <a:t> Withdraw events W1 and W2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2400" dirty="0">
                <a:latin typeface="+mn-lt"/>
              </a:rPr>
              <a:t> Close only possible when “in credit”  </a:t>
            </a:r>
          </a:p>
        </p:txBody>
      </p: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043238" y="3835400"/>
            <a:ext cx="5421312" cy="1384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b="1" i="0"/>
              <a:t>ACCOUNT</a:t>
            </a:r>
            <a:r>
              <a:rPr lang="en-GB" sz="1400" i="0"/>
              <a:t> = Open </a:t>
            </a:r>
            <a:r>
              <a:rPr lang="en-GB" sz="1400" i="0">
                <a:sym typeface="Symbol" pitchFamily="18" charset="2"/>
              </a:rPr>
              <a:t> </a:t>
            </a:r>
            <a:r>
              <a:rPr lang="en-GB" sz="1400" b="1" i="0"/>
              <a:t>B0</a:t>
            </a:r>
          </a:p>
          <a:p>
            <a:r>
              <a:rPr lang="en-GB" sz="1400" b="1" i="0"/>
              <a:t>B0</a:t>
            </a:r>
            <a:r>
              <a:rPr lang="en-GB" sz="1400" i="0"/>
              <a:t> = D1 </a:t>
            </a:r>
            <a:r>
              <a:rPr lang="en-GB" sz="1400" i="0">
                <a:sym typeface="Symbol" pitchFamily="18" charset="2"/>
              </a:rPr>
              <a:t> </a:t>
            </a:r>
            <a:r>
              <a:rPr lang="en-GB" sz="1400" b="1" i="0"/>
              <a:t>B1</a:t>
            </a:r>
            <a:r>
              <a:rPr lang="en-GB" sz="1400" i="0"/>
              <a:t> | D2 </a:t>
            </a:r>
            <a:r>
              <a:rPr lang="en-GB" sz="1400" i="0">
                <a:sym typeface="Symbol" pitchFamily="18" charset="2"/>
              </a:rPr>
              <a:t> </a:t>
            </a:r>
            <a:r>
              <a:rPr lang="en-GB" sz="1400" b="1" i="0"/>
              <a:t>B2</a:t>
            </a:r>
            <a:r>
              <a:rPr lang="en-GB" sz="1400" i="0"/>
              <a:t> |</a:t>
            </a:r>
            <a:r>
              <a:rPr lang="en-GB" sz="1400" i="0">
                <a:sym typeface="Symbol" pitchFamily="18" charset="2"/>
              </a:rPr>
              <a:t> </a:t>
            </a:r>
            <a:r>
              <a:rPr lang="en-GB" sz="1400" i="0"/>
              <a:t>W1 </a:t>
            </a:r>
            <a:r>
              <a:rPr lang="en-GB" sz="1400" i="0">
                <a:sym typeface="Symbol" pitchFamily="18" charset="2"/>
              </a:rPr>
              <a:t> </a:t>
            </a:r>
            <a:r>
              <a:rPr lang="en-GB" sz="1400" b="1" i="0"/>
              <a:t>B-1</a:t>
            </a:r>
            <a:r>
              <a:rPr lang="en-GB" sz="1400" i="0"/>
              <a:t> | W2 </a:t>
            </a:r>
            <a:r>
              <a:rPr lang="en-GB" sz="1400" i="0">
                <a:sym typeface="Symbol" pitchFamily="18" charset="2"/>
              </a:rPr>
              <a:t> </a:t>
            </a:r>
            <a:r>
              <a:rPr lang="en-GB" sz="1400" b="1" i="0"/>
              <a:t>B-2</a:t>
            </a:r>
            <a:r>
              <a:rPr lang="en-GB" sz="1400" i="0"/>
              <a:t> | Close </a:t>
            </a:r>
            <a:r>
              <a:rPr lang="en-GB" sz="1400" i="0">
                <a:sym typeface="Symbol" pitchFamily="18" charset="2"/>
              </a:rPr>
              <a:t> </a:t>
            </a:r>
            <a:r>
              <a:rPr lang="en-GB" sz="1400" b="1" i="0"/>
              <a:t>Closed</a:t>
            </a:r>
          </a:p>
          <a:p>
            <a:r>
              <a:rPr lang="en-GB" sz="1400" b="1" i="0"/>
              <a:t>B1</a:t>
            </a:r>
            <a:r>
              <a:rPr lang="en-GB" sz="1400" i="0"/>
              <a:t> = D1 </a:t>
            </a:r>
            <a:r>
              <a:rPr lang="en-GB" sz="1400" i="0">
                <a:sym typeface="Symbol" pitchFamily="18" charset="2"/>
              </a:rPr>
              <a:t> </a:t>
            </a:r>
            <a:r>
              <a:rPr lang="en-GB" sz="1400" b="1" i="0"/>
              <a:t>B2</a:t>
            </a:r>
            <a:r>
              <a:rPr lang="en-GB" sz="1400" i="0"/>
              <a:t> | W1 </a:t>
            </a:r>
            <a:r>
              <a:rPr lang="en-GB" sz="1400" i="0">
                <a:sym typeface="Symbol" pitchFamily="18" charset="2"/>
              </a:rPr>
              <a:t> </a:t>
            </a:r>
            <a:r>
              <a:rPr lang="en-GB" sz="1400" b="1" i="0"/>
              <a:t>B0</a:t>
            </a:r>
            <a:r>
              <a:rPr lang="en-GB" sz="1400" i="0"/>
              <a:t> | W2 </a:t>
            </a:r>
            <a:r>
              <a:rPr lang="en-GB" sz="1400" i="0">
                <a:sym typeface="Symbol" pitchFamily="18" charset="2"/>
              </a:rPr>
              <a:t> </a:t>
            </a:r>
            <a:r>
              <a:rPr lang="en-GB" sz="1400" b="1" i="0"/>
              <a:t>B-1</a:t>
            </a:r>
            <a:r>
              <a:rPr lang="en-GB" sz="1400" i="0"/>
              <a:t> | Close </a:t>
            </a:r>
            <a:r>
              <a:rPr lang="en-GB" sz="1400" i="0">
                <a:sym typeface="Symbol" pitchFamily="18" charset="2"/>
              </a:rPr>
              <a:t> </a:t>
            </a:r>
            <a:r>
              <a:rPr lang="en-GB" sz="1400" b="1" i="0"/>
              <a:t>Closed</a:t>
            </a:r>
          </a:p>
          <a:p>
            <a:r>
              <a:rPr lang="en-GB" sz="1400" b="1" i="0"/>
              <a:t>B2</a:t>
            </a:r>
            <a:r>
              <a:rPr lang="en-GB" sz="1400" i="0"/>
              <a:t> = W1 </a:t>
            </a:r>
            <a:r>
              <a:rPr lang="en-GB" sz="1400" i="0">
                <a:sym typeface="Symbol" pitchFamily="18" charset="2"/>
              </a:rPr>
              <a:t> </a:t>
            </a:r>
            <a:r>
              <a:rPr lang="en-GB" sz="1400" b="1" i="0"/>
              <a:t>B1</a:t>
            </a:r>
            <a:r>
              <a:rPr lang="en-GB" sz="1400" i="0"/>
              <a:t> | W2 </a:t>
            </a:r>
            <a:r>
              <a:rPr lang="en-GB" sz="1400" i="0">
                <a:sym typeface="Symbol" pitchFamily="18" charset="2"/>
              </a:rPr>
              <a:t> </a:t>
            </a:r>
            <a:r>
              <a:rPr lang="en-GB" sz="1400" b="1" i="0"/>
              <a:t>B0</a:t>
            </a:r>
            <a:r>
              <a:rPr lang="en-GB" sz="1400" i="0"/>
              <a:t> | Close </a:t>
            </a:r>
            <a:r>
              <a:rPr lang="en-GB" sz="1400" i="0">
                <a:sym typeface="Symbol" pitchFamily="18" charset="2"/>
              </a:rPr>
              <a:t> </a:t>
            </a:r>
            <a:r>
              <a:rPr lang="en-GB" sz="1400" b="1" i="0"/>
              <a:t>Closed</a:t>
            </a:r>
          </a:p>
          <a:p>
            <a:r>
              <a:rPr lang="en-GB" sz="1400" b="1" i="0"/>
              <a:t>B-1</a:t>
            </a:r>
            <a:r>
              <a:rPr lang="en-GB" sz="1400" i="0"/>
              <a:t> = D1 </a:t>
            </a:r>
            <a:r>
              <a:rPr lang="en-GB" sz="1400" i="0">
                <a:sym typeface="Symbol" pitchFamily="18" charset="2"/>
              </a:rPr>
              <a:t> </a:t>
            </a:r>
            <a:r>
              <a:rPr lang="en-GB" sz="1400" b="1" i="0"/>
              <a:t>B0</a:t>
            </a:r>
            <a:r>
              <a:rPr lang="en-GB" sz="1400" i="0"/>
              <a:t> | D2 </a:t>
            </a:r>
            <a:r>
              <a:rPr lang="en-GB" sz="1400" i="0">
                <a:sym typeface="Symbol" pitchFamily="18" charset="2"/>
              </a:rPr>
              <a:t> </a:t>
            </a:r>
            <a:r>
              <a:rPr lang="en-GB" sz="1400" b="1" i="0"/>
              <a:t>B1</a:t>
            </a:r>
            <a:r>
              <a:rPr lang="en-GB" sz="1400" i="0"/>
              <a:t> | W1 </a:t>
            </a:r>
            <a:r>
              <a:rPr lang="en-GB" sz="1400" i="0">
                <a:sym typeface="Symbol" pitchFamily="18" charset="2"/>
              </a:rPr>
              <a:t> </a:t>
            </a:r>
            <a:r>
              <a:rPr lang="en-GB" sz="1400" b="1" i="0"/>
              <a:t>B-2</a:t>
            </a:r>
          </a:p>
          <a:p>
            <a:r>
              <a:rPr lang="en-GB" sz="1400" b="1" i="0"/>
              <a:t>B-2</a:t>
            </a:r>
            <a:r>
              <a:rPr lang="en-GB" sz="1400" i="0"/>
              <a:t> = D1 </a:t>
            </a:r>
            <a:r>
              <a:rPr lang="en-GB" sz="1400" i="0">
                <a:sym typeface="Symbol" pitchFamily="18" charset="2"/>
              </a:rPr>
              <a:t> </a:t>
            </a:r>
            <a:r>
              <a:rPr lang="en-GB" sz="1400" b="1" i="0"/>
              <a:t>B-1</a:t>
            </a:r>
            <a:r>
              <a:rPr lang="en-GB" sz="1400" i="0"/>
              <a:t> | D2 </a:t>
            </a:r>
            <a:r>
              <a:rPr lang="en-GB" sz="1400" i="0">
                <a:sym typeface="Symbol" pitchFamily="18" charset="2"/>
              </a:rPr>
              <a:t> </a:t>
            </a:r>
            <a:r>
              <a:rPr lang="en-GB" sz="1400" b="1" i="0"/>
              <a:t>B0</a:t>
            </a:r>
          </a:p>
        </p:txBody>
      </p:sp>
    </p:spTree>
    <p:custDataLst>
      <p:tags r:id="rId1"/>
    </p:custDataLst>
  </p:cSld>
  <p:clrMapOvr>
    <a:masterClrMapping/>
  </p:clrMapOvr>
  <p:transition advTm="35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</a:t>
            </a:r>
          </a:p>
        </p:txBody>
      </p:sp>
      <p:pic>
        <p:nvPicPr>
          <p:cNvPr id="10243" name="Picture 9" descr="Hoare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49938" y="1450975"/>
            <a:ext cx="2690812" cy="441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6534150" y="5916613"/>
            <a:ext cx="1693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/>
              <a:t>Tony Hoare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1350963"/>
            <a:ext cx="5192713" cy="4802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800" b="1" dirty="0">
                <a:latin typeface="+mn-lt"/>
              </a:rPr>
              <a:t>Deterministic Choice</a:t>
            </a:r>
          </a:p>
          <a:p>
            <a:pPr>
              <a:defRPr/>
            </a:pPr>
            <a:r>
              <a:rPr lang="en-GB" sz="1800" i="0" dirty="0">
                <a:latin typeface="+mn-lt"/>
              </a:rPr>
              <a:t> 	</a:t>
            </a:r>
            <a:r>
              <a:rPr lang="en-GB" sz="1800" b="1" i="0" dirty="0">
                <a:latin typeface="+mn-lt"/>
              </a:rPr>
              <a:t>P </a:t>
            </a:r>
            <a:r>
              <a:rPr lang="en-GB" sz="1800" b="1" i="0" dirty="0">
                <a:latin typeface="+mn-lt"/>
                <a:sym typeface="Symbol"/>
              </a:rPr>
              <a:t> Q</a:t>
            </a:r>
            <a:endParaRPr lang="en-GB" sz="1800" b="1" i="0" dirty="0">
              <a:latin typeface="+mn-lt"/>
            </a:endParaRPr>
          </a:p>
          <a:p>
            <a:pPr>
              <a:defRPr/>
            </a:pPr>
            <a:r>
              <a:rPr lang="en-GB" sz="1800" i="0" dirty="0">
                <a:latin typeface="+mn-lt"/>
              </a:rPr>
              <a:t>Choice determined by the environment on the basis of the first action.</a:t>
            </a:r>
          </a:p>
          <a:p>
            <a:pPr>
              <a:defRPr/>
            </a:pPr>
            <a:r>
              <a:rPr lang="en-GB" sz="1800" dirty="0">
                <a:latin typeface="+mn-lt"/>
              </a:rPr>
              <a:t>	</a:t>
            </a:r>
          </a:p>
          <a:p>
            <a:pPr>
              <a:defRPr/>
            </a:pPr>
            <a:r>
              <a:rPr lang="en-GB" sz="1800" b="1" dirty="0">
                <a:latin typeface="+mn-lt"/>
              </a:rPr>
              <a:t>Nondeterministic Choice</a:t>
            </a:r>
          </a:p>
          <a:p>
            <a:pPr>
              <a:defRPr/>
            </a:pPr>
            <a:r>
              <a:rPr lang="en-GB" sz="1800" i="0" dirty="0">
                <a:latin typeface="+mn-lt"/>
              </a:rPr>
              <a:t>	</a:t>
            </a:r>
            <a:r>
              <a:rPr lang="en-GB" sz="1800" b="1" i="0" dirty="0">
                <a:latin typeface="+mn-lt"/>
              </a:rPr>
              <a:t>P </a:t>
            </a:r>
            <a:r>
              <a:rPr lang="en-GB" sz="1600" b="1" i="0" dirty="0">
                <a:latin typeface="Arial"/>
                <a:cs typeface="Arial"/>
              </a:rPr>
              <a:t>∏ Q</a:t>
            </a:r>
            <a:endParaRPr lang="en-GB" sz="1600" b="1" i="0" dirty="0">
              <a:latin typeface="+mn-lt"/>
            </a:endParaRPr>
          </a:p>
          <a:p>
            <a:pPr>
              <a:defRPr/>
            </a:pPr>
            <a:r>
              <a:rPr lang="en-GB" sz="1800" i="0" dirty="0">
                <a:latin typeface="+mn-lt"/>
              </a:rPr>
              <a:t>The environment has no control over the choice.</a:t>
            </a:r>
          </a:p>
          <a:p>
            <a:pPr>
              <a:defRPr/>
            </a:pPr>
            <a:endParaRPr lang="en-GB" sz="1800" dirty="0">
              <a:latin typeface="+mn-lt"/>
            </a:endParaRPr>
          </a:p>
          <a:p>
            <a:pPr>
              <a:defRPr/>
            </a:pPr>
            <a:r>
              <a:rPr lang="en-GB" sz="1800" b="1" dirty="0">
                <a:latin typeface="+mn-lt"/>
              </a:rPr>
              <a:t>Interleaving</a:t>
            </a:r>
            <a:endParaRPr lang="en-GB" sz="1800" b="1" i="0" dirty="0">
              <a:latin typeface="+mn-lt"/>
            </a:endParaRPr>
          </a:p>
          <a:p>
            <a:pPr>
              <a:defRPr/>
            </a:pPr>
            <a:r>
              <a:rPr lang="en-GB" sz="1800" i="0" dirty="0">
                <a:latin typeface="+mn-lt"/>
              </a:rPr>
              <a:t>	</a:t>
            </a:r>
            <a:r>
              <a:rPr lang="en-GB" sz="1800" b="1" i="0" dirty="0">
                <a:latin typeface="+mn-lt"/>
              </a:rPr>
              <a:t>P ||| Q</a:t>
            </a:r>
          </a:p>
          <a:p>
            <a:pPr>
              <a:defRPr/>
            </a:pPr>
            <a:r>
              <a:rPr lang="en-GB" sz="1800" i="0" dirty="0">
                <a:latin typeface="+mn-lt"/>
              </a:rPr>
              <a:t>Completely independent concurrent activity.</a:t>
            </a:r>
          </a:p>
          <a:p>
            <a:pPr>
              <a:defRPr/>
            </a:pPr>
            <a:endParaRPr lang="en-GB" sz="1800" dirty="0">
              <a:latin typeface="+mn-lt"/>
            </a:endParaRPr>
          </a:p>
          <a:p>
            <a:pPr>
              <a:defRPr/>
            </a:pPr>
            <a:r>
              <a:rPr lang="en-GB" sz="1800" b="1" dirty="0">
                <a:latin typeface="+mn-lt"/>
              </a:rPr>
              <a:t>Interface Parallel</a:t>
            </a:r>
            <a:endParaRPr lang="en-GB" sz="1800" b="1" i="0" dirty="0">
              <a:latin typeface="+mn-lt"/>
            </a:endParaRPr>
          </a:p>
          <a:p>
            <a:pPr>
              <a:defRPr/>
            </a:pPr>
            <a:r>
              <a:rPr lang="en-GB" sz="1800" b="1" i="0" dirty="0">
                <a:latin typeface="+mn-lt"/>
              </a:rPr>
              <a:t>	P || Q</a:t>
            </a:r>
          </a:p>
          <a:p>
            <a:pPr>
              <a:defRPr/>
            </a:pPr>
            <a:r>
              <a:rPr lang="en-GB" sz="1800" i="0" dirty="0">
                <a:latin typeface="+mn-lt"/>
              </a:rPr>
              <a:t>Concurrent activity that requires synchronization between the component processes.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5"/>
          <p:cNvSpPr txBox="1">
            <a:spLocks noChangeArrowheads="1"/>
          </p:cNvSpPr>
          <p:nvPr/>
        </p:nvSpPr>
        <p:spPr bwMode="auto">
          <a:xfrm>
            <a:off x="5857875" y="5721350"/>
            <a:ext cx="2844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000">
                <a:latin typeface="+mn-lt"/>
              </a:rPr>
              <a:t>Eclipsed by “OOP mania” in 1980s and 1990s.</a:t>
            </a:r>
          </a:p>
        </p:txBody>
      </p:sp>
      <p:sp>
        <p:nvSpPr>
          <p:cNvPr id="6147" name="Title 26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Early ideas in OO (1980s) Domain Object Behaviour</a:t>
            </a:r>
            <a:endParaRPr lang="en-GB" smtClean="0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863600" y="1506538"/>
            <a:ext cx="6218238" cy="135890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  <a:defRPr/>
            </a:pPr>
            <a:r>
              <a:rPr lang="en-GB" sz="2000" kern="0" dirty="0">
                <a:latin typeface="+mn-lt"/>
              </a:rPr>
              <a:t>JSD (Jackson System Development)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  <a:defRPr/>
            </a:pPr>
            <a:r>
              <a:rPr lang="en-GB" sz="2000" kern="0" dirty="0" err="1">
                <a:latin typeface="+mn-lt"/>
              </a:rPr>
              <a:t>Shlaer</a:t>
            </a:r>
            <a:r>
              <a:rPr lang="en-GB" sz="2000" kern="0" dirty="0">
                <a:latin typeface="+mn-lt"/>
              </a:rPr>
              <a:t>/Mellor (Recursive Design)</a:t>
            </a: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6503988" y="3124200"/>
            <a:ext cx="1693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2000">
                <a:latin typeface="+mn-lt"/>
              </a:rPr>
              <a:t>M.A. Jackson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787650" y="2546350"/>
            <a:ext cx="1308100" cy="63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1400" dirty="0"/>
              <a:t>Bank Account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787650" y="4260850"/>
            <a:ext cx="1308100" cy="63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1400" dirty="0"/>
              <a:t>Transaction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2787650" y="3435350"/>
            <a:ext cx="1308100" cy="63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1400" dirty="0"/>
              <a:t>In Use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1155700" y="3435350"/>
            <a:ext cx="1308100" cy="635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1400" dirty="0"/>
              <a:t>Open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4419600" y="3435350"/>
            <a:ext cx="1308100" cy="635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1400" dirty="0"/>
              <a:t>Close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1885950" y="5099050"/>
            <a:ext cx="1308100" cy="635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1400" dirty="0"/>
              <a:t>Deposit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3689350" y="5099050"/>
            <a:ext cx="1308100" cy="635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1400" dirty="0"/>
              <a:t>Withdraw</a:t>
            </a:r>
          </a:p>
        </p:txBody>
      </p:sp>
      <p:cxnSp>
        <p:nvCxnSpPr>
          <p:cNvPr id="11277" name="Straight Connector 38"/>
          <p:cNvCxnSpPr>
            <a:cxnSpLocks noChangeShapeType="1"/>
            <a:stCxn id="32" idx="2"/>
            <a:endCxn id="34" idx="0"/>
          </p:cNvCxnSpPr>
          <p:nvPr/>
        </p:nvCxnSpPr>
        <p:spPr bwMode="auto">
          <a:xfrm rot="5400000">
            <a:off x="3314701" y="3308350"/>
            <a:ext cx="2540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8" name="Straight Connector 40"/>
          <p:cNvCxnSpPr>
            <a:cxnSpLocks noChangeShapeType="1"/>
            <a:stCxn id="34" idx="2"/>
            <a:endCxn id="33" idx="0"/>
          </p:cNvCxnSpPr>
          <p:nvPr/>
        </p:nvCxnSpPr>
        <p:spPr bwMode="auto">
          <a:xfrm rot="5400000">
            <a:off x="3346451" y="4165600"/>
            <a:ext cx="1905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9" name="Straight Connector 42"/>
          <p:cNvCxnSpPr>
            <a:cxnSpLocks noChangeShapeType="1"/>
            <a:stCxn id="33" idx="2"/>
            <a:endCxn id="37" idx="0"/>
          </p:cNvCxnSpPr>
          <p:nvPr/>
        </p:nvCxnSpPr>
        <p:spPr bwMode="auto">
          <a:xfrm rot="5400000">
            <a:off x="2889250" y="4546600"/>
            <a:ext cx="203200" cy="901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80" name="Straight Connector 44"/>
          <p:cNvCxnSpPr>
            <a:cxnSpLocks noChangeShapeType="1"/>
            <a:stCxn id="33" idx="2"/>
            <a:endCxn id="38" idx="0"/>
          </p:cNvCxnSpPr>
          <p:nvPr/>
        </p:nvCxnSpPr>
        <p:spPr bwMode="auto">
          <a:xfrm rot="16200000" flipH="1">
            <a:off x="3790950" y="4546600"/>
            <a:ext cx="203200" cy="901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81" name="Straight Connector 46"/>
          <p:cNvCxnSpPr>
            <a:cxnSpLocks noChangeShapeType="1"/>
            <a:stCxn id="32" idx="2"/>
            <a:endCxn id="35" idx="0"/>
          </p:cNvCxnSpPr>
          <p:nvPr/>
        </p:nvCxnSpPr>
        <p:spPr bwMode="auto">
          <a:xfrm rot="5400000">
            <a:off x="2498725" y="2492375"/>
            <a:ext cx="254000" cy="16319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82" name="Straight Connector 48"/>
          <p:cNvCxnSpPr>
            <a:cxnSpLocks noChangeShapeType="1"/>
            <a:stCxn id="32" idx="2"/>
            <a:endCxn id="36" idx="0"/>
          </p:cNvCxnSpPr>
          <p:nvPr/>
        </p:nvCxnSpPr>
        <p:spPr bwMode="auto">
          <a:xfrm rot="16200000" flipH="1">
            <a:off x="4130675" y="2492375"/>
            <a:ext cx="254000" cy="16319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1283" name="TextBox 52"/>
          <p:cNvSpPr txBox="1">
            <a:spLocks noChangeArrowheads="1"/>
          </p:cNvSpPr>
          <p:nvPr/>
        </p:nvSpPr>
        <p:spPr bwMode="auto">
          <a:xfrm>
            <a:off x="3763963" y="4154488"/>
            <a:ext cx="317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/>
              <a:t>*</a:t>
            </a:r>
          </a:p>
        </p:txBody>
      </p:sp>
      <p:sp>
        <p:nvSpPr>
          <p:cNvPr id="11284" name="TextBox 53"/>
          <p:cNvSpPr txBox="1">
            <a:spLocks noChangeArrowheads="1"/>
          </p:cNvSpPr>
          <p:nvPr/>
        </p:nvSpPr>
        <p:spPr bwMode="auto">
          <a:xfrm>
            <a:off x="2889250" y="5003800"/>
            <a:ext cx="317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/>
              <a:t>o</a:t>
            </a:r>
          </a:p>
        </p:txBody>
      </p:sp>
      <p:sp>
        <p:nvSpPr>
          <p:cNvPr id="11285" name="TextBox 54"/>
          <p:cNvSpPr txBox="1">
            <a:spLocks noChangeArrowheads="1"/>
          </p:cNvSpPr>
          <p:nvPr/>
        </p:nvSpPr>
        <p:spPr bwMode="auto">
          <a:xfrm>
            <a:off x="4679950" y="5003800"/>
            <a:ext cx="317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/>
              <a:t>o</a:t>
            </a:r>
          </a:p>
        </p:txBody>
      </p:sp>
      <p:sp>
        <p:nvSpPr>
          <p:cNvPr id="7190" name="TextBox 55"/>
          <p:cNvSpPr txBox="1">
            <a:spLocks noChangeArrowheads="1"/>
          </p:cNvSpPr>
          <p:nvPr/>
        </p:nvSpPr>
        <p:spPr bwMode="auto">
          <a:xfrm>
            <a:off x="5943600" y="3506788"/>
            <a:ext cx="26289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000" dirty="0">
                <a:latin typeface="+mn-lt"/>
              </a:rPr>
              <a:t>Diagrams used to describe and formalise “object life-cycles.”</a:t>
            </a:r>
          </a:p>
        </p:txBody>
      </p:sp>
      <p:pic>
        <p:nvPicPr>
          <p:cNvPr id="11287" name="Picture 24" descr="dnj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1613" y="1717675"/>
            <a:ext cx="146050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55"/>
          <p:cNvSpPr txBox="1">
            <a:spLocks noChangeArrowheads="1"/>
          </p:cNvSpPr>
          <p:nvPr/>
        </p:nvSpPr>
        <p:spPr bwMode="auto">
          <a:xfrm>
            <a:off x="5695950" y="4578350"/>
            <a:ext cx="30654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000" dirty="0">
                <a:latin typeface="+mn-lt"/>
              </a:rPr>
              <a:t>Objects own data (like </a:t>
            </a:r>
            <a:r>
              <a:rPr lang="en-GB" sz="2000" dirty="0" err="1">
                <a:latin typeface="+mn-lt"/>
              </a:rPr>
              <a:t>OO</a:t>
            </a:r>
            <a:r>
              <a:rPr lang="en-GB" sz="2000" dirty="0">
                <a:latin typeface="+mn-lt"/>
              </a:rPr>
              <a:t>)</a:t>
            </a:r>
          </a:p>
        </p:txBody>
      </p:sp>
      <p:sp>
        <p:nvSpPr>
          <p:cNvPr id="11289" name="AutoShape 48"/>
          <p:cNvSpPr>
            <a:spLocks noChangeArrowheads="1"/>
          </p:cNvSpPr>
          <p:nvPr/>
        </p:nvSpPr>
        <p:spPr bwMode="auto">
          <a:xfrm>
            <a:off x="901700" y="5937250"/>
            <a:ext cx="2160588" cy="488950"/>
          </a:xfrm>
          <a:prstGeom prst="wedgeRoundRectCallout">
            <a:avLst>
              <a:gd name="adj1" fmla="val 7222"/>
              <a:gd name="adj2" fmla="val -89421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US" sz="1200" i="0">
                <a:latin typeface="Courier New" pitchFamily="49" charset="0"/>
                <a:cs typeface="Courier New" pitchFamily="49" charset="0"/>
              </a:rPr>
              <a:t>balance := balance </a:t>
            </a:r>
            <a:br>
              <a:rPr lang="en-US" sz="1200" i="0">
                <a:latin typeface="Courier New" pitchFamily="49" charset="0"/>
                <a:cs typeface="Courier New" pitchFamily="49" charset="0"/>
              </a:rPr>
            </a:br>
            <a:r>
              <a:rPr lang="en-US" sz="1200" i="0">
                <a:latin typeface="Courier New" pitchFamily="49" charset="0"/>
                <a:cs typeface="Courier New" pitchFamily="49" charset="0"/>
              </a:rPr>
              <a:t>+ Deposit.amount;</a:t>
            </a:r>
          </a:p>
        </p:txBody>
      </p:sp>
      <p:sp>
        <p:nvSpPr>
          <p:cNvPr id="11290" name="AutoShape 49"/>
          <p:cNvSpPr>
            <a:spLocks noChangeArrowheads="1"/>
          </p:cNvSpPr>
          <p:nvPr/>
        </p:nvSpPr>
        <p:spPr bwMode="auto">
          <a:xfrm>
            <a:off x="3516313" y="5953125"/>
            <a:ext cx="2087562" cy="473075"/>
          </a:xfrm>
          <a:prstGeom prst="wedgeRoundRectCallout">
            <a:avLst>
              <a:gd name="adj1" fmla="val 2088"/>
              <a:gd name="adj2" fmla="val -93014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US" sz="1200" i="0">
                <a:latin typeface="Courier New" pitchFamily="49" charset="0"/>
                <a:cs typeface="Courier New" pitchFamily="49" charset="0"/>
              </a:rPr>
              <a:t>balance := balance - Withdraw.amount;</a:t>
            </a:r>
          </a:p>
        </p:txBody>
      </p:sp>
      <p:sp>
        <p:nvSpPr>
          <p:cNvPr id="11291" name="AutoShape 50"/>
          <p:cNvSpPr>
            <a:spLocks noChangeArrowheads="1"/>
          </p:cNvSpPr>
          <p:nvPr/>
        </p:nvSpPr>
        <p:spPr bwMode="auto">
          <a:xfrm>
            <a:off x="863600" y="4305300"/>
            <a:ext cx="1511300" cy="296863"/>
          </a:xfrm>
          <a:prstGeom prst="wedgeRoundRectCallout">
            <a:avLst>
              <a:gd name="adj1" fmla="val 8185"/>
              <a:gd name="adj2" fmla="val -127958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r>
              <a:rPr lang="en-US" sz="1200" i="0">
                <a:latin typeface="Courier New" pitchFamily="49" charset="0"/>
                <a:cs typeface="Courier New" pitchFamily="49" charset="0"/>
              </a:rPr>
              <a:t>balance := 0;</a:t>
            </a:r>
          </a:p>
        </p:txBody>
      </p:sp>
      <p:sp>
        <p:nvSpPr>
          <p:cNvPr id="30" name="TextBox 55"/>
          <p:cNvSpPr txBox="1">
            <a:spLocks noChangeArrowheads="1"/>
          </p:cNvSpPr>
          <p:nvPr/>
        </p:nvSpPr>
        <p:spPr bwMode="auto">
          <a:xfrm>
            <a:off x="5581650" y="5140325"/>
            <a:ext cx="3343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000" dirty="0">
                <a:latin typeface="+mn-lt"/>
              </a:rPr>
              <a:t>Composition not emphasized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7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7"/>
          <p:cNvSpPr>
            <a:spLocks noGrp="1"/>
          </p:cNvSpPr>
          <p:nvPr>
            <p:ph type="title"/>
          </p:nvPr>
        </p:nvSpPr>
        <p:spPr>
          <a:xfrm>
            <a:off x="722313" y="2663825"/>
            <a:ext cx="7772400" cy="1362075"/>
          </a:xfrm>
        </p:spPr>
        <p:txBody>
          <a:bodyPr/>
          <a:lstStyle/>
          <a:p>
            <a:pPr algn="ctr" eaLnBrk="1" hangingPunct="1"/>
            <a:r>
              <a:rPr lang="en-GB" sz="4400" i="1" cap="none" smtClean="0"/>
              <a:t>Protocol Modelling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Protocol Modelling</a:t>
            </a:r>
          </a:p>
        </p:txBody>
      </p:sp>
      <p:sp>
        <p:nvSpPr>
          <p:cNvPr id="63" name="Oval 96"/>
          <p:cNvSpPr>
            <a:spLocks noChangeArrowheads="1"/>
          </p:cNvSpPr>
          <p:nvPr/>
        </p:nvSpPr>
        <p:spPr bwMode="auto">
          <a:xfrm>
            <a:off x="2384207" y="2922588"/>
            <a:ext cx="355600" cy="4191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64" name="Line 31"/>
          <p:cNvSpPr>
            <a:spLocks noChangeShapeType="1"/>
          </p:cNvSpPr>
          <p:nvPr/>
        </p:nvSpPr>
        <p:spPr bwMode="auto">
          <a:xfrm>
            <a:off x="2768382" y="2695575"/>
            <a:ext cx="7921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65" name="Line 34"/>
          <p:cNvSpPr>
            <a:spLocks noChangeShapeType="1"/>
          </p:cNvSpPr>
          <p:nvPr/>
        </p:nvSpPr>
        <p:spPr bwMode="auto">
          <a:xfrm rot="720000" flipH="1" flipV="1">
            <a:off x="2704882" y="3021013"/>
            <a:ext cx="50800" cy="1031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66" name="Oval 36"/>
          <p:cNvSpPr>
            <a:spLocks noChangeArrowheads="1"/>
          </p:cNvSpPr>
          <p:nvPr/>
        </p:nvSpPr>
        <p:spPr bwMode="auto">
          <a:xfrm>
            <a:off x="2382620" y="2019300"/>
            <a:ext cx="355600" cy="4191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67" name="Line 37"/>
          <p:cNvSpPr>
            <a:spLocks noChangeShapeType="1"/>
          </p:cNvSpPr>
          <p:nvPr/>
        </p:nvSpPr>
        <p:spPr bwMode="auto">
          <a:xfrm flipH="1">
            <a:off x="2679482" y="2290763"/>
            <a:ext cx="50800" cy="968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68" name="Oval 38"/>
          <p:cNvSpPr>
            <a:spLocks noChangeAspect="1" noChangeArrowheads="1"/>
          </p:cNvSpPr>
          <p:nvPr/>
        </p:nvSpPr>
        <p:spPr bwMode="auto">
          <a:xfrm>
            <a:off x="2230220" y="2366963"/>
            <a:ext cx="685800" cy="687387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69" name="Oval 39"/>
          <p:cNvSpPr>
            <a:spLocks noChangeArrowheads="1"/>
          </p:cNvSpPr>
          <p:nvPr/>
        </p:nvSpPr>
        <p:spPr bwMode="auto">
          <a:xfrm>
            <a:off x="1311057" y="2586038"/>
            <a:ext cx="157163" cy="1587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70" name="Line 40"/>
          <p:cNvSpPr>
            <a:spLocks noChangeShapeType="1"/>
          </p:cNvSpPr>
          <p:nvPr/>
        </p:nvSpPr>
        <p:spPr bwMode="auto">
          <a:xfrm>
            <a:off x="1439645" y="2663825"/>
            <a:ext cx="7858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71" name="Text Box 41"/>
          <p:cNvSpPr txBox="1">
            <a:spLocks noChangeArrowheads="1"/>
          </p:cNvSpPr>
          <p:nvPr/>
        </p:nvSpPr>
        <p:spPr bwMode="auto">
          <a:xfrm>
            <a:off x="1471395" y="2390775"/>
            <a:ext cx="6302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/>
          <a:lstStyle/>
          <a:p>
            <a:pPr algn="ctr">
              <a:defRPr/>
            </a:pP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Open</a:t>
            </a:r>
          </a:p>
        </p:txBody>
      </p:sp>
      <p:sp>
        <p:nvSpPr>
          <p:cNvPr id="72" name="Oval 42"/>
          <p:cNvSpPr>
            <a:spLocks noChangeAspect="1" noChangeArrowheads="1"/>
          </p:cNvSpPr>
          <p:nvPr/>
        </p:nvSpPr>
        <p:spPr bwMode="auto">
          <a:xfrm>
            <a:off x="3566895" y="2370138"/>
            <a:ext cx="652462" cy="654050"/>
          </a:xfrm>
          <a:prstGeom prst="ellipse">
            <a:avLst/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73" name="Text Box 43"/>
          <p:cNvSpPr txBox="1">
            <a:spLocks noChangeArrowheads="1"/>
          </p:cNvSpPr>
          <p:nvPr/>
        </p:nvSpPr>
        <p:spPr bwMode="auto">
          <a:xfrm>
            <a:off x="2296895" y="2551113"/>
            <a:ext cx="6286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400" b="1" dirty="0">
                <a:latin typeface="+mn-lt"/>
              </a:rPr>
              <a:t>Active</a:t>
            </a:r>
          </a:p>
        </p:txBody>
      </p:sp>
      <p:sp>
        <p:nvSpPr>
          <p:cNvPr id="74" name="Text Box 44"/>
          <p:cNvSpPr txBox="1">
            <a:spLocks noChangeArrowheads="1"/>
          </p:cNvSpPr>
          <p:nvPr/>
        </p:nvSpPr>
        <p:spPr bwMode="auto">
          <a:xfrm>
            <a:off x="3555782" y="2547938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spcAft>
                <a:spcPts val="1300"/>
              </a:spcAft>
              <a:defRPr/>
            </a:pPr>
            <a:r>
              <a:rPr lang="en-US" sz="1400" b="1">
                <a:latin typeface="+mn-lt"/>
              </a:rPr>
              <a:t>Closed</a:t>
            </a:r>
          </a:p>
        </p:txBody>
      </p:sp>
      <p:sp>
        <p:nvSpPr>
          <p:cNvPr id="75" name="Text Box 45"/>
          <p:cNvSpPr txBox="1">
            <a:spLocks noChangeArrowheads="1"/>
          </p:cNvSpPr>
          <p:nvPr/>
        </p:nvSpPr>
        <p:spPr bwMode="auto">
          <a:xfrm>
            <a:off x="2860457" y="2354263"/>
            <a:ext cx="6286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/>
          <a:lstStyle/>
          <a:p>
            <a:pPr algn="ctr">
              <a:defRPr/>
            </a:pP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Close</a:t>
            </a:r>
          </a:p>
        </p:txBody>
      </p:sp>
      <p:sp>
        <p:nvSpPr>
          <p:cNvPr id="76" name="Text Box 46"/>
          <p:cNvSpPr txBox="1">
            <a:spLocks noChangeArrowheads="1"/>
          </p:cNvSpPr>
          <p:nvPr/>
        </p:nvSpPr>
        <p:spPr bwMode="auto">
          <a:xfrm>
            <a:off x="1638082" y="1903413"/>
            <a:ext cx="79692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/>
          <a:lstStyle/>
          <a:p>
            <a:pPr algn="ctr">
              <a:defRPr/>
            </a:pP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Deposit</a:t>
            </a:r>
          </a:p>
        </p:txBody>
      </p:sp>
      <p:sp>
        <p:nvSpPr>
          <p:cNvPr id="77" name="Text Box 47"/>
          <p:cNvSpPr txBox="1">
            <a:spLocks noChangeArrowheads="1"/>
          </p:cNvSpPr>
          <p:nvPr/>
        </p:nvSpPr>
        <p:spPr bwMode="auto">
          <a:xfrm>
            <a:off x="2730282" y="3036888"/>
            <a:ext cx="10683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/>
          <a:lstStyle/>
          <a:p>
            <a:pPr algn="ctr">
              <a:defRPr/>
            </a:pP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Withdraw</a:t>
            </a:r>
          </a:p>
        </p:txBody>
      </p:sp>
      <p:grpSp>
        <p:nvGrpSpPr>
          <p:cNvPr id="2" name="Group 116"/>
          <p:cNvGrpSpPr>
            <a:grpSpLocks/>
          </p:cNvGrpSpPr>
          <p:nvPr/>
        </p:nvGrpSpPr>
        <p:grpSpPr bwMode="auto">
          <a:xfrm>
            <a:off x="1025307" y="1839913"/>
            <a:ext cx="3587111" cy="1924050"/>
            <a:chOff x="993147" y="1839913"/>
            <a:chExt cx="3587741" cy="1924082"/>
          </a:xfrm>
        </p:grpSpPr>
        <p:sp>
          <p:nvSpPr>
            <p:cNvPr id="13377" name="AutoShape 48"/>
            <p:cNvSpPr>
              <a:spLocks noChangeArrowheads="1"/>
            </p:cNvSpPr>
            <p:nvPr/>
          </p:nvSpPr>
          <p:spPr bwMode="auto">
            <a:xfrm>
              <a:off x="2828925" y="1839913"/>
              <a:ext cx="1738313" cy="488950"/>
            </a:xfrm>
            <a:prstGeom prst="wedgeRoundRectCallout">
              <a:avLst>
                <a:gd name="adj1" fmla="val -56866"/>
                <a:gd name="adj2" fmla="val 19440"/>
                <a:gd name="adj3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r>
                <a:rPr lang="en-US" sz="1000" i="0">
                  <a:latin typeface="Courier New" pitchFamily="49" charset="0"/>
                  <a:cs typeface="Courier New" pitchFamily="49" charset="0"/>
                </a:rPr>
                <a:t>balance := balance + Deposit.amount;</a:t>
              </a:r>
            </a:p>
          </p:txBody>
        </p:sp>
        <p:sp>
          <p:nvSpPr>
            <p:cNvPr id="13378" name="AutoShape 49"/>
            <p:cNvSpPr>
              <a:spLocks noChangeArrowheads="1"/>
            </p:cNvSpPr>
            <p:nvPr/>
          </p:nvSpPr>
          <p:spPr bwMode="auto">
            <a:xfrm>
              <a:off x="2812102" y="3290912"/>
              <a:ext cx="1768786" cy="473083"/>
            </a:xfrm>
            <a:prstGeom prst="wedgeRoundRectCallout">
              <a:avLst>
                <a:gd name="adj1" fmla="val -62736"/>
                <a:gd name="adj2" fmla="val -46854"/>
                <a:gd name="adj3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r>
                <a:rPr lang="en-US" sz="1000" i="0">
                  <a:latin typeface="Courier New" pitchFamily="49" charset="0"/>
                  <a:cs typeface="Courier New" pitchFamily="49" charset="0"/>
                </a:rPr>
                <a:t>balance := balance - Withdraw.amount;</a:t>
              </a:r>
            </a:p>
            <a:p>
              <a:endParaRPr lang="en-US" sz="1000" b="1">
                <a:latin typeface="Calibri" pitchFamily="34" charset="0"/>
              </a:endParaRPr>
            </a:p>
          </p:txBody>
        </p:sp>
        <p:sp>
          <p:nvSpPr>
            <p:cNvPr id="13379" name="AutoShape 50"/>
            <p:cNvSpPr>
              <a:spLocks noChangeArrowheads="1"/>
            </p:cNvSpPr>
            <p:nvPr/>
          </p:nvSpPr>
          <p:spPr bwMode="auto">
            <a:xfrm>
              <a:off x="993147" y="2853217"/>
              <a:ext cx="1222375" cy="296863"/>
            </a:xfrm>
            <a:prstGeom prst="wedgeRoundRectCallout">
              <a:avLst>
                <a:gd name="adj1" fmla="val 8185"/>
                <a:gd name="adj2" fmla="val -95778"/>
                <a:gd name="adj3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r>
                <a:rPr lang="en-US" sz="1000" i="0">
                  <a:latin typeface="Courier New" pitchFamily="49" charset="0"/>
                  <a:cs typeface="Courier New" pitchFamily="49" charset="0"/>
                </a:rPr>
                <a:t>balance := 0;</a:t>
              </a:r>
            </a:p>
          </p:txBody>
        </p:sp>
      </p:grpSp>
      <p:sp>
        <p:nvSpPr>
          <p:cNvPr id="81" name="Rectangle 51"/>
          <p:cNvSpPr>
            <a:spLocks noChangeArrowheads="1"/>
          </p:cNvSpPr>
          <p:nvPr/>
        </p:nvSpPr>
        <p:spPr bwMode="auto">
          <a:xfrm>
            <a:off x="941170" y="1776413"/>
            <a:ext cx="3783012" cy="2309812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400" b="1">
              <a:latin typeface="+mn-lt"/>
            </a:endParaRPr>
          </a:p>
        </p:txBody>
      </p:sp>
      <p:sp>
        <p:nvSpPr>
          <p:cNvPr id="82" name="Text Box 52"/>
          <p:cNvSpPr txBox="1">
            <a:spLocks noChangeArrowheads="1"/>
          </p:cNvSpPr>
          <p:nvPr/>
        </p:nvSpPr>
        <p:spPr bwMode="auto">
          <a:xfrm>
            <a:off x="947520" y="3722688"/>
            <a:ext cx="23114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n-lt"/>
              </a:rPr>
              <a:t>Account  Machine  1</a:t>
            </a:r>
          </a:p>
        </p:txBody>
      </p:sp>
      <p:grpSp>
        <p:nvGrpSpPr>
          <p:cNvPr id="3" name="Group 117"/>
          <p:cNvGrpSpPr>
            <a:grpSpLocks/>
          </p:cNvGrpSpPr>
          <p:nvPr/>
        </p:nvGrpSpPr>
        <p:grpSpPr bwMode="auto">
          <a:xfrm>
            <a:off x="4887695" y="1776413"/>
            <a:ext cx="3451225" cy="2309812"/>
            <a:chOff x="4856163" y="1777048"/>
            <a:chExt cx="3450590" cy="2308543"/>
          </a:xfrm>
        </p:grpSpPr>
        <p:sp>
          <p:nvSpPr>
            <p:cNvPr id="83" name="Oval 55"/>
            <p:cNvSpPr>
              <a:spLocks noChangeArrowheads="1"/>
            </p:cNvSpPr>
            <p:nvPr/>
          </p:nvSpPr>
          <p:spPr bwMode="auto">
            <a:xfrm rot="5400000">
              <a:off x="6552994" y="2505155"/>
              <a:ext cx="580706" cy="847569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84" name="Line 56"/>
            <p:cNvSpPr>
              <a:spLocks noChangeShapeType="1"/>
            </p:cNvSpPr>
            <p:nvPr/>
          </p:nvSpPr>
          <p:spPr bwMode="auto">
            <a:xfrm rot="5400000" flipH="1">
              <a:off x="6517979" y="3084411"/>
              <a:ext cx="53945" cy="984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85" name="Line 57"/>
            <p:cNvSpPr>
              <a:spLocks noChangeShapeType="1"/>
            </p:cNvSpPr>
            <p:nvPr/>
          </p:nvSpPr>
          <p:spPr bwMode="auto">
            <a:xfrm rot="5400000" flipV="1">
              <a:off x="7104452" y="2667921"/>
              <a:ext cx="55532" cy="984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86" name="Oval 58"/>
            <p:cNvSpPr>
              <a:spLocks noChangeArrowheads="1"/>
            </p:cNvSpPr>
            <p:nvPr/>
          </p:nvSpPr>
          <p:spPr bwMode="auto">
            <a:xfrm>
              <a:off x="6086249" y="2229236"/>
              <a:ext cx="355535" cy="445843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87" name="Line 59"/>
            <p:cNvSpPr>
              <a:spLocks noChangeShapeType="1"/>
            </p:cNvSpPr>
            <p:nvPr/>
          </p:nvSpPr>
          <p:spPr bwMode="auto">
            <a:xfrm flipH="1">
              <a:off x="6403690" y="2518003"/>
              <a:ext cx="33332" cy="682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88" name="Oval 60"/>
            <p:cNvSpPr>
              <a:spLocks noChangeAspect="1" noChangeArrowheads="1"/>
            </p:cNvSpPr>
            <p:nvPr/>
          </p:nvSpPr>
          <p:spPr bwMode="auto">
            <a:xfrm>
              <a:off x="5937051" y="2556082"/>
              <a:ext cx="653930" cy="652105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89" name="Oval 61"/>
            <p:cNvSpPr>
              <a:spLocks noChangeArrowheads="1"/>
            </p:cNvSpPr>
            <p:nvPr/>
          </p:nvSpPr>
          <p:spPr bwMode="auto">
            <a:xfrm>
              <a:off x="5313279" y="2773450"/>
              <a:ext cx="157133" cy="16024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90" name="Line 62"/>
            <p:cNvSpPr>
              <a:spLocks noChangeShapeType="1"/>
            </p:cNvSpPr>
            <p:nvPr/>
          </p:nvSpPr>
          <p:spPr bwMode="auto">
            <a:xfrm>
              <a:off x="5419621" y="2852782"/>
              <a:ext cx="514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91" name="Text Box 63"/>
            <p:cNvSpPr txBox="1">
              <a:spLocks noChangeArrowheads="1"/>
            </p:cNvSpPr>
            <p:nvPr/>
          </p:nvSpPr>
          <p:spPr bwMode="auto">
            <a:xfrm>
              <a:off x="5383116" y="2905140"/>
              <a:ext cx="628534" cy="261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Open</a:t>
              </a:r>
            </a:p>
          </p:txBody>
        </p:sp>
        <p:sp>
          <p:nvSpPr>
            <p:cNvPr id="92" name="Text Box 64"/>
            <p:cNvSpPr txBox="1">
              <a:spLocks noChangeArrowheads="1"/>
            </p:cNvSpPr>
            <p:nvPr/>
          </p:nvSpPr>
          <p:spPr bwMode="auto">
            <a:xfrm>
              <a:off x="5902133" y="2590988"/>
              <a:ext cx="723767" cy="488681"/>
            </a:xfrm>
            <a:prstGeom prst="rect">
              <a:avLst/>
            </a:prstGeom>
            <a:noFill/>
            <a:ln w="9525">
              <a:noFill/>
              <a:round/>
              <a:headEnd/>
              <a:tailEnd type="stealth" w="lg" len="lg"/>
            </a:ln>
          </p:spPr>
          <p:txBody>
            <a:bodyPr/>
            <a:lstStyle/>
            <a:p>
              <a:pPr algn="ctr">
                <a:defRPr/>
              </a:pPr>
              <a:r>
                <a:rPr lang="en-US" sz="1400" b="1">
                  <a:latin typeface="+mn-lt"/>
                </a:rPr>
                <a:t>Un-frozen</a:t>
              </a:r>
            </a:p>
          </p:txBody>
        </p:sp>
        <p:sp>
          <p:nvSpPr>
            <p:cNvPr id="93" name="Text Box 65"/>
            <p:cNvSpPr txBox="1">
              <a:spLocks noChangeArrowheads="1"/>
            </p:cNvSpPr>
            <p:nvPr/>
          </p:nvSpPr>
          <p:spPr bwMode="auto">
            <a:xfrm>
              <a:off x="5351372" y="2027735"/>
              <a:ext cx="901534" cy="263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Withdraw</a:t>
              </a:r>
            </a:p>
          </p:txBody>
        </p:sp>
        <p:sp>
          <p:nvSpPr>
            <p:cNvPr id="94" name="Rectangle 66"/>
            <p:cNvSpPr>
              <a:spLocks noChangeArrowheads="1"/>
            </p:cNvSpPr>
            <p:nvPr/>
          </p:nvSpPr>
          <p:spPr bwMode="auto">
            <a:xfrm>
              <a:off x="4856163" y="1777048"/>
              <a:ext cx="3450590" cy="230854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95" name="Text Box 67"/>
            <p:cNvSpPr txBox="1">
              <a:spLocks noChangeArrowheads="1"/>
            </p:cNvSpPr>
            <p:nvPr/>
          </p:nvSpPr>
          <p:spPr bwMode="auto">
            <a:xfrm>
              <a:off x="4884733" y="3722254"/>
              <a:ext cx="2190347" cy="27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en-US" sz="1800" b="1" dirty="0">
                  <a:latin typeface="+mn-lt"/>
                </a:rPr>
                <a:t>Account  Machine  2</a:t>
              </a:r>
            </a:p>
          </p:txBody>
        </p:sp>
        <p:sp>
          <p:nvSpPr>
            <p:cNvPr id="96" name="Oval 68"/>
            <p:cNvSpPr>
              <a:spLocks noChangeAspect="1" noChangeArrowheads="1"/>
            </p:cNvSpPr>
            <p:nvPr/>
          </p:nvSpPr>
          <p:spPr bwMode="auto">
            <a:xfrm>
              <a:off x="7143329" y="2583055"/>
              <a:ext cx="653930" cy="653691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97" name="Text Box 69"/>
            <p:cNvSpPr txBox="1">
              <a:spLocks noChangeArrowheads="1"/>
            </p:cNvSpPr>
            <p:nvPr/>
          </p:nvSpPr>
          <p:spPr bwMode="auto">
            <a:xfrm>
              <a:off x="7133806" y="2765517"/>
              <a:ext cx="663453" cy="261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 algn="ctr">
                <a:spcAft>
                  <a:spcPts val="1300"/>
                </a:spcAft>
                <a:defRPr/>
              </a:pPr>
              <a:r>
                <a:rPr lang="en-US" sz="1400" b="1">
                  <a:latin typeface="+mn-lt"/>
                </a:rPr>
                <a:t>Frozen</a:t>
              </a:r>
            </a:p>
          </p:txBody>
        </p:sp>
        <p:sp>
          <p:nvSpPr>
            <p:cNvPr id="98" name="Text Box 70"/>
            <p:cNvSpPr txBox="1">
              <a:spLocks noChangeArrowheads="1"/>
            </p:cNvSpPr>
            <p:nvPr/>
          </p:nvSpPr>
          <p:spPr bwMode="auto">
            <a:xfrm>
              <a:off x="6492574" y="3263718"/>
              <a:ext cx="838046" cy="261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Release</a:t>
              </a:r>
            </a:p>
          </p:txBody>
        </p:sp>
        <p:sp>
          <p:nvSpPr>
            <p:cNvPr id="99" name="Text Box 71"/>
            <p:cNvSpPr txBox="1">
              <a:spLocks noChangeArrowheads="1"/>
            </p:cNvSpPr>
            <p:nvPr/>
          </p:nvSpPr>
          <p:spPr bwMode="auto">
            <a:xfrm>
              <a:off x="6587806" y="2253036"/>
              <a:ext cx="628534" cy="263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Freeze</a:t>
              </a:r>
            </a:p>
          </p:txBody>
        </p:sp>
      </p:grpSp>
      <p:sp>
        <p:nvSpPr>
          <p:cNvPr id="116" name="Rectangle 102"/>
          <p:cNvSpPr>
            <a:spLocks noChangeArrowheads="1"/>
          </p:cNvSpPr>
          <p:nvPr/>
        </p:nvSpPr>
        <p:spPr bwMode="auto">
          <a:xfrm>
            <a:off x="647700" y="1612900"/>
            <a:ext cx="7991475" cy="4641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 sz="1400">
              <a:latin typeface="+mn-lt"/>
            </a:endParaRPr>
          </a:p>
        </p:txBody>
      </p:sp>
      <p:grpSp>
        <p:nvGrpSpPr>
          <p:cNvPr id="4" name="Group 116"/>
          <p:cNvGrpSpPr>
            <a:grpSpLocks/>
          </p:cNvGrpSpPr>
          <p:nvPr/>
        </p:nvGrpSpPr>
        <p:grpSpPr bwMode="auto">
          <a:xfrm>
            <a:off x="2927686" y="4238625"/>
            <a:ext cx="3783012" cy="1785938"/>
            <a:chOff x="909638" y="4238625"/>
            <a:chExt cx="3783012" cy="1785938"/>
          </a:xfrm>
        </p:grpSpPr>
        <p:sp>
          <p:nvSpPr>
            <p:cNvPr id="107" name="Line 83"/>
            <p:cNvSpPr>
              <a:spLocks noChangeShapeType="1"/>
            </p:cNvSpPr>
            <p:nvPr/>
          </p:nvSpPr>
          <p:spPr bwMode="auto">
            <a:xfrm>
              <a:off x="1789113" y="5264150"/>
              <a:ext cx="82708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108" name="Text Box 84"/>
            <p:cNvSpPr txBox="1">
              <a:spLocks noChangeArrowheads="1"/>
            </p:cNvSpPr>
            <p:nvPr/>
          </p:nvSpPr>
          <p:spPr bwMode="auto">
            <a:xfrm>
              <a:off x="1855788" y="4964113"/>
              <a:ext cx="942975" cy="654050"/>
            </a:xfrm>
            <a:prstGeom prst="rect">
              <a:avLst/>
            </a:prstGeom>
            <a:noFill/>
            <a:ln w="9525">
              <a:noFill/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400" b="1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Release</a:t>
              </a:r>
            </a:p>
          </p:txBody>
        </p:sp>
        <p:sp>
          <p:nvSpPr>
            <p:cNvPr id="109" name="Text Box 86"/>
            <p:cNvSpPr txBox="1">
              <a:spLocks noChangeArrowheads="1"/>
            </p:cNvSpPr>
            <p:nvPr/>
          </p:nvSpPr>
          <p:spPr bwMode="auto">
            <a:xfrm>
              <a:off x="1890713" y="5440363"/>
              <a:ext cx="908050" cy="261937"/>
            </a:xfrm>
            <a:prstGeom prst="rect">
              <a:avLst/>
            </a:prstGeom>
            <a:noFill/>
            <a:ln w="9525">
              <a:noFill/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400" b="1" dirty="0">
                  <a:solidFill>
                    <a:schemeClr val="accent5">
                      <a:lumMod val="50000"/>
                    </a:schemeClr>
                  </a:solidFill>
                  <a:latin typeface="+mn-lt"/>
                </a:rPr>
                <a:t>Close</a:t>
              </a:r>
            </a:p>
          </p:txBody>
        </p:sp>
        <p:sp>
          <p:nvSpPr>
            <p:cNvPr id="110" name="Line 87"/>
            <p:cNvSpPr>
              <a:spLocks noChangeShapeType="1"/>
            </p:cNvSpPr>
            <p:nvPr/>
          </p:nvSpPr>
          <p:spPr bwMode="auto">
            <a:xfrm>
              <a:off x="1789113" y="5478463"/>
              <a:ext cx="82708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111" name="Oval 88"/>
            <p:cNvSpPr>
              <a:spLocks noChangeAspect="1" noChangeArrowheads="1"/>
            </p:cNvSpPr>
            <p:nvPr/>
          </p:nvSpPr>
          <p:spPr bwMode="auto">
            <a:xfrm>
              <a:off x="1152525" y="5046663"/>
              <a:ext cx="654050" cy="652462"/>
            </a:xfrm>
            <a:prstGeom prst="ellipse">
              <a:avLst/>
            </a:prstGeom>
            <a:solidFill>
              <a:srgbClr val="DDDDDD"/>
            </a:solidFill>
            <a:ln w="38100" cmpd="dbl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112" name="Text Box 89"/>
            <p:cNvSpPr txBox="1">
              <a:spLocks noChangeArrowheads="1"/>
            </p:cNvSpPr>
            <p:nvPr/>
          </p:nvSpPr>
          <p:spPr bwMode="auto">
            <a:xfrm>
              <a:off x="1166813" y="5094288"/>
              <a:ext cx="628650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 algn="ctr">
                <a:defRPr/>
              </a:pPr>
              <a:r>
                <a:rPr lang="en-US" sz="1400" b="1">
                  <a:latin typeface="+mn-lt"/>
                </a:rPr>
                <a:t>In </a:t>
              </a:r>
              <a:br>
                <a:rPr lang="en-US" sz="1400" b="1">
                  <a:latin typeface="+mn-lt"/>
                </a:rPr>
              </a:br>
              <a:r>
                <a:rPr lang="en-US" sz="1400" b="1">
                  <a:latin typeface="+mn-lt"/>
                </a:rPr>
                <a:t>Credit</a:t>
              </a:r>
            </a:p>
          </p:txBody>
        </p:sp>
        <p:sp>
          <p:nvSpPr>
            <p:cNvPr id="113" name="Rectangle 90"/>
            <p:cNvSpPr>
              <a:spLocks noChangeArrowheads="1"/>
            </p:cNvSpPr>
            <p:nvPr/>
          </p:nvSpPr>
          <p:spPr bwMode="auto">
            <a:xfrm>
              <a:off x="909638" y="4238625"/>
              <a:ext cx="3783012" cy="178593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1400" b="1">
                <a:latin typeface="+mn-lt"/>
              </a:endParaRPr>
            </a:p>
          </p:txBody>
        </p:sp>
        <p:sp>
          <p:nvSpPr>
            <p:cNvPr id="114" name="Text Box 91"/>
            <p:cNvSpPr txBox="1">
              <a:spLocks noChangeArrowheads="1"/>
            </p:cNvSpPr>
            <p:nvPr/>
          </p:nvSpPr>
          <p:spPr bwMode="auto">
            <a:xfrm>
              <a:off x="1014413" y="4291013"/>
              <a:ext cx="3678237" cy="687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>
                <a:defRPr/>
              </a:pPr>
              <a:r>
                <a:rPr lang="en-US" sz="1400" b="1" dirty="0">
                  <a:solidFill>
                    <a:srgbClr val="7030A0"/>
                  </a:solidFill>
                  <a:latin typeface="+mn-lt"/>
                </a:rPr>
                <a:t>State Function:</a:t>
              </a:r>
            </a:p>
            <a:p>
              <a:pPr>
                <a:defRPr/>
              </a:pPr>
              <a:r>
                <a:rPr lang="en-US" sz="1050" i="0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 if (balance &lt; 0) return “Overdrawn”;</a:t>
              </a:r>
            </a:p>
            <a:p>
              <a:pPr>
                <a:defRPr/>
              </a:pPr>
              <a:r>
                <a:rPr lang="en-US" sz="1050" i="0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 else return “In Credit”;</a:t>
              </a:r>
            </a:p>
          </p:txBody>
        </p:sp>
        <p:sp>
          <p:nvSpPr>
            <p:cNvPr id="115" name="Text Box 92"/>
            <p:cNvSpPr txBox="1">
              <a:spLocks noChangeArrowheads="1"/>
            </p:cNvSpPr>
            <p:nvPr/>
          </p:nvSpPr>
          <p:spPr bwMode="auto">
            <a:xfrm>
              <a:off x="909638" y="5727700"/>
              <a:ext cx="2270125" cy="271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en-US" sz="1800" b="1" dirty="0">
                  <a:latin typeface="+mn-lt"/>
                </a:rPr>
                <a:t>Account  Machine  3</a:t>
              </a:r>
            </a:p>
          </p:txBody>
        </p:sp>
        <p:grpSp>
          <p:nvGrpSpPr>
            <p:cNvPr id="13357" name="Group 128"/>
            <p:cNvGrpSpPr>
              <a:grpSpLocks/>
            </p:cNvGrpSpPr>
            <p:nvPr/>
          </p:nvGrpSpPr>
          <p:grpSpPr bwMode="auto">
            <a:xfrm>
              <a:off x="3730625" y="5059363"/>
              <a:ext cx="654050" cy="652462"/>
              <a:chOff x="3184684" y="5058728"/>
              <a:chExt cx="653098" cy="653098"/>
            </a:xfrm>
          </p:grpSpPr>
          <p:sp>
            <p:nvSpPr>
              <p:cNvPr id="127" name="Oval 88"/>
              <p:cNvSpPr>
                <a:spLocks noChangeAspect="1" noChangeArrowheads="1"/>
              </p:cNvSpPr>
              <p:nvPr/>
            </p:nvSpPr>
            <p:spPr bwMode="auto">
              <a:xfrm>
                <a:off x="3184684" y="5058728"/>
                <a:ext cx="653098" cy="653098"/>
              </a:xfrm>
              <a:prstGeom prst="ellipse">
                <a:avLst/>
              </a:prstGeom>
              <a:solidFill>
                <a:srgbClr val="DDDDDD"/>
              </a:solidFill>
              <a:ln w="38100" cmpd="dbl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128" name="Text Box 89"/>
              <p:cNvSpPr txBox="1">
                <a:spLocks noChangeArrowheads="1"/>
              </p:cNvSpPr>
              <p:nvPr/>
            </p:nvSpPr>
            <p:spPr bwMode="auto">
              <a:xfrm>
                <a:off x="3186270" y="5107988"/>
                <a:ext cx="627735" cy="4608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400" b="1" dirty="0">
                    <a:latin typeface="+mn-lt"/>
                  </a:rPr>
                  <a:t>Over-</a:t>
                </a:r>
                <a:br>
                  <a:rPr lang="en-US" sz="1400" b="1" dirty="0">
                    <a:latin typeface="+mn-lt"/>
                  </a:rPr>
                </a:br>
                <a:r>
                  <a:rPr lang="en-US" sz="1400" b="1" dirty="0">
                    <a:latin typeface="+mn-lt"/>
                  </a:rPr>
                  <a:t>drawn</a:t>
                </a:r>
              </a:p>
            </p:txBody>
          </p:sp>
        </p:grpSp>
      </p:grpSp>
    </p:spTree>
    <p:custDataLst>
      <p:tags r:id="rId1"/>
    </p:custDataLst>
  </p:cSld>
  <p:clrMapOvr>
    <a:masterClrMapping/>
  </p:clrMapOvr>
  <p:transition advTm="503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Protocol Modelling</a:t>
            </a:r>
          </a:p>
        </p:txBody>
      </p:sp>
      <p:sp>
        <p:nvSpPr>
          <p:cNvPr id="116" name="Rectangle 102"/>
          <p:cNvSpPr>
            <a:spLocks noChangeArrowheads="1"/>
          </p:cNvSpPr>
          <p:nvPr/>
        </p:nvSpPr>
        <p:spPr bwMode="auto">
          <a:xfrm>
            <a:off x="647700" y="1612900"/>
            <a:ext cx="7991475" cy="4641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 sz="1400">
              <a:latin typeface="+mn-lt"/>
            </a:endParaRPr>
          </a:p>
        </p:txBody>
      </p:sp>
      <p:grpSp>
        <p:nvGrpSpPr>
          <p:cNvPr id="158" name="Group 157"/>
          <p:cNvGrpSpPr/>
          <p:nvPr/>
        </p:nvGrpSpPr>
        <p:grpSpPr>
          <a:xfrm>
            <a:off x="914073" y="1776413"/>
            <a:ext cx="7397750" cy="4248150"/>
            <a:chOff x="866775" y="1776413"/>
            <a:chExt cx="7397750" cy="4248150"/>
          </a:xfrm>
        </p:grpSpPr>
        <p:grpSp>
          <p:nvGrpSpPr>
            <p:cNvPr id="157" name="Group 156"/>
            <p:cNvGrpSpPr/>
            <p:nvPr/>
          </p:nvGrpSpPr>
          <p:grpSpPr>
            <a:xfrm>
              <a:off x="866775" y="1776413"/>
              <a:ext cx="3783013" cy="2309812"/>
              <a:chOff x="866775" y="1776413"/>
              <a:chExt cx="3783013" cy="2309812"/>
            </a:xfrm>
          </p:grpSpPr>
          <p:sp>
            <p:nvSpPr>
              <p:cNvPr id="63" name="Oval 96"/>
              <p:cNvSpPr>
                <a:spLocks noChangeArrowheads="1"/>
              </p:cNvSpPr>
              <p:nvPr/>
            </p:nvSpPr>
            <p:spPr bwMode="auto">
              <a:xfrm>
                <a:off x="2309813" y="2922588"/>
                <a:ext cx="355600" cy="41910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64" name="Line 31"/>
              <p:cNvSpPr>
                <a:spLocks noChangeShapeType="1"/>
              </p:cNvSpPr>
              <p:nvPr/>
            </p:nvSpPr>
            <p:spPr bwMode="auto">
              <a:xfrm>
                <a:off x="2693988" y="2695575"/>
                <a:ext cx="79216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65" name="Line 34"/>
              <p:cNvSpPr>
                <a:spLocks noChangeShapeType="1"/>
              </p:cNvSpPr>
              <p:nvPr/>
            </p:nvSpPr>
            <p:spPr bwMode="auto">
              <a:xfrm rot="720000" flipH="1" flipV="1">
                <a:off x="2630488" y="3021013"/>
                <a:ext cx="50800" cy="10318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66" name="Oval 36"/>
              <p:cNvSpPr>
                <a:spLocks noChangeArrowheads="1"/>
              </p:cNvSpPr>
              <p:nvPr/>
            </p:nvSpPr>
            <p:spPr bwMode="auto">
              <a:xfrm>
                <a:off x="2308225" y="2019300"/>
                <a:ext cx="355600" cy="41910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67" name="Line 37"/>
              <p:cNvSpPr>
                <a:spLocks noChangeShapeType="1"/>
              </p:cNvSpPr>
              <p:nvPr/>
            </p:nvSpPr>
            <p:spPr bwMode="auto">
              <a:xfrm flipH="1">
                <a:off x="2605088" y="2290763"/>
                <a:ext cx="50800" cy="9683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68" name="Oval 38"/>
              <p:cNvSpPr>
                <a:spLocks noChangeAspect="1" noChangeArrowheads="1"/>
              </p:cNvSpPr>
              <p:nvPr/>
            </p:nvSpPr>
            <p:spPr bwMode="auto">
              <a:xfrm>
                <a:off x="2155825" y="2366963"/>
                <a:ext cx="685800" cy="687387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69" name="Oval 39"/>
              <p:cNvSpPr>
                <a:spLocks noChangeArrowheads="1"/>
              </p:cNvSpPr>
              <p:nvPr/>
            </p:nvSpPr>
            <p:spPr bwMode="auto">
              <a:xfrm>
                <a:off x="1236663" y="2586038"/>
                <a:ext cx="157162" cy="15875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70" name="Line 40"/>
              <p:cNvSpPr>
                <a:spLocks noChangeShapeType="1"/>
              </p:cNvSpPr>
              <p:nvPr/>
            </p:nvSpPr>
            <p:spPr bwMode="auto">
              <a:xfrm>
                <a:off x="1365250" y="2663825"/>
                <a:ext cx="78581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71" name="Text Box 41"/>
              <p:cNvSpPr txBox="1">
                <a:spLocks noChangeArrowheads="1"/>
              </p:cNvSpPr>
              <p:nvPr/>
            </p:nvSpPr>
            <p:spPr bwMode="auto">
              <a:xfrm>
                <a:off x="1397000" y="2390775"/>
                <a:ext cx="630238" cy="263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4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Open</a:t>
                </a:r>
              </a:p>
            </p:txBody>
          </p:sp>
          <p:sp>
            <p:nvSpPr>
              <p:cNvPr id="72" name="Oval 42"/>
              <p:cNvSpPr>
                <a:spLocks noChangeAspect="1" noChangeArrowheads="1"/>
              </p:cNvSpPr>
              <p:nvPr/>
            </p:nvSpPr>
            <p:spPr bwMode="auto">
              <a:xfrm>
                <a:off x="3492500" y="2370138"/>
                <a:ext cx="652463" cy="654050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73" name="Text Box 43"/>
              <p:cNvSpPr txBox="1">
                <a:spLocks noChangeArrowheads="1"/>
              </p:cNvSpPr>
              <p:nvPr/>
            </p:nvSpPr>
            <p:spPr bwMode="auto">
              <a:xfrm>
                <a:off x="2222500" y="2551113"/>
                <a:ext cx="628650" cy="2619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 algn="ctr">
                  <a:spcAft>
                    <a:spcPts val="1300"/>
                  </a:spcAft>
                  <a:defRPr/>
                </a:pPr>
                <a:r>
                  <a:rPr lang="en-US" sz="1400" b="1" dirty="0">
                    <a:latin typeface="+mn-lt"/>
                  </a:rPr>
                  <a:t>Active</a:t>
                </a:r>
              </a:p>
            </p:txBody>
          </p:sp>
          <p:sp>
            <p:nvSpPr>
              <p:cNvPr id="74" name="Text Box 44"/>
              <p:cNvSpPr txBox="1">
                <a:spLocks noChangeArrowheads="1"/>
              </p:cNvSpPr>
              <p:nvPr/>
            </p:nvSpPr>
            <p:spPr bwMode="auto">
              <a:xfrm>
                <a:off x="3481388" y="2547938"/>
                <a:ext cx="663575" cy="263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 algn="ctr">
                  <a:spcAft>
                    <a:spcPts val="1300"/>
                  </a:spcAft>
                  <a:defRPr/>
                </a:pPr>
                <a:r>
                  <a:rPr lang="en-US" sz="1400" b="1">
                    <a:latin typeface="+mn-lt"/>
                  </a:rPr>
                  <a:t>Closed</a:t>
                </a:r>
              </a:p>
            </p:txBody>
          </p:sp>
          <p:sp>
            <p:nvSpPr>
              <p:cNvPr id="75" name="Text Box 45"/>
              <p:cNvSpPr txBox="1">
                <a:spLocks noChangeArrowheads="1"/>
              </p:cNvSpPr>
              <p:nvPr/>
            </p:nvSpPr>
            <p:spPr bwMode="auto">
              <a:xfrm>
                <a:off x="2786063" y="2354263"/>
                <a:ext cx="628650" cy="2619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4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Close</a:t>
                </a:r>
              </a:p>
            </p:txBody>
          </p:sp>
          <p:sp>
            <p:nvSpPr>
              <p:cNvPr id="76" name="Text Box 46"/>
              <p:cNvSpPr txBox="1">
                <a:spLocks noChangeArrowheads="1"/>
              </p:cNvSpPr>
              <p:nvPr/>
            </p:nvSpPr>
            <p:spPr bwMode="auto">
              <a:xfrm>
                <a:off x="1563688" y="1903413"/>
                <a:ext cx="796925" cy="2619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4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Deposit</a:t>
                </a:r>
              </a:p>
            </p:txBody>
          </p:sp>
          <p:sp>
            <p:nvSpPr>
              <p:cNvPr id="77" name="Text Box 47"/>
              <p:cNvSpPr txBox="1">
                <a:spLocks noChangeArrowheads="1"/>
              </p:cNvSpPr>
              <p:nvPr/>
            </p:nvSpPr>
            <p:spPr bwMode="auto">
              <a:xfrm>
                <a:off x="2655888" y="3036888"/>
                <a:ext cx="1068387" cy="2619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4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Withdraw</a:t>
                </a:r>
              </a:p>
            </p:txBody>
          </p:sp>
          <p:grpSp>
            <p:nvGrpSpPr>
              <p:cNvPr id="14422" name="Group 116"/>
              <p:cNvGrpSpPr>
                <a:grpSpLocks/>
              </p:cNvGrpSpPr>
              <p:nvPr/>
            </p:nvGrpSpPr>
            <p:grpSpPr bwMode="auto">
              <a:xfrm>
                <a:off x="971550" y="1839913"/>
                <a:ext cx="3575679" cy="1931700"/>
                <a:chOff x="1014413" y="1839913"/>
                <a:chExt cx="3575679" cy="1931700"/>
              </a:xfrm>
            </p:grpSpPr>
            <p:sp>
              <p:nvSpPr>
                <p:cNvPr id="14468" name="AutoShape 48"/>
                <p:cNvSpPr>
                  <a:spLocks noChangeArrowheads="1"/>
                </p:cNvSpPr>
                <p:nvPr/>
              </p:nvSpPr>
              <p:spPr bwMode="auto">
                <a:xfrm>
                  <a:off x="2828925" y="1839913"/>
                  <a:ext cx="1738313" cy="488950"/>
                </a:xfrm>
                <a:prstGeom prst="wedgeRoundRectCallout">
                  <a:avLst>
                    <a:gd name="adj1" fmla="val -56866"/>
                    <a:gd name="adj2" fmla="val 19440"/>
                    <a:gd name="adj3" fmla="val 16667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36000" tIns="36000" rIns="36000" bIns="36000"/>
                <a:lstStyle/>
                <a:p>
                  <a:r>
                    <a:rPr lang="en-US" sz="1000" i="0">
                      <a:latin typeface="Courier New" pitchFamily="49" charset="0"/>
                      <a:cs typeface="Courier New" pitchFamily="49" charset="0"/>
                    </a:rPr>
                    <a:t>balance := balance + Deposit.amount;</a:t>
                  </a:r>
                </a:p>
              </p:txBody>
            </p:sp>
            <p:sp>
              <p:nvSpPr>
                <p:cNvPr id="14469" name="AutoShape 49"/>
                <p:cNvSpPr>
                  <a:spLocks noChangeArrowheads="1"/>
                </p:cNvSpPr>
                <p:nvPr/>
              </p:nvSpPr>
              <p:spPr bwMode="auto">
                <a:xfrm>
                  <a:off x="2851779" y="3298538"/>
                  <a:ext cx="1738313" cy="473075"/>
                </a:xfrm>
                <a:prstGeom prst="wedgeRoundRectCallout">
                  <a:avLst>
                    <a:gd name="adj1" fmla="val -63111"/>
                    <a:gd name="adj2" fmla="val -49440"/>
                    <a:gd name="adj3" fmla="val 16667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36000" tIns="36000" rIns="36000" bIns="36000"/>
                <a:lstStyle/>
                <a:p>
                  <a:r>
                    <a:rPr lang="en-US" sz="1000" i="0">
                      <a:latin typeface="Courier New" pitchFamily="49" charset="0"/>
                      <a:cs typeface="Courier New" pitchFamily="49" charset="0"/>
                    </a:rPr>
                    <a:t>balance := balance - Withdraw.amount;</a:t>
                  </a:r>
                </a:p>
              </p:txBody>
            </p:sp>
            <p:sp>
              <p:nvSpPr>
                <p:cNvPr id="14470" name="AutoShape 50"/>
                <p:cNvSpPr>
                  <a:spLocks noChangeArrowheads="1"/>
                </p:cNvSpPr>
                <p:nvPr/>
              </p:nvSpPr>
              <p:spPr bwMode="auto">
                <a:xfrm>
                  <a:off x="1014413" y="2863850"/>
                  <a:ext cx="1222375" cy="296863"/>
                </a:xfrm>
                <a:prstGeom prst="wedgeRoundRectCallout">
                  <a:avLst>
                    <a:gd name="adj1" fmla="val 8185"/>
                    <a:gd name="adj2" fmla="val -95778"/>
                    <a:gd name="adj3" fmla="val 16667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36000" tIns="36000" rIns="36000" bIns="36000"/>
                <a:lstStyle/>
                <a:p>
                  <a:r>
                    <a:rPr lang="en-US" sz="1000" i="0">
                      <a:latin typeface="Courier New" pitchFamily="49" charset="0"/>
                      <a:cs typeface="Courier New" pitchFamily="49" charset="0"/>
                    </a:rPr>
                    <a:t>balance := 0;</a:t>
                  </a:r>
                </a:p>
              </p:txBody>
            </p:sp>
          </p:grpSp>
          <p:sp>
            <p:nvSpPr>
              <p:cNvPr id="82" name="Text Box 52"/>
              <p:cNvSpPr txBox="1">
                <a:spLocks noChangeArrowheads="1"/>
              </p:cNvSpPr>
              <p:nvPr/>
            </p:nvSpPr>
            <p:spPr bwMode="auto">
              <a:xfrm>
                <a:off x="873125" y="3722688"/>
                <a:ext cx="2311400" cy="273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sz="1800" b="1" dirty="0">
                    <a:latin typeface="+mn-lt"/>
                  </a:rPr>
                  <a:t>Account  Machine  1</a:t>
                </a:r>
              </a:p>
            </p:txBody>
          </p:sp>
          <p:sp>
            <p:nvSpPr>
              <p:cNvPr id="81" name="Rectangle 51"/>
              <p:cNvSpPr>
                <a:spLocks noChangeArrowheads="1"/>
              </p:cNvSpPr>
              <p:nvPr/>
            </p:nvSpPr>
            <p:spPr bwMode="auto">
              <a:xfrm>
                <a:off x="866775" y="1776413"/>
                <a:ext cx="3783013" cy="230981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</p:grpSp>
        <p:grpSp>
          <p:nvGrpSpPr>
            <p:cNvPr id="14425" name="Group 117"/>
            <p:cNvGrpSpPr>
              <a:grpSpLocks/>
            </p:cNvGrpSpPr>
            <p:nvPr/>
          </p:nvGrpSpPr>
          <p:grpSpPr bwMode="auto">
            <a:xfrm>
              <a:off x="4813300" y="1776413"/>
              <a:ext cx="3451225" cy="2309812"/>
              <a:chOff x="4856163" y="1777048"/>
              <a:chExt cx="3450590" cy="2308543"/>
            </a:xfrm>
          </p:grpSpPr>
          <p:sp>
            <p:nvSpPr>
              <p:cNvPr id="83" name="Oval 55"/>
              <p:cNvSpPr>
                <a:spLocks noChangeArrowheads="1"/>
              </p:cNvSpPr>
              <p:nvPr/>
            </p:nvSpPr>
            <p:spPr bwMode="auto">
              <a:xfrm rot="5400000">
                <a:off x="6552995" y="2505155"/>
                <a:ext cx="580706" cy="847569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 rot="10800000" vert="eaVert"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84" name="Line 56"/>
              <p:cNvSpPr>
                <a:spLocks noChangeShapeType="1"/>
              </p:cNvSpPr>
              <p:nvPr/>
            </p:nvSpPr>
            <p:spPr bwMode="auto">
              <a:xfrm rot="5400000" flipH="1">
                <a:off x="6517980" y="3084411"/>
                <a:ext cx="53945" cy="9840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85" name="Line 57"/>
              <p:cNvSpPr>
                <a:spLocks noChangeShapeType="1"/>
              </p:cNvSpPr>
              <p:nvPr/>
            </p:nvSpPr>
            <p:spPr bwMode="auto">
              <a:xfrm rot="5400000" flipV="1">
                <a:off x="7104453" y="2667921"/>
                <a:ext cx="55532" cy="9840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86" name="Oval 58"/>
              <p:cNvSpPr>
                <a:spLocks noChangeArrowheads="1"/>
              </p:cNvSpPr>
              <p:nvPr/>
            </p:nvSpPr>
            <p:spPr bwMode="auto">
              <a:xfrm>
                <a:off x="6086250" y="2229236"/>
                <a:ext cx="355535" cy="445843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87" name="Line 59"/>
              <p:cNvSpPr>
                <a:spLocks noChangeShapeType="1"/>
              </p:cNvSpPr>
              <p:nvPr/>
            </p:nvSpPr>
            <p:spPr bwMode="auto">
              <a:xfrm flipH="1">
                <a:off x="6403691" y="2518003"/>
                <a:ext cx="33331" cy="682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88" name="Oval 60"/>
              <p:cNvSpPr>
                <a:spLocks noChangeAspect="1" noChangeArrowheads="1"/>
              </p:cNvSpPr>
              <p:nvPr/>
            </p:nvSpPr>
            <p:spPr bwMode="auto">
              <a:xfrm>
                <a:off x="5937052" y="2556082"/>
                <a:ext cx="653930" cy="652105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89" name="Oval 61"/>
              <p:cNvSpPr>
                <a:spLocks noChangeArrowheads="1"/>
              </p:cNvSpPr>
              <p:nvPr/>
            </p:nvSpPr>
            <p:spPr bwMode="auto">
              <a:xfrm>
                <a:off x="5313279" y="2773450"/>
                <a:ext cx="157134" cy="16024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90" name="Line 62"/>
              <p:cNvSpPr>
                <a:spLocks noChangeShapeType="1"/>
              </p:cNvSpPr>
              <p:nvPr/>
            </p:nvSpPr>
            <p:spPr bwMode="auto">
              <a:xfrm>
                <a:off x="5419622" y="2852782"/>
                <a:ext cx="51425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91" name="Text Box 63"/>
              <p:cNvSpPr txBox="1">
                <a:spLocks noChangeArrowheads="1"/>
              </p:cNvSpPr>
              <p:nvPr/>
            </p:nvSpPr>
            <p:spPr bwMode="auto">
              <a:xfrm>
                <a:off x="5383116" y="2905140"/>
                <a:ext cx="628534" cy="2617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4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Open</a:t>
                </a:r>
              </a:p>
            </p:txBody>
          </p:sp>
          <p:sp>
            <p:nvSpPr>
              <p:cNvPr id="92" name="Text Box 64"/>
              <p:cNvSpPr txBox="1">
                <a:spLocks noChangeArrowheads="1"/>
              </p:cNvSpPr>
              <p:nvPr/>
            </p:nvSpPr>
            <p:spPr bwMode="auto">
              <a:xfrm>
                <a:off x="5902134" y="2590988"/>
                <a:ext cx="723767" cy="48868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en-US" sz="1400" b="1">
                    <a:latin typeface="+mn-lt"/>
                  </a:rPr>
                  <a:t>Un-frozen</a:t>
                </a:r>
              </a:p>
            </p:txBody>
          </p:sp>
          <p:sp>
            <p:nvSpPr>
              <p:cNvPr id="93" name="Text Box 65"/>
              <p:cNvSpPr txBox="1">
                <a:spLocks noChangeArrowheads="1"/>
              </p:cNvSpPr>
              <p:nvPr/>
            </p:nvSpPr>
            <p:spPr bwMode="auto">
              <a:xfrm>
                <a:off x="5351372" y="2027735"/>
                <a:ext cx="901534" cy="263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4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Withdraw</a:t>
                </a:r>
              </a:p>
            </p:txBody>
          </p:sp>
          <p:sp>
            <p:nvSpPr>
              <p:cNvPr id="94" name="Rectangle 66"/>
              <p:cNvSpPr>
                <a:spLocks noChangeArrowheads="1"/>
              </p:cNvSpPr>
              <p:nvPr/>
            </p:nvSpPr>
            <p:spPr bwMode="auto">
              <a:xfrm>
                <a:off x="4856163" y="1777048"/>
                <a:ext cx="3450590" cy="2308543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95" name="Text Box 67"/>
              <p:cNvSpPr txBox="1">
                <a:spLocks noChangeArrowheads="1"/>
              </p:cNvSpPr>
              <p:nvPr/>
            </p:nvSpPr>
            <p:spPr bwMode="auto">
              <a:xfrm>
                <a:off x="4884733" y="3722254"/>
                <a:ext cx="2190347" cy="27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sz="1800" b="1" dirty="0">
                    <a:latin typeface="+mn-lt"/>
                  </a:rPr>
                  <a:t>Account  Machine  2</a:t>
                </a:r>
              </a:p>
            </p:txBody>
          </p:sp>
          <p:sp>
            <p:nvSpPr>
              <p:cNvPr id="96" name="Oval 68"/>
              <p:cNvSpPr>
                <a:spLocks noChangeAspect="1" noChangeArrowheads="1"/>
              </p:cNvSpPr>
              <p:nvPr/>
            </p:nvSpPr>
            <p:spPr bwMode="auto">
              <a:xfrm>
                <a:off x="7143330" y="2583055"/>
                <a:ext cx="653930" cy="653691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97" name="Text Box 69"/>
              <p:cNvSpPr txBox="1">
                <a:spLocks noChangeArrowheads="1"/>
              </p:cNvSpPr>
              <p:nvPr/>
            </p:nvSpPr>
            <p:spPr bwMode="auto">
              <a:xfrm>
                <a:off x="7133807" y="2765517"/>
                <a:ext cx="663453" cy="2617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 algn="ctr">
                  <a:spcAft>
                    <a:spcPts val="1300"/>
                  </a:spcAft>
                  <a:defRPr/>
                </a:pPr>
                <a:r>
                  <a:rPr lang="en-US" sz="1400" b="1">
                    <a:latin typeface="+mn-lt"/>
                  </a:rPr>
                  <a:t>Frozen</a:t>
                </a:r>
              </a:p>
            </p:txBody>
          </p:sp>
          <p:sp>
            <p:nvSpPr>
              <p:cNvPr id="98" name="Text Box 70"/>
              <p:cNvSpPr txBox="1">
                <a:spLocks noChangeArrowheads="1"/>
              </p:cNvSpPr>
              <p:nvPr/>
            </p:nvSpPr>
            <p:spPr bwMode="auto">
              <a:xfrm>
                <a:off x="6492575" y="3263718"/>
                <a:ext cx="838046" cy="2617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4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Release</a:t>
                </a:r>
              </a:p>
            </p:txBody>
          </p:sp>
          <p:sp>
            <p:nvSpPr>
              <p:cNvPr id="99" name="Text Box 71"/>
              <p:cNvSpPr txBox="1">
                <a:spLocks noChangeArrowheads="1"/>
              </p:cNvSpPr>
              <p:nvPr/>
            </p:nvSpPr>
            <p:spPr bwMode="auto">
              <a:xfrm>
                <a:off x="6587807" y="2253036"/>
                <a:ext cx="628534" cy="263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4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Freeze</a:t>
                </a:r>
              </a:p>
            </p:txBody>
          </p:sp>
        </p:grpSp>
        <p:grpSp>
          <p:nvGrpSpPr>
            <p:cNvPr id="14426" name="Group 116"/>
            <p:cNvGrpSpPr>
              <a:grpSpLocks/>
            </p:cNvGrpSpPr>
            <p:nvPr/>
          </p:nvGrpSpPr>
          <p:grpSpPr bwMode="auto">
            <a:xfrm>
              <a:off x="2837525" y="4238625"/>
              <a:ext cx="3783012" cy="1785938"/>
              <a:chOff x="909638" y="4238625"/>
              <a:chExt cx="3783012" cy="1785938"/>
            </a:xfrm>
          </p:grpSpPr>
          <p:sp>
            <p:nvSpPr>
              <p:cNvPr id="107" name="Line 83"/>
              <p:cNvSpPr>
                <a:spLocks noChangeShapeType="1"/>
              </p:cNvSpPr>
              <p:nvPr/>
            </p:nvSpPr>
            <p:spPr bwMode="auto">
              <a:xfrm>
                <a:off x="1789113" y="5264150"/>
                <a:ext cx="8270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108" name="Text Box 84"/>
              <p:cNvSpPr txBox="1">
                <a:spLocks noChangeArrowheads="1"/>
              </p:cNvSpPr>
              <p:nvPr/>
            </p:nvSpPr>
            <p:spPr bwMode="auto">
              <a:xfrm>
                <a:off x="1855788" y="4964113"/>
                <a:ext cx="942975" cy="65405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 type="stealth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r>
                  <a:rPr lang="en-US" sz="14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Release</a:t>
                </a:r>
              </a:p>
            </p:txBody>
          </p:sp>
          <p:sp>
            <p:nvSpPr>
              <p:cNvPr id="109" name="Text Box 86"/>
              <p:cNvSpPr txBox="1">
                <a:spLocks noChangeArrowheads="1"/>
              </p:cNvSpPr>
              <p:nvPr/>
            </p:nvSpPr>
            <p:spPr bwMode="auto">
              <a:xfrm>
                <a:off x="1890713" y="5440363"/>
                <a:ext cx="908050" cy="26193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 type="stealth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r>
                  <a:rPr lang="en-US" sz="14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Close</a:t>
                </a:r>
              </a:p>
            </p:txBody>
          </p:sp>
          <p:sp>
            <p:nvSpPr>
              <p:cNvPr id="110" name="Line 87"/>
              <p:cNvSpPr>
                <a:spLocks noChangeShapeType="1"/>
              </p:cNvSpPr>
              <p:nvPr/>
            </p:nvSpPr>
            <p:spPr bwMode="auto">
              <a:xfrm>
                <a:off x="1789113" y="5478463"/>
                <a:ext cx="8270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111" name="Oval 88"/>
              <p:cNvSpPr>
                <a:spLocks noChangeAspect="1" noChangeArrowheads="1"/>
              </p:cNvSpPr>
              <p:nvPr/>
            </p:nvSpPr>
            <p:spPr bwMode="auto">
              <a:xfrm>
                <a:off x="1152526" y="5046663"/>
                <a:ext cx="654050" cy="652462"/>
              </a:xfrm>
              <a:prstGeom prst="ellipse">
                <a:avLst/>
              </a:prstGeom>
              <a:solidFill>
                <a:srgbClr val="DDDDDD"/>
              </a:solidFill>
              <a:ln w="38100" cmpd="dbl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112" name="Text Box 89"/>
              <p:cNvSpPr txBox="1">
                <a:spLocks noChangeArrowheads="1"/>
              </p:cNvSpPr>
              <p:nvPr/>
            </p:nvSpPr>
            <p:spPr bwMode="auto">
              <a:xfrm>
                <a:off x="1166813" y="5094288"/>
                <a:ext cx="628650" cy="4619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400" b="1">
                    <a:latin typeface="+mn-lt"/>
                  </a:rPr>
                  <a:t>In </a:t>
                </a:r>
                <a:br>
                  <a:rPr lang="en-US" sz="1400" b="1">
                    <a:latin typeface="+mn-lt"/>
                  </a:rPr>
                </a:br>
                <a:r>
                  <a:rPr lang="en-US" sz="1400" b="1">
                    <a:latin typeface="+mn-lt"/>
                  </a:rPr>
                  <a:t>Credit</a:t>
                </a:r>
              </a:p>
            </p:txBody>
          </p:sp>
          <p:sp>
            <p:nvSpPr>
              <p:cNvPr id="113" name="Rectangle 90"/>
              <p:cNvSpPr>
                <a:spLocks noChangeArrowheads="1"/>
              </p:cNvSpPr>
              <p:nvPr/>
            </p:nvSpPr>
            <p:spPr bwMode="auto">
              <a:xfrm>
                <a:off x="909638" y="4238625"/>
                <a:ext cx="3783013" cy="178593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400" b="1">
                  <a:latin typeface="+mn-lt"/>
                </a:endParaRPr>
              </a:p>
            </p:txBody>
          </p:sp>
          <p:sp>
            <p:nvSpPr>
              <p:cNvPr id="114" name="Text Box 91"/>
              <p:cNvSpPr txBox="1">
                <a:spLocks noChangeArrowheads="1"/>
              </p:cNvSpPr>
              <p:nvPr/>
            </p:nvSpPr>
            <p:spPr bwMode="auto">
              <a:xfrm>
                <a:off x="1014413" y="4291013"/>
                <a:ext cx="3373438" cy="687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>
                  <a:defRPr/>
                </a:pPr>
                <a:r>
                  <a:rPr lang="en-US" sz="1400" b="1" dirty="0">
                    <a:solidFill>
                      <a:srgbClr val="7030A0"/>
                    </a:solidFill>
                    <a:latin typeface="+mn-lt"/>
                  </a:rPr>
                  <a:t>State Function:</a:t>
                </a:r>
              </a:p>
              <a:p>
                <a:pPr>
                  <a:defRPr/>
                </a:pPr>
                <a:r>
                  <a:rPr lang="en-US" sz="1050" i="0" dirty="0">
                    <a:solidFill>
                      <a:srgbClr val="7030A0"/>
                    </a:solidFill>
                    <a:latin typeface="Courier New" pitchFamily="49" charset="0"/>
                    <a:cs typeface="Courier New" pitchFamily="49" charset="0"/>
                  </a:rPr>
                  <a:t> if (balance &lt; 0) return “Overdrawn”;</a:t>
                </a:r>
              </a:p>
              <a:p>
                <a:pPr>
                  <a:defRPr/>
                </a:pPr>
                <a:r>
                  <a:rPr lang="en-US" sz="1050" i="0" dirty="0">
                    <a:solidFill>
                      <a:srgbClr val="7030A0"/>
                    </a:solidFill>
                    <a:latin typeface="Courier New" pitchFamily="49" charset="0"/>
                    <a:cs typeface="Courier New" pitchFamily="49" charset="0"/>
                  </a:rPr>
                  <a:t> else return “In Credit”;</a:t>
                </a:r>
              </a:p>
            </p:txBody>
          </p:sp>
          <p:sp>
            <p:nvSpPr>
              <p:cNvPr id="115" name="Text Box 92"/>
              <p:cNvSpPr txBox="1">
                <a:spLocks noChangeArrowheads="1"/>
              </p:cNvSpPr>
              <p:nvPr/>
            </p:nvSpPr>
            <p:spPr bwMode="auto">
              <a:xfrm>
                <a:off x="909638" y="5727700"/>
                <a:ext cx="2270125" cy="2714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sz="1800" b="1" dirty="0">
                    <a:latin typeface="+mn-lt"/>
                  </a:rPr>
                  <a:t>Account  Machine  3</a:t>
                </a:r>
              </a:p>
            </p:txBody>
          </p:sp>
          <p:grpSp>
            <p:nvGrpSpPr>
              <p:cNvPr id="14448" name="Group 128"/>
              <p:cNvGrpSpPr>
                <a:grpSpLocks/>
              </p:cNvGrpSpPr>
              <p:nvPr/>
            </p:nvGrpSpPr>
            <p:grpSpPr bwMode="auto">
              <a:xfrm>
                <a:off x="3730625" y="5059363"/>
                <a:ext cx="654050" cy="652462"/>
                <a:chOff x="3184684" y="5058728"/>
                <a:chExt cx="653098" cy="653098"/>
              </a:xfrm>
            </p:grpSpPr>
            <p:sp>
              <p:nvSpPr>
                <p:cNvPr id="127" name="Oval 88"/>
                <p:cNvSpPr>
                  <a:spLocks noChangeAspect="1" noChangeArrowheads="1"/>
                </p:cNvSpPr>
                <p:nvPr/>
              </p:nvSpPr>
              <p:spPr bwMode="auto">
                <a:xfrm>
                  <a:off x="3184685" y="5058728"/>
                  <a:ext cx="653098" cy="653098"/>
                </a:xfrm>
                <a:prstGeom prst="ellipse">
                  <a:avLst/>
                </a:prstGeom>
                <a:solidFill>
                  <a:srgbClr val="DDDDDD"/>
                </a:solidFill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400" b="1">
                    <a:latin typeface="+mn-lt"/>
                  </a:endParaRPr>
                </a:p>
              </p:txBody>
            </p:sp>
            <p:sp>
              <p:nvSpPr>
                <p:cNvPr id="128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3186270" y="5107988"/>
                  <a:ext cx="627735" cy="4608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tIns="36000" rIns="36000" bIns="36000"/>
                <a:lstStyle/>
                <a:p>
                  <a:pPr algn="ctr">
                    <a:defRPr/>
                  </a:pPr>
                  <a:r>
                    <a:rPr lang="en-US" sz="1400" b="1" dirty="0">
                      <a:latin typeface="+mn-lt"/>
                    </a:rPr>
                    <a:t>Over-</a:t>
                  </a:r>
                  <a:br>
                    <a:rPr lang="en-US" sz="1400" b="1" dirty="0">
                      <a:latin typeface="+mn-lt"/>
                    </a:rPr>
                  </a:br>
                  <a:r>
                    <a:rPr lang="en-US" sz="1400" b="1" dirty="0">
                      <a:latin typeface="+mn-lt"/>
                    </a:rPr>
                    <a:t>drawn</a:t>
                  </a:r>
                </a:p>
              </p:txBody>
            </p:sp>
          </p:grpSp>
        </p:grpSp>
      </p:grpSp>
      <p:grpSp>
        <p:nvGrpSpPr>
          <p:cNvPr id="156" name="Group 155"/>
          <p:cNvGrpSpPr/>
          <p:nvPr/>
        </p:nvGrpSpPr>
        <p:grpSpPr>
          <a:xfrm>
            <a:off x="1980872" y="2343539"/>
            <a:ext cx="5326064" cy="3059112"/>
            <a:chOff x="-3100868" y="620235"/>
            <a:chExt cx="5326064" cy="3059112"/>
          </a:xfrm>
        </p:grpSpPr>
        <p:grpSp>
          <p:nvGrpSpPr>
            <p:cNvPr id="153" name="Group 152"/>
            <p:cNvGrpSpPr/>
            <p:nvPr/>
          </p:nvGrpSpPr>
          <p:grpSpPr>
            <a:xfrm>
              <a:off x="-3100868" y="620235"/>
              <a:ext cx="2724150" cy="1663700"/>
              <a:chOff x="-3100868" y="620235"/>
              <a:chExt cx="2724150" cy="1663700"/>
            </a:xfrm>
          </p:grpSpPr>
          <p:sp>
            <p:nvSpPr>
              <p:cNvPr id="138" name="Oval 96"/>
              <p:cNvSpPr>
                <a:spLocks noChangeArrowheads="1"/>
              </p:cNvSpPr>
              <p:nvPr/>
            </p:nvSpPr>
            <p:spPr bwMode="auto">
              <a:xfrm>
                <a:off x="-2062643" y="1445735"/>
                <a:ext cx="257175" cy="30162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39" name="Line 31"/>
              <p:cNvSpPr>
                <a:spLocks noChangeShapeType="1"/>
              </p:cNvSpPr>
              <p:nvPr/>
            </p:nvSpPr>
            <p:spPr bwMode="auto">
              <a:xfrm>
                <a:off x="-1784831" y="1282222"/>
                <a:ext cx="56991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40" name="Line 34"/>
              <p:cNvSpPr>
                <a:spLocks noChangeShapeType="1"/>
              </p:cNvSpPr>
              <p:nvPr/>
            </p:nvSpPr>
            <p:spPr bwMode="auto">
              <a:xfrm rot="720000" flipH="1" flipV="1">
                <a:off x="-1830868" y="1517172"/>
                <a:ext cx="36512" cy="730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41" name="Oval 36"/>
              <p:cNvSpPr>
                <a:spLocks noChangeArrowheads="1"/>
              </p:cNvSpPr>
              <p:nvPr/>
            </p:nvSpPr>
            <p:spPr bwMode="auto">
              <a:xfrm>
                <a:off x="-2062643" y="794860"/>
                <a:ext cx="255587" cy="30162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42" name="Line 37"/>
              <p:cNvSpPr>
                <a:spLocks noChangeShapeType="1"/>
              </p:cNvSpPr>
              <p:nvPr/>
            </p:nvSpPr>
            <p:spPr bwMode="auto">
              <a:xfrm flipH="1">
                <a:off x="-1849918" y="990122"/>
                <a:ext cx="36512" cy="6985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43" name="Oval 38"/>
              <p:cNvSpPr>
                <a:spLocks noChangeAspect="1" noChangeArrowheads="1"/>
              </p:cNvSpPr>
              <p:nvPr/>
            </p:nvSpPr>
            <p:spPr bwMode="auto">
              <a:xfrm>
                <a:off x="-2172181" y="1045685"/>
                <a:ext cx="493713" cy="495300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44" name="Oval 39"/>
              <p:cNvSpPr>
                <a:spLocks noChangeArrowheads="1"/>
              </p:cNvSpPr>
              <p:nvPr/>
            </p:nvSpPr>
            <p:spPr bwMode="auto">
              <a:xfrm>
                <a:off x="-2834168" y="1202847"/>
                <a:ext cx="112712" cy="1143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45" name="Line 40"/>
              <p:cNvSpPr>
                <a:spLocks noChangeShapeType="1"/>
              </p:cNvSpPr>
              <p:nvPr/>
            </p:nvSpPr>
            <p:spPr bwMode="auto">
              <a:xfrm>
                <a:off x="-2742093" y="1259997"/>
                <a:ext cx="5651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46" name="Text Box 41"/>
              <p:cNvSpPr txBox="1">
                <a:spLocks noChangeArrowheads="1"/>
              </p:cNvSpPr>
              <p:nvPr/>
            </p:nvSpPr>
            <p:spPr bwMode="auto">
              <a:xfrm>
                <a:off x="-2719868" y="1063147"/>
                <a:ext cx="454025" cy="188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0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Open</a:t>
                </a:r>
              </a:p>
            </p:txBody>
          </p:sp>
          <p:sp>
            <p:nvSpPr>
              <p:cNvPr id="147" name="Oval 42"/>
              <p:cNvSpPr>
                <a:spLocks noChangeAspect="1" noChangeArrowheads="1"/>
              </p:cNvSpPr>
              <p:nvPr/>
            </p:nvSpPr>
            <p:spPr bwMode="auto">
              <a:xfrm>
                <a:off x="-1210156" y="1047272"/>
                <a:ext cx="469900" cy="471488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48" name="Text Box 43"/>
              <p:cNvSpPr txBox="1">
                <a:spLocks noChangeArrowheads="1"/>
              </p:cNvSpPr>
              <p:nvPr/>
            </p:nvSpPr>
            <p:spPr bwMode="auto">
              <a:xfrm>
                <a:off x="-2124556" y="1177447"/>
                <a:ext cx="452438" cy="188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 algn="ctr">
                  <a:spcAft>
                    <a:spcPts val="1300"/>
                  </a:spcAft>
                  <a:defRPr/>
                </a:pPr>
                <a:r>
                  <a:rPr lang="en-US" sz="1000" b="1" dirty="0">
                    <a:latin typeface="+mn-lt"/>
                  </a:rPr>
                  <a:t>Active</a:t>
                </a:r>
              </a:p>
            </p:txBody>
          </p:sp>
          <p:sp>
            <p:nvSpPr>
              <p:cNvPr id="149" name="Text Box 44"/>
              <p:cNvSpPr txBox="1">
                <a:spLocks noChangeArrowheads="1"/>
              </p:cNvSpPr>
              <p:nvPr/>
            </p:nvSpPr>
            <p:spPr bwMode="auto">
              <a:xfrm>
                <a:off x="-1218093" y="1175860"/>
                <a:ext cx="477837" cy="190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 algn="ctr">
                  <a:spcAft>
                    <a:spcPts val="1300"/>
                  </a:spcAft>
                  <a:defRPr/>
                </a:pPr>
                <a:r>
                  <a:rPr lang="en-US" sz="1000" b="1">
                    <a:latin typeface="+mn-lt"/>
                  </a:rPr>
                  <a:t>Closed</a:t>
                </a:r>
              </a:p>
            </p:txBody>
          </p:sp>
          <p:sp>
            <p:nvSpPr>
              <p:cNvPr id="150" name="Text Box 45"/>
              <p:cNvSpPr txBox="1">
                <a:spLocks noChangeArrowheads="1"/>
              </p:cNvSpPr>
              <p:nvPr/>
            </p:nvSpPr>
            <p:spPr bwMode="auto">
              <a:xfrm>
                <a:off x="-1719743" y="1036160"/>
                <a:ext cx="454025" cy="188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0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Close</a:t>
                </a:r>
              </a:p>
            </p:txBody>
          </p:sp>
          <p:sp>
            <p:nvSpPr>
              <p:cNvPr id="151" name="Text Box 46"/>
              <p:cNvSpPr txBox="1">
                <a:spLocks noChangeArrowheads="1"/>
              </p:cNvSpPr>
              <p:nvPr/>
            </p:nvSpPr>
            <p:spPr bwMode="auto">
              <a:xfrm>
                <a:off x="-2599218" y="712310"/>
                <a:ext cx="573087" cy="187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0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Deposit</a:t>
                </a:r>
              </a:p>
            </p:txBody>
          </p:sp>
          <p:sp>
            <p:nvSpPr>
              <p:cNvPr id="152" name="Text Box 47"/>
              <p:cNvSpPr txBox="1">
                <a:spLocks noChangeArrowheads="1"/>
              </p:cNvSpPr>
              <p:nvPr/>
            </p:nvSpPr>
            <p:spPr bwMode="auto">
              <a:xfrm>
                <a:off x="-1813406" y="1528285"/>
                <a:ext cx="769938" cy="188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0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Withdraw</a:t>
                </a:r>
              </a:p>
            </p:txBody>
          </p:sp>
          <p:grpSp>
            <p:nvGrpSpPr>
              <p:cNvPr id="14358" name="Group 116"/>
              <p:cNvGrpSpPr>
                <a:grpSpLocks/>
              </p:cNvGrpSpPr>
              <p:nvPr/>
            </p:nvGrpSpPr>
            <p:grpSpPr bwMode="auto">
              <a:xfrm>
                <a:off x="-3056567" y="666272"/>
                <a:ext cx="2612432" cy="1408923"/>
                <a:chOff x="971171" y="1840344"/>
                <a:chExt cx="3628595" cy="1956553"/>
              </a:xfrm>
            </p:grpSpPr>
            <p:sp>
              <p:nvSpPr>
                <p:cNvPr id="14404" name="AutoShape 48"/>
                <p:cNvSpPr>
                  <a:spLocks noChangeArrowheads="1"/>
                </p:cNvSpPr>
                <p:nvPr/>
              </p:nvSpPr>
              <p:spPr bwMode="auto">
                <a:xfrm>
                  <a:off x="2830187" y="1840344"/>
                  <a:ext cx="1737535" cy="489408"/>
                </a:xfrm>
                <a:prstGeom prst="wedgeRoundRectCallout">
                  <a:avLst>
                    <a:gd name="adj1" fmla="val -56866"/>
                    <a:gd name="adj2" fmla="val 19440"/>
                    <a:gd name="adj3" fmla="val 16667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36000" tIns="36000" rIns="36000" bIns="36000"/>
                <a:lstStyle/>
                <a:p>
                  <a:r>
                    <a:rPr lang="en-US" sz="700" i="0">
                      <a:latin typeface="Courier New" pitchFamily="49" charset="0"/>
                      <a:cs typeface="Courier New" pitchFamily="49" charset="0"/>
                    </a:rPr>
                    <a:t>balance := balance + Deposit.amount;</a:t>
                  </a:r>
                </a:p>
              </p:txBody>
            </p:sp>
            <p:sp>
              <p:nvSpPr>
                <p:cNvPr id="14405" name="AutoShape 49"/>
                <p:cNvSpPr>
                  <a:spLocks noChangeArrowheads="1"/>
                </p:cNvSpPr>
                <p:nvPr/>
              </p:nvSpPr>
              <p:spPr bwMode="auto">
                <a:xfrm>
                  <a:off x="2899665" y="3322920"/>
                  <a:ext cx="1700101" cy="473977"/>
                </a:xfrm>
                <a:prstGeom prst="wedgeRoundRectCallout">
                  <a:avLst>
                    <a:gd name="adj1" fmla="val -65852"/>
                    <a:gd name="adj2" fmla="val -52708"/>
                    <a:gd name="adj3" fmla="val 16667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36000" tIns="36000" rIns="36000" bIns="36000"/>
                <a:lstStyle/>
                <a:p>
                  <a:r>
                    <a:rPr lang="en-US" sz="700" i="0">
                      <a:latin typeface="Courier New" pitchFamily="49" charset="0"/>
                      <a:cs typeface="Courier New" pitchFamily="49" charset="0"/>
                    </a:rPr>
                    <a:t>balance := balance - Withdraw.amount;</a:t>
                  </a:r>
                </a:p>
              </p:txBody>
            </p:sp>
            <p:sp>
              <p:nvSpPr>
                <p:cNvPr id="14406" name="AutoShape 50"/>
                <p:cNvSpPr>
                  <a:spLocks noChangeArrowheads="1"/>
                </p:cNvSpPr>
                <p:nvPr/>
              </p:nvSpPr>
              <p:spPr bwMode="auto">
                <a:xfrm>
                  <a:off x="971171" y="2937081"/>
                  <a:ext cx="1250075" cy="304227"/>
                </a:xfrm>
                <a:prstGeom prst="wedgeRoundRectCallout">
                  <a:avLst>
                    <a:gd name="adj1" fmla="val 11731"/>
                    <a:gd name="adj2" fmla="val -129750"/>
                    <a:gd name="adj3" fmla="val 16667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36000" tIns="36000" rIns="36000" bIns="36000"/>
                <a:lstStyle/>
                <a:p>
                  <a:r>
                    <a:rPr lang="en-US" sz="700" i="0">
                      <a:latin typeface="Courier New" pitchFamily="49" charset="0"/>
                      <a:cs typeface="Courier New" pitchFamily="49" charset="0"/>
                    </a:rPr>
                    <a:t>balance := 0;</a:t>
                  </a:r>
                </a:p>
              </p:txBody>
            </p:sp>
          </p:grpSp>
          <p:sp>
            <p:nvSpPr>
              <p:cNvPr id="154" name="Rectangle 51"/>
              <p:cNvSpPr>
                <a:spLocks noChangeArrowheads="1"/>
              </p:cNvSpPr>
              <p:nvPr/>
            </p:nvSpPr>
            <p:spPr bwMode="auto">
              <a:xfrm>
                <a:off x="-3100868" y="620235"/>
                <a:ext cx="2724150" cy="166370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55" name="Text Box 52"/>
              <p:cNvSpPr txBox="1">
                <a:spLocks noChangeArrowheads="1"/>
              </p:cNvSpPr>
              <p:nvPr/>
            </p:nvSpPr>
            <p:spPr bwMode="auto">
              <a:xfrm>
                <a:off x="-3096106" y="2021997"/>
                <a:ext cx="1663700" cy="1968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sz="1000" b="1" dirty="0">
                    <a:latin typeface="+mn-lt"/>
                  </a:rPr>
                  <a:t>Account  Machine  1</a:t>
                </a:r>
              </a:p>
            </p:txBody>
          </p:sp>
        </p:grpSp>
        <p:grpSp>
          <p:nvGrpSpPr>
            <p:cNvPr id="14361" name="Group 117"/>
            <p:cNvGrpSpPr>
              <a:grpSpLocks/>
            </p:cNvGrpSpPr>
            <p:nvPr/>
          </p:nvGrpSpPr>
          <p:grpSpPr bwMode="auto">
            <a:xfrm>
              <a:off x="-259242" y="620235"/>
              <a:ext cx="2484438" cy="1663700"/>
              <a:chOff x="4856585" y="1777048"/>
              <a:chExt cx="3450183" cy="2309090"/>
            </a:xfrm>
          </p:grpSpPr>
          <p:sp>
            <p:nvSpPr>
              <p:cNvPr id="182" name="Oval 55"/>
              <p:cNvSpPr>
                <a:spLocks noChangeArrowheads="1"/>
              </p:cNvSpPr>
              <p:nvPr/>
            </p:nvSpPr>
            <p:spPr bwMode="auto">
              <a:xfrm rot="5400000">
                <a:off x="6552078" y="2506108"/>
                <a:ext cx="581679" cy="846562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83" name="Line 56"/>
              <p:cNvSpPr>
                <a:spLocks noChangeShapeType="1"/>
              </p:cNvSpPr>
              <p:nvPr/>
            </p:nvSpPr>
            <p:spPr bwMode="auto">
              <a:xfrm rot="5400000" flipH="1">
                <a:off x="6518859" y="3085798"/>
                <a:ext cx="52880" cy="9700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84" name="Line 57"/>
              <p:cNvSpPr>
                <a:spLocks noChangeShapeType="1"/>
              </p:cNvSpPr>
              <p:nvPr/>
            </p:nvSpPr>
            <p:spPr bwMode="auto">
              <a:xfrm rot="5400000" flipV="1">
                <a:off x="7105280" y="2667165"/>
                <a:ext cx="55083" cy="9920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85" name="Oval 58"/>
              <p:cNvSpPr>
                <a:spLocks noChangeArrowheads="1"/>
              </p:cNvSpPr>
              <p:nvPr/>
            </p:nvSpPr>
            <p:spPr bwMode="auto">
              <a:xfrm>
                <a:off x="6086744" y="2228730"/>
                <a:ext cx="354938" cy="447277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86" name="Line 59"/>
              <p:cNvSpPr>
                <a:spLocks noChangeShapeType="1"/>
              </p:cNvSpPr>
              <p:nvPr/>
            </p:nvSpPr>
            <p:spPr bwMode="auto">
              <a:xfrm flipH="1">
                <a:off x="6404205" y="2517367"/>
                <a:ext cx="33068" cy="6830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87" name="Oval 60"/>
              <p:cNvSpPr>
                <a:spLocks noChangeAspect="1" noChangeArrowheads="1"/>
              </p:cNvSpPr>
              <p:nvPr/>
            </p:nvSpPr>
            <p:spPr bwMode="auto">
              <a:xfrm>
                <a:off x="5936832" y="2557027"/>
                <a:ext cx="654762" cy="652186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203" name="Oval 61"/>
              <p:cNvSpPr>
                <a:spLocks noChangeArrowheads="1"/>
              </p:cNvSpPr>
              <p:nvPr/>
            </p:nvSpPr>
            <p:spPr bwMode="auto">
              <a:xfrm>
                <a:off x="5312933" y="2772953"/>
                <a:ext cx="158730" cy="16084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206" name="Line 62"/>
              <p:cNvSpPr>
                <a:spLocks noChangeShapeType="1"/>
              </p:cNvSpPr>
              <p:nvPr/>
            </p:nvSpPr>
            <p:spPr bwMode="auto">
              <a:xfrm>
                <a:off x="5420958" y="2852273"/>
                <a:ext cx="51366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207" name="Text Box 63"/>
              <p:cNvSpPr txBox="1">
                <a:spLocks noChangeArrowheads="1"/>
              </p:cNvSpPr>
              <p:nvPr/>
            </p:nvSpPr>
            <p:spPr bwMode="auto">
              <a:xfrm>
                <a:off x="5383480" y="2905153"/>
                <a:ext cx="628309" cy="262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0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Open</a:t>
                </a:r>
              </a:p>
            </p:txBody>
          </p:sp>
          <p:sp>
            <p:nvSpPr>
              <p:cNvPr id="208" name="Text Box 64"/>
              <p:cNvSpPr txBox="1">
                <a:spLocks noChangeArrowheads="1"/>
              </p:cNvSpPr>
              <p:nvPr/>
            </p:nvSpPr>
            <p:spPr bwMode="auto">
              <a:xfrm>
                <a:off x="5901559" y="2592280"/>
                <a:ext cx="725309" cy="48693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en-US" sz="1000" b="1">
                    <a:latin typeface="+mn-lt"/>
                  </a:rPr>
                  <a:t>Un-frozen</a:t>
                </a:r>
              </a:p>
            </p:txBody>
          </p:sp>
          <p:sp>
            <p:nvSpPr>
              <p:cNvPr id="212" name="Text Box 65"/>
              <p:cNvSpPr txBox="1">
                <a:spLocks noChangeArrowheads="1"/>
              </p:cNvSpPr>
              <p:nvPr/>
            </p:nvSpPr>
            <p:spPr bwMode="auto">
              <a:xfrm>
                <a:off x="5352616" y="2028228"/>
                <a:ext cx="899472" cy="262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0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Withdraw</a:t>
                </a:r>
              </a:p>
            </p:txBody>
          </p:sp>
          <p:sp>
            <p:nvSpPr>
              <p:cNvPr id="215" name="Rectangle 66"/>
              <p:cNvSpPr>
                <a:spLocks noChangeArrowheads="1"/>
              </p:cNvSpPr>
              <p:nvPr/>
            </p:nvSpPr>
            <p:spPr bwMode="auto">
              <a:xfrm>
                <a:off x="4856584" y="1777048"/>
                <a:ext cx="3450182" cy="230909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229" name="Text Box 67"/>
              <p:cNvSpPr txBox="1">
                <a:spLocks noChangeArrowheads="1"/>
              </p:cNvSpPr>
              <p:nvPr/>
            </p:nvSpPr>
            <p:spPr bwMode="auto">
              <a:xfrm>
                <a:off x="4885243" y="3722588"/>
                <a:ext cx="2189158" cy="273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sz="1000" b="1" dirty="0">
                    <a:latin typeface="+mn-lt"/>
                  </a:rPr>
                  <a:t>Account  Machine  2</a:t>
                </a:r>
              </a:p>
            </p:txBody>
          </p:sp>
          <p:sp>
            <p:nvSpPr>
              <p:cNvPr id="254" name="Oval 68"/>
              <p:cNvSpPr>
                <a:spLocks noChangeAspect="1" noChangeArrowheads="1"/>
              </p:cNvSpPr>
              <p:nvPr/>
            </p:nvSpPr>
            <p:spPr bwMode="auto">
              <a:xfrm>
                <a:off x="7142742" y="2583467"/>
                <a:ext cx="654764" cy="654388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255" name="Text Box 69"/>
              <p:cNvSpPr txBox="1">
                <a:spLocks noChangeArrowheads="1"/>
              </p:cNvSpPr>
              <p:nvPr/>
            </p:nvSpPr>
            <p:spPr bwMode="auto">
              <a:xfrm>
                <a:off x="7133924" y="2766343"/>
                <a:ext cx="663582" cy="2621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 algn="ctr">
                  <a:spcAft>
                    <a:spcPts val="1300"/>
                  </a:spcAft>
                  <a:defRPr/>
                </a:pPr>
                <a:r>
                  <a:rPr lang="en-US" sz="1000" b="1">
                    <a:latin typeface="+mn-lt"/>
                  </a:rPr>
                  <a:t>Frozen</a:t>
                </a:r>
              </a:p>
            </p:txBody>
          </p:sp>
          <p:sp>
            <p:nvSpPr>
              <p:cNvPr id="256" name="Text Box 70"/>
              <p:cNvSpPr txBox="1">
                <a:spLocks noChangeArrowheads="1"/>
              </p:cNvSpPr>
              <p:nvPr/>
            </p:nvSpPr>
            <p:spPr bwMode="auto">
              <a:xfrm>
                <a:off x="6492389" y="3264295"/>
                <a:ext cx="837744" cy="2621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0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Release</a:t>
                </a:r>
              </a:p>
            </p:txBody>
          </p:sp>
          <p:sp>
            <p:nvSpPr>
              <p:cNvPr id="257" name="Text Box 71"/>
              <p:cNvSpPr txBox="1">
                <a:spLocks noChangeArrowheads="1"/>
              </p:cNvSpPr>
              <p:nvPr/>
            </p:nvSpPr>
            <p:spPr bwMode="auto">
              <a:xfrm>
                <a:off x="6587186" y="2252967"/>
                <a:ext cx="628309" cy="26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0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Freeze</a:t>
                </a:r>
              </a:p>
            </p:txBody>
          </p:sp>
        </p:grpSp>
        <p:grpSp>
          <p:nvGrpSpPr>
            <p:cNvPr id="14362" name="Group 116"/>
            <p:cNvGrpSpPr>
              <a:grpSpLocks/>
            </p:cNvGrpSpPr>
            <p:nvPr/>
          </p:nvGrpSpPr>
          <p:grpSpPr bwMode="auto">
            <a:xfrm>
              <a:off x="-1650396" y="2393472"/>
              <a:ext cx="2724150" cy="1285875"/>
              <a:chOff x="909638" y="4238885"/>
              <a:chExt cx="3783768" cy="1785678"/>
            </a:xfrm>
          </p:grpSpPr>
          <p:sp>
            <p:nvSpPr>
              <p:cNvPr id="170" name="Line 83"/>
              <p:cNvSpPr>
                <a:spLocks noChangeShapeType="1"/>
              </p:cNvSpPr>
              <p:nvPr/>
            </p:nvSpPr>
            <p:spPr bwMode="auto">
              <a:xfrm>
                <a:off x="1789430" y="5263997"/>
                <a:ext cx="82687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71" name="Text Box 84"/>
              <p:cNvSpPr txBox="1">
                <a:spLocks noChangeArrowheads="1"/>
              </p:cNvSpPr>
              <p:nvPr/>
            </p:nvSpPr>
            <p:spPr bwMode="auto">
              <a:xfrm>
                <a:off x="1855579" y="4964180"/>
                <a:ext cx="943737" cy="65474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 type="stealth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r>
                  <a:rPr lang="en-US" sz="10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Release</a:t>
                </a:r>
              </a:p>
            </p:txBody>
          </p:sp>
          <p:sp>
            <p:nvSpPr>
              <p:cNvPr id="172" name="Text Box 86"/>
              <p:cNvSpPr txBox="1">
                <a:spLocks noChangeArrowheads="1"/>
              </p:cNvSpPr>
              <p:nvPr/>
            </p:nvSpPr>
            <p:spPr bwMode="auto">
              <a:xfrm>
                <a:off x="1890859" y="5440360"/>
                <a:ext cx="908457" cy="26234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 type="stealth" w="lg" len="lg"/>
              </a:ln>
              <a:effectLst/>
            </p:spPr>
            <p:txBody>
              <a:bodyPr/>
              <a:lstStyle/>
              <a:p>
                <a:pPr>
                  <a:defRPr/>
                </a:pPr>
                <a:r>
                  <a:rPr lang="en-US" sz="1000" b="1" dirty="0">
                    <a:solidFill>
                      <a:schemeClr val="accent5">
                        <a:lumMod val="50000"/>
                      </a:schemeClr>
                    </a:solidFill>
                    <a:latin typeface="+mn-lt"/>
                  </a:rPr>
                  <a:t>Close</a:t>
                </a:r>
              </a:p>
            </p:txBody>
          </p:sp>
          <p:sp>
            <p:nvSpPr>
              <p:cNvPr id="173" name="Line 87"/>
              <p:cNvSpPr>
                <a:spLocks noChangeShapeType="1"/>
              </p:cNvSpPr>
              <p:nvPr/>
            </p:nvSpPr>
            <p:spPr bwMode="auto">
              <a:xfrm>
                <a:off x="1789430" y="5477837"/>
                <a:ext cx="82687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74" name="Oval 88"/>
              <p:cNvSpPr>
                <a:spLocks noChangeAspect="1" noChangeArrowheads="1"/>
              </p:cNvSpPr>
              <p:nvPr/>
            </p:nvSpPr>
            <p:spPr bwMode="auto">
              <a:xfrm>
                <a:off x="1152187" y="5045747"/>
                <a:ext cx="654882" cy="652544"/>
              </a:xfrm>
              <a:prstGeom prst="ellipse">
                <a:avLst/>
              </a:prstGeom>
              <a:solidFill>
                <a:srgbClr val="DDDDDD"/>
              </a:solidFill>
              <a:ln w="38100" cmpd="dbl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75" name="Text Box 89"/>
              <p:cNvSpPr txBox="1">
                <a:spLocks noChangeArrowheads="1"/>
              </p:cNvSpPr>
              <p:nvPr/>
            </p:nvSpPr>
            <p:spPr bwMode="auto">
              <a:xfrm>
                <a:off x="1167621" y="5094247"/>
                <a:ext cx="628424" cy="4629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 algn="ctr">
                  <a:defRPr/>
                </a:pPr>
                <a:r>
                  <a:rPr lang="en-US" sz="1000" b="1">
                    <a:latin typeface="+mn-lt"/>
                  </a:rPr>
                  <a:t>In </a:t>
                </a:r>
                <a:br>
                  <a:rPr lang="en-US" sz="1000" b="1">
                    <a:latin typeface="+mn-lt"/>
                  </a:rPr>
                </a:br>
                <a:r>
                  <a:rPr lang="en-US" sz="1000" b="1">
                    <a:latin typeface="+mn-lt"/>
                  </a:rPr>
                  <a:t>Credit</a:t>
                </a:r>
              </a:p>
            </p:txBody>
          </p:sp>
          <p:sp>
            <p:nvSpPr>
              <p:cNvPr id="176" name="Rectangle 90"/>
              <p:cNvSpPr>
                <a:spLocks noChangeArrowheads="1"/>
              </p:cNvSpPr>
              <p:nvPr/>
            </p:nvSpPr>
            <p:spPr bwMode="auto">
              <a:xfrm>
                <a:off x="909638" y="4238885"/>
                <a:ext cx="3783768" cy="178567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sz="1000" b="1">
                  <a:latin typeface="+mn-lt"/>
                </a:endParaRPr>
              </a:p>
            </p:txBody>
          </p:sp>
          <p:sp>
            <p:nvSpPr>
              <p:cNvPr id="177" name="Text Box 91"/>
              <p:cNvSpPr txBox="1">
                <a:spLocks noChangeArrowheads="1"/>
              </p:cNvSpPr>
              <p:nvPr/>
            </p:nvSpPr>
            <p:spPr bwMode="auto">
              <a:xfrm>
                <a:off x="1015478" y="4291794"/>
                <a:ext cx="3373639" cy="6878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36000" tIns="36000" rIns="36000" bIns="36000"/>
              <a:lstStyle/>
              <a:p>
                <a:pPr>
                  <a:defRPr/>
                </a:pPr>
                <a:r>
                  <a:rPr lang="en-US" sz="1000" b="1" dirty="0">
                    <a:solidFill>
                      <a:srgbClr val="7030A0"/>
                    </a:solidFill>
                    <a:latin typeface="+mn-lt"/>
                  </a:rPr>
                  <a:t>State Function:</a:t>
                </a:r>
              </a:p>
              <a:p>
                <a:pPr>
                  <a:defRPr/>
                </a:pPr>
                <a:r>
                  <a:rPr lang="en-US" sz="1000" b="1" dirty="0">
                    <a:solidFill>
                      <a:srgbClr val="7030A0"/>
                    </a:solidFill>
                    <a:latin typeface="+mn-lt"/>
                  </a:rPr>
                  <a:t> </a:t>
                </a:r>
                <a:r>
                  <a:rPr lang="en-US" sz="800" i="0" dirty="0">
                    <a:solidFill>
                      <a:srgbClr val="7030A0"/>
                    </a:solidFill>
                    <a:latin typeface="Courier New" pitchFamily="49" charset="0"/>
                    <a:cs typeface="Courier New" pitchFamily="49" charset="0"/>
                  </a:rPr>
                  <a:t> if (balance &lt; 0) return “Overdrawn”;</a:t>
                </a:r>
              </a:p>
              <a:p>
                <a:pPr>
                  <a:defRPr/>
                </a:pPr>
                <a:r>
                  <a:rPr lang="en-US" sz="800" i="0" dirty="0">
                    <a:solidFill>
                      <a:srgbClr val="7030A0"/>
                    </a:solidFill>
                    <a:latin typeface="Courier New" pitchFamily="49" charset="0"/>
                    <a:cs typeface="Courier New" pitchFamily="49" charset="0"/>
                  </a:rPr>
                  <a:t> else return “In Credit”;</a:t>
                </a:r>
              </a:p>
            </p:txBody>
          </p:sp>
          <p:sp>
            <p:nvSpPr>
              <p:cNvPr id="178" name="Text Box 92"/>
              <p:cNvSpPr txBox="1">
                <a:spLocks noChangeArrowheads="1"/>
              </p:cNvSpPr>
              <p:nvPr/>
            </p:nvSpPr>
            <p:spPr bwMode="auto">
              <a:xfrm>
                <a:off x="909638" y="5726951"/>
                <a:ext cx="2271143" cy="2711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sz="1000" b="1" dirty="0">
                    <a:latin typeface="+mn-lt"/>
                  </a:rPr>
                  <a:t>Account  Machine  3</a:t>
                </a:r>
              </a:p>
            </p:txBody>
          </p:sp>
          <p:grpSp>
            <p:nvGrpSpPr>
              <p:cNvPr id="14384" name="Group 128"/>
              <p:cNvGrpSpPr>
                <a:grpSpLocks/>
              </p:cNvGrpSpPr>
              <p:nvPr/>
            </p:nvGrpSpPr>
            <p:grpSpPr bwMode="auto">
              <a:xfrm>
                <a:off x="3747466" y="5058975"/>
                <a:ext cx="637244" cy="652544"/>
                <a:chOff x="3201498" y="5058339"/>
                <a:chExt cx="636316" cy="653180"/>
              </a:xfrm>
            </p:grpSpPr>
            <p:sp>
              <p:nvSpPr>
                <p:cNvPr id="180" name="Oval 88"/>
                <p:cNvSpPr>
                  <a:spLocks noChangeAspect="1" noChangeArrowheads="1"/>
                </p:cNvSpPr>
                <p:nvPr/>
              </p:nvSpPr>
              <p:spPr bwMode="auto">
                <a:xfrm>
                  <a:off x="3201495" y="5058338"/>
                  <a:ext cx="636316" cy="653180"/>
                </a:xfrm>
                <a:prstGeom prst="ellipse">
                  <a:avLst/>
                </a:prstGeom>
                <a:solidFill>
                  <a:srgbClr val="DDDDDD"/>
                </a:solidFill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1000" b="1">
                    <a:latin typeface="+mn-lt"/>
                  </a:endParaRPr>
                </a:p>
              </p:txBody>
            </p:sp>
            <p:sp>
              <p:nvSpPr>
                <p:cNvPr id="181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3203698" y="5106885"/>
                  <a:ext cx="609893" cy="4611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36000" tIns="36000" rIns="36000" bIns="36000"/>
                <a:lstStyle/>
                <a:p>
                  <a:pPr algn="ctr">
                    <a:defRPr/>
                  </a:pPr>
                  <a:r>
                    <a:rPr lang="en-US" sz="1000" b="1" dirty="0">
                      <a:latin typeface="+mn-lt"/>
                    </a:rPr>
                    <a:t>Over-</a:t>
                  </a:r>
                  <a:br>
                    <a:rPr lang="en-US" sz="1000" b="1" dirty="0">
                      <a:latin typeface="+mn-lt"/>
                    </a:rPr>
                  </a:br>
                  <a:r>
                    <a:rPr lang="en-US" sz="1000" b="1" dirty="0">
                      <a:latin typeface="+mn-lt"/>
                    </a:rPr>
                    <a:t>drawn</a:t>
                  </a:r>
                </a:p>
              </p:txBody>
            </p:sp>
          </p:grpSp>
        </p:grpSp>
      </p:grpSp>
      <p:sp>
        <p:nvSpPr>
          <p:cNvPr id="137" name="TextBox 136"/>
          <p:cNvSpPr txBox="1"/>
          <p:nvPr/>
        </p:nvSpPr>
        <p:spPr>
          <a:xfrm>
            <a:off x="694999" y="5594473"/>
            <a:ext cx="79914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>
                <a:latin typeface="+mn-lt"/>
              </a:rPr>
              <a:t>Account</a:t>
            </a:r>
            <a:r>
              <a:rPr lang="en-GB" sz="2000" i="0" dirty="0">
                <a:latin typeface="+mn-lt"/>
              </a:rPr>
              <a:t> = </a:t>
            </a:r>
            <a:r>
              <a:rPr lang="en-GB" sz="2000" dirty="0" err="1" smtClean="0">
                <a:latin typeface="+mn-lt"/>
              </a:rPr>
              <a:t>Account</a:t>
            </a:r>
            <a:r>
              <a:rPr lang="en-GB" sz="2000" dirty="0" smtClean="0">
                <a:latin typeface="+mn-lt"/>
              </a:rPr>
              <a:t> </a:t>
            </a:r>
            <a:r>
              <a:rPr lang="en-GB" sz="2000" dirty="0">
                <a:latin typeface="+mn-lt"/>
              </a:rPr>
              <a:t>Machine 1 </a:t>
            </a:r>
            <a:r>
              <a:rPr lang="en-GB" sz="2000" i="0" dirty="0">
                <a:latin typeface="+mn-lt"/>
              </a:rPr>
              <a:t>|| </a:t>
            </a:r>
            <a:r>
              <a:rPr lang="en-GB" sz="2000" dirty="0">
                <a:latin typeface="+mn-lt"/>
              </a:rPr>
              <a:t>Account Machine </a:t>
            </a:r>
            <a:r>
              <a:rPr lang="en-GB" sz="2000" dirty="0" smtClean="0">
                <a:latin typeface="+mn-lt"/>
              </a:rPr>
              <a:t>2 </a:t>
            </a:r>
            <a:r>
              <a:rPr lang="en-GB" sz="2000" i="0" dirty="0" smtClean="0">
                <a:latin typeface="+mn-lt"/>
              </a:rPr>
              <a:t>||</a:t>
            </a:r>
            <a:r>
              <a:rPr lang="en-GB" sz="2000" dirty="0" smtClean="0">
                <a:latin typeface="+mn-lt"/>
              </a:rPr>
              <a:t>Account </a:t>
            </a:r>
            <a:r>
              <a:rPr lang="en-GB" sz="2000" dirty="0">
                <a:latin typeface="+mn-lt"/>
              </a:rPr>
              <a:t>Machine </a:t>
            </a:r>
            <a:r>
              <a:rPr lang="en-GB" sz="2000" dirty="0" smtClean="0">
                <a:latin typeface="+mn-lt"/>
              </a:rPr>
              <a:t>3</a:t>
            </a:r>
            <a:endParaRPr lang="en-GB" sz="20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advTm="19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158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|0.9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|0.9|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|0.9|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|0.9|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|0.9|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|0.9|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|0.9|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3991</TotalTime>
  <Words>1866</Words>
  <Application>Microsoft Office PowerPoint</Application>
  <PresentationFormat>On-screen Show (4:3)</PresentationFormat>
  <Paragraphs>799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Modelling Choreography</vt:lpstr>
      <vt:lpstr>Background</vt:lpstr>
      <vt:lpstr>Agenda</vt:lpstr>
      <vt:lpstr>“Pure” Process Algebra</vt:lpstr>
      <vt:lpstr>Composition</vt:lpstr>
      <vt:lpstr>Early ideas in OO (1980s) Domain Object Behaviour</vt:lpstr>
      <vt:lpstr>Protocol Modelling</vt:lpstr>
      <vt:lpstr>Protocol Modelling</vt:lpstr>
      <vt:lpstr>Protocol Modelling</vt:lpstr>
      <vt:lpstr>Protocol Modelling</vt:lpstr>
      <vt:lpstr>Protocol Modelling</vt:lpstr>
      <vt:lpstr>Protocol Modelling</vt:lpstr>
      <vt:lpstr>Protocol Modelling</vt:lpstr>
      <vt:lpstr>Protocol Modelling</vt:lpstr>
      <vt:lpstr>Protocol Modelling</vt:lpstr>
      <vt:lpstr>Construction of AM1||AM2</vt:lpstr>
      <vt:lpstr>Choreography</vt:lpstr>
      <vt:lpstr>Dance Choreography</vt:lpstr>
      <vt:lpstr>Scenario</vt:lpstr>
      <vt:lpstr>Step 1: Design the Choreography</vt:lpstr>
      <vt:lpstr>Step 2: Project to Participants</vt:lpstr>
      <vt:lpstr>Step 2: Project to Participants</vt:lpstr>
      <vt:lpstr>Step 3: “Enact”</vt:lpstr>
      <vt:lpstr>Some Examples</vt:lpstr>
      <vt:lpstr>Some Examples</vt:lpstr>
      <vt:lpstr>The Rules (Simplified!)</vt:lpstr>
      <vt:lpstr>Scenario</vt:lpstr>
      <vt:lpstr>C S B D Choreography 1</vt:lpstr>
      <vt:lpstr>C S B D Choreography 2</vt:lpstr>
      <vt:lpstr>C S B D Choreography 3</vt:lpstr>
      <vt:lpstr>Composition</vt:lpstr>
      <vt:lpstr>Reasoning with Data</vt:lpstr>
      <vt:lpstr>Reasoning with Data</vt:lpstr>
    </vt:vector>
  </TitlesOfParts>
  <Company>Independent Consultant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Behaviour-based Modelling and UML</dc:title>
  <dc:creator>Nicholas Simons</dc:creator>
  <cp:lastModifiedBy>Ashley</cp:lastModifiedBy>
  <cp:revision>279</cp:revision>
  <dcterms:created xsi:type="dcterms:W3CDTF">2003-01-17T09:08:58Z</dcterms:created>
  <dcterms:modified xsi:type="dcterms:W3CDTF">2012-01-31T22:42:16Z</dcterms:modified>
</cp:coreProperties>
</file>